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38.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vsdx" ContentType="application/vnd.ms-visio.drawing"/>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Default Extension="gif" ContentType="image/gif"/>
  <Override PartName="/ppt/notesSlides/notesSlide31.xml" ContentType="application/vnd.openxmlformats-officedocument.presentationml.notesSlide+xml"/>
  <Override PartName="/ppt/slides/slide89.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ppt/diagrams/data1.xml" ContentType="application/vnd.openxmlformats-officedocument.drawingml.diagramData+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Default Extension="wmf" ContentType="image/x-wmf"/>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93"/>
  </p:notesMasterIdLst>
  <p:handoutMasterIdLst>
    <p:handoutMasterId r:id="rId94"/>
  </p:handoutMasterIdLst>
  <p:sldIdLst>
    <p:sldId id="349" r:id="rId2"/>
    <p:sldId id="519" r:id="rId3"/>
    <p:sldId id="521" r:id="rId4"/>
    <p:sldId id="522" r:id="rId5"/>
    <p:sldId id="523" r:id="rId6"/>
    <p:sldId id="520" r:id="rId7"/>
    <p:sldId id="528" r:id="rId8"/>
    <p:sldId id="524" r:id="rId9"/>
    <p:sldId id="525" r:id="rId10"/>
    <p:sldId id="527" r:id="rId11"/>
    <p:sldId id="526" r:id="rId12"/>
    <p:sldId id="529" r:id="rId13"/>
    <p:sldId id="530" r:id="rId14"/>
    <p:sldId id="532" r:id="rId15"/>
    <p:sldId id="533" r:id="rId16"/>
    <p:sldId id="531" r:id="rId17"/>
    <p:sldId id="367" r:id="rId18"/>
    <p:sldId id="368" r:id="rId19"/>
    <p:sldId id="369" r:id="rId20"/>
    <p:sldId id="351" r:id="rId21"/>
    <p:sldId id="373" r:id="rId22"/>
    <p:sldId id="375" r:id="rId23"/>
    <p:sldId id="370" r:id="rId24"/>
    <p:sldId id="376" r:id="rId25"/>
    <p:sldId id="470" r:id="rId26"/>
    <p:sldId id="352" r:id="rId27"/>
    <p:sldId id="377" r:id="rId28"/>
    <p:sldId id="353" r:id="rId29"/>
    <p:sldId id="371" r:id="rId30"/>
    <p:sldId id="354" r:id="rId31"/>
    <p:sldId id="403" r:id="rId32"/>
    <p:sldId id="356" r:id="rId33"/>
    <p:sldId id="361" r:id="rId34"/>
    <p:sldId id="357" r:id="rId35"/>
    <p:sldId id="422" r:id="rId36"/>
    <p:sldId id="493" r:id="rId37"/>
    <p:sldId id="404" r:id="rId38"/>
    <p:sldId id="432" r:id="rId39"/>
    <p:sldId id="450" r:id="rId40"/>
    <p:sldId id="490" r:id="rId41"/>
    <p:sldId id="433" r:id="rId42"/>
    <p:sldId id="494" r:id="rId43"/>
    <p:sldId id="495" r:id="rId44"/>
    <p:sldId id="405" r:id="rId45"/>
    <p:sldId id="434" r:id="rId46"/>
    <p:sldId id="442" r:id="rId47"/>
    <p:sldId id="438" r:id="rId48"/>
    <p:sldId id="441" r:id="rId49"/>
    <p:sldId id="443" r:id="rId50"/>
    <p:sldId id="444" r:id="rId51"/>
    <p:sldId id="445" r:id="rId52"/>
    <p:sldId id="487" r:id="rId53"/>
    <p:sldId id="489" r:id="rId54"/>
    <p:sldId id="458" r:id="rId55"/>
    <p:sldId id="509" r:id="rId56"/>
    <p:sldId id="406" r:id="rId57"/>
    <p:sldId id="436" r:id="rId58"/>
    <p:sldId id="437" r:id="rId59"/>
    <p:sldId id="455" r:id="rId60"/>
    <p:sldId id="453" r:id="rId61"/>
    <p:sldId id="407" r:id="rId62"/>
    <p:sldId id="408" r:id="rId63"/>
    <p:sldId id="379" r:id="rId64"/>
    <p:sldId id="381" r:id="rId65"/>
    <p:sldId id="409" r:id="rId66"/>
    <p:sldId id="386" r:id="rId67"/>
    <p:sldId id="499" r:id="rId68"/>
    <p:sldId id="473" r:id="rId69"/>
    <p:sldId id="503" r:id="rId70"/>
    <p:sldId id="421" r:id="rId71"/>
    <p:sldId id="506" r:id="rId72"/>
    <p:sldId id="505" r:id="rId73"/>
    <p:sldId id="417" r:id="rId74"/>
    <p:sldId id="410" r:id="rId75"/>
    <p:sldId id="387" r:id="rId76"/>
    <p:sldId id="402" r:id="rId77"/>
    <p:sldId id="429" r:id="rId78"/>
    <p:sldId id="430" r:id="rId79"/>
    <p:sldId id="428" r:id="rId80"/>
    <p:sldId id="411" r:id="rId81"/>
    <p:sldId id="364" r:id="rId82"/>
    <p:sldId id="391" r:id="rId83"/>
    <p:sldId id="365" r:id="rId84"/>
    <p:sldId id="507" r:id="rId85"/>
    <p:sldId id="508" r:id="rId86"/>
    <p:sldId id="366" r:id="rId87"/>
    <p:sldId id="516" r:id="rId88"/>
    <p:sldId id="517" r:id="rId89"/>
    <p:sldId id="514" r:id="rId90"/>
    <p:sldId id="513" r:id="rId91"/>
    <p:sldId id="512" r:id="rId92"/>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3300"/>
    <a:srgbClr val="FF9900"/>
    <a:srgbClr val="E68900"/>
    <a:srgbClr val="6D5047"/>
    <a:srgbClr val="C9D1FF"/>
    <a:srgbClr val="FF6699"/>
    <a:srgbClr val="FF3399"/>
    <a:srgbClr val="B8B8B8"/>
    <a:srgbClr val="A8B50A"/>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BC89EF96-8CEA-46FF-86C4-4CE0E7609802}" styleName="Style léger 3 - Accentuation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D27102A9-8310-4765-A935-A1911B00CA55}" styleName="Style léger 1 - Accentuation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ED083AE6-46FA-4A59-8FB0-9F97EB10719F}" styleName="Style léger 3 - Accentuation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64" autoAdjust="0"/>
    <p:restoredTop sz="81329" autoAdjust="0"/>
  </p:normalViewPr>
  <p:slideViewPr>
    <p:cSldViewPr snapToObjects="1">
      <p:cViewPr>
        <p:scale>
          <a:sx n="60" d="100"/>
          <a:sy n="60" d="100"/>
        </p:scale>
        <p:origin x="-1680" y="-60"/>
      </p:cViewPr>
      <p:guideLst>
        <p:guide orient="horz" pos="2160"/>
        <p:guide pos="2880"/>
      </p:guideLst>
    </p:cSldViewPr>
  </p:slideViewPr>
  <p:outlineViewPr>
    <p:cViewPr>
      <p:scale>
        <a:sx n="33" d="100"/>
        <a:sy n="33" d="100"/>
      </p:scale>
      <p:origin x="96" y="19910"/>
    </p:cViewPr>
  </p:outlineViewPr>
  <p:notesTextViewPr>
    <p:cViewPr>
      <p:scale>
        <a:sx n="1" d="1"/>
        <a:sy n="1" d="1"/>
      </p:scale>
      <p:origin x="0" y="0"/>
    </p:cViewPr>
  </p:notesTextViewPr>
  <p:sorterViewPr>
    <p:cViewPr>
      <p:scale>
        <a:sx n="66" d="100"/>
        <a:sy n="66" d="100"/>
      </p:scale>
      <p:origin x="0" y="0"/>
    </p:cViewPr>
  </p:sorterViewPr>
  <p:notesViewPr>
    <p:cSldViewPr snapToObjects="1">
      <p:cViewPr varScale="1">
        <p:scale>
          <a:sx n="54" d="100"/>
          <a:sy n="54" d="100"/>
        </p:scale>
        <p:origin x="-2388" y="-96"/>
      </p:cViewPr>
      <p:guideLst>
        <p:guide orient="horz" pos="2880"/>
        <p:guide pos="2160"/>
      </p:guideLst>
    </p:cSldViewPr>
  </p:notesViewPr>
  <p:gridSpacing cx="36868100" cy="368681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A20309-C829-4FED-9FAB-2200D6F3AF9F}"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C3D19DB8-58A5-44AB-A656-A621D0A0F1F0}">
      <dgm:prSet phldrT="[Texte]" custT="1">
        <dgm:style>
          <a:lnRef idx="2">
            <a:schemeClr val="dk1"/>
          </a:lnRef>
          <a:fillRef idx="1">
            <a:schemeClr val="lt1"/>
          </a:fillRef>
          <a:effectRef idx="0">
            <a:schemeClr val="dk1"/>
          </a:effectRef>
          <a:fontRef idx="minor">
            <a:schemeClr val="dk1"/>
          </a:fontRef>
        </dgm:style>
      </dgm:prSet>
      <dgm:spPr/>
      <dgm:t>
        <a:bodyPr/>
        <a:lstStyle/>
        <a:p>
          <a:r>
            <a:rPr lang="en-US" sz="2000" b="0" dirty="0" smtClean="0">
              <a:solidFill>
                <a:srgbClr val="0000CC"/>
              </a:solidFill>
              <a:latin typeface="GillSans" pitchFamily="2" charset="0"/>
            </a:rPr>
            <a:t>Process diagnosis</a:t>
          </a:r>
          <a:endParaRPr lang="en-US" sz="2000" b="0" dirty="0">
            <a:solidFill>
              <a:srgbClr val="0000CC"/>
            </a:solidFill>
            <a:latin typeface="GillSans" pitchFamily="2" charset="0"/>
          </a:endParaRPr>
        </a:p>
      </dgm:t>
    </dgm:pt>
    <dgm:pt modelId="{1DFC57BC-E7F8-483D-B93B-701ACE8D3457}" type="parTrans" cxnId="{3753BA30-7A3D-4280-90DB-73FCAB9052AC}">
      <dgm:prSet/>
      <dgm:spPr/>
      <dgm:t>
        <a:bodyPr/>
        <a:lstStyle/>
        <a:p>
          <a:endParaRPr lang="en-US"/>
        </a:p>
      </dgm:t>
    </dgm:pt>
    <dgm:pt modelId="{AFF2CAB2-7D1F-4181-B029-A215A93C8514}" type="sibTrans" cxnId="{3753BA30-7A3D-4280-90DB-73FCAB9052AC}">
      <dgm:prSet/>
      <dgm:spPr>
        <a:ln>
          <a:solidFill>
            <a:schemeClr val="tx1"/>
          </a:solidFill>
        </a:ln>
      </dgm:spPr>
      <dgm:t>
        <a:bodyPr/>
        <a:lstStyle/>
        <a:p>
          <a:endParaRPr lang="en-US"/>
        </a:p>
      </dgm:t>
    </dgm:pt>
    <dgm:pt modelId="{19A67201-DE55-41AA-B336-21CAEDE82DE8}">
      <dgm:prSet phldrT="[Texte]" custT="1">
        <dgm:style>
          <a:lnRef idx="2">
            <a:schemeClr val="dk1"/>
          </a:lnRef>
          <a:fillRef idx="1">
            <a:schemeClr val="lt1"/>
          </a:fillRef>
          <a:effectRef idx="0">
            <a:schemeClr val="dk1"/>
          </a:effectRef>
          <a:fontRef idx="minor">
            <a:schemeClr val="dk1"/>
          </a:fontRef>
        </dgm:style>
      </dgm:prSet>
      <dgm:spPr/>
      <dgm:t>
        <a:bodyPr/>
        <a:lstStyle/>
        <a:p>
          <a:r>
            <a:rPr lang="en-US" sz="2000" b="0" dirty="0" smtClean="0">
              <a:solidFill>
                <a:srgbClr val="FF0000"/>
              </a:solidFill>
              <a:latin typeface="GillSans" pitchFamily="2" charset="0"/>
            </a:rPr>
            <a:t>Process design</a:t>
          </a:r>
          <a:endParaRPr lang="en-US" sz="2000" b="0" dirty="0">
            <a:solidFill>
              <a:srgbClr val="FF0000"/>
            </a:solidFill>
            <a:latin typeface="GillSans" pitchFamily="2" charset="0"/>
          </a:endParaRPr>
        </a:p>
      </dgm:t>
    </dgm:pt>
    <dgm:pt modelId="{B2C60B63-D2D1-4CB9-943D-C75BAE4C5BF3}" type="parTrans" cxnId="{F3D68175-2F75-4010-BD37-C1E87EE1BDD3}">
      <dgm:prSet/>
      <dgm:spPr/>
      <dgm:t>
        <a:bodyPr/>
        <a:lstStyle/>
        <a:p>
          <a:endParaRPr lang="en-US"/>
        </a:p>
      </dgm:t>
    </dgm:pt>
    <dgm:pt modelId="{E0DC1AC2-2220-4470-BBA1-35239A263D04}" type="sibTrans" cxnId="{F3D68175-2F75-4010-BD37-C1E87EE1BDD3}">
      <dgm:prSet/>
      <dgm:spPr>
        <a:ln>
          <a:solidFill>
            <a:schemeClr val="tx1"/>
          </a:solidFill>
        </a:ln>
      </dgm:spPr>
      <dgm:t>
        <a:bodyPr/>
        <a:lstStyle/>
        <a:p>
          <a:endParaRPr lang="en-US"/>
        </a:p>
      </dgm:t>
    </dgm:pt>
    <dgm:pt modelId="{43C8A2F8-6655-4D44-AA6C-70EA57B90754}">
      <dgm:prSet phldrT="[Texte]" custT="1">
        <dgm:style>
          <a:lnRef idx="2">
            <a:schemeClr val="dk1"/>
          </a:lnRef>
          <a:fillRef idx="1">
            <a:schemeClr val="lt1"/>
          </a:fillRef>
          <a:effectRef idx="0">
            <a:schemeClr val="dk1"/>
          </a:effectRef>
          <a:fontRef idx="minor">
            <a:schemeClr val="dk1"/>
          </a:fontRef>
        </dgm:style>
      </dgm:prSet>
      <dgm:spPr/>
      <dgm:t>
        <a:bodyPr/>
        <a:lstStyle/>
        <a:p>
          <a:r>
            <a:rPr lang="en-US" sz="2000" b="0" i="0" dirty="0" smtClean="0">
              <a:solidFill>
                <a:srgbClr val="0000CC"/>
              </a:solidFill>
              <a:latin typeface="GillSans" pitchFamily="2" charset="0"/>
            </a:rPr>
            <a:t>Process implementation</a:t>
          </a:r>
          <a:endParaRPr lang="en-US" sz="2000" b="0" i="0" dirty="0">
            <a:solidFill>
              <a:srgbClr val="0000CC"/>
            </a:solidFill>
            <a:latin typeface="GillSans" pitchFamily="2" charset="0"/>
          </a:endParaRPr>
        </a:p>
      </dgm:t>
    </dgm:pt>
    <dgm:pt modelId="{812910B5-3452-4803-B5CE-95E3D840950E}" type="parTrans" cxnId="{32195D1D-4BEE-47F4-9F12-15639B1599D5}">
      <dgm:prSet/>
      <dgm:spPr/>
      <dgm:t>
        <a:bodyPr/>
        <a:lstStyle/>
        <a:p>
          <a:endParaRPr lang="en-US"/>
        </a:p>
      </dgm:t>
    </dgm:pt>
    <dgm:pt modelId="{18903CD2-DF95-439C-868E-42954B73F950}" type="sibTrans" cxnId="{32195D1D-4BEE-47F4-9F12-15639B1599D5}">
      <dgm:prSet/>
      <dgm:spPr>
        <a:ln>
          <a:solidFill>
            <a:schemeClr val="tx1"/>
          </a:solidFill>
        </a:ln>
      </dgm:spPr>
      <dgm:t>
        <a:bodyPr/>
        <a:lstStyle/>
        <a:p>
          <a:endParaRPr lang="en-US"/>
        </a:p>
      </dgm:t>
    </dgm:pt>
    <dgm:pt modelId="{EA2668CC-09E8-49AC-9831-1D733F200773}">
      <dgm:prSet phldrT="[Texte]" custT="1">
        <dgm:style>
          <a:lnRef idx="2">
            <a:schemeClr val="dk1"/>
          </a:lnRef>
          <a:fillRef idx="1">
            <a:schemeClr val="lt1"/>
          </a:fillRef>
          <a:effectRef idx="0">
            <a:schemeClr val="dk1"/>
          </a:effectRef>
          <a:fontRef idx="minor">
            <a:schemeClr val="dk1"/>
          </a:fontRef>
        </dgm:style>
      </dgm:prSet>
      <dgm:spPr/>
      <dgm:t>
        <a:bodyPr/>
        <a:lstStyle/>
        <a:p>
          <a:r>
            <a:rPr lang="en-US" sz="2000" b="0" dirty="0" smtClean="0">
              <a:solidFill>
                <a:srgbClr val="0000CC"/>
              </a:solidFill>
              <a:latin typeface="GillSans" pitchFamily="2" charset="0"/>
            </a:rPr>
            <a:t>Process execution</a:t>
          </a:r>
          <a:endParaRPr lang="en-US" sz="2000" b="0" dirty="0">
            <a:solidFill>
              <a:srgbClr val="0000CC"/>
            </a:solidFill>
            <a:latin typeface="GillSans" pitchFamily="2" charset="0"/>
          </a:endParaRPr>
        </a:p>
      </dgm:t>
    </dgm:pt>
    <dgm:pt modelId="{4B41618A-FFB3-441B-A699-74839CE4D8DE}" type="parTrans" cxnId="{45C4B2A0-9A96-41D8-B0E5-B3FB4CFCD5BC}">
      <dgm:prSet/>
      <dgm:spPr/>
      <dgm:t>
        <a:bodyPr/>
        <a:lstStyle/>
        <a:p>
          <a:endParaRPr lang="en-US"/>
        </a:p>
      </dgm:t>
    </dgm:pt>
    <dgm:pt modelId="{B8A1990F-D010-4C2A-BE73-30FA930A17E7}" type="sibTrans" cxnId="{45C4B2A0-9A96-41D8-B0E5-B3FB4CFCD5BC}">
      <dgm:prSet/>
      <dgm:spPr>
        <a:ln>
          <a:solidFill>
            <a:schemeClr val="tx1"/>
          </a:solidFill>
        </a:ln>
      </dgm:spPr>
      <dgm:t>
        <a:bodyPr/>
        <a:lstStyle/>
        <a:p>
          <a:endParaRPr lang="en-US"/>
        </a:p>
      </dgm:t>
    </dgm:pt>
    <dgm:pt modelId="{36C54EB9-2953-4AB7-AB8A-A8CA9BF41E79}" type="pres">
      <dgm:prSet presAssocID="{01A20309-C829-4FED-9FAB-2200D6F3AF9F}" presName="cycle" presStyleCnt="0">
        <dgm:presLayoutVars>
          <dgm:dir/>
          <dgm:resizeHandles val="exact"/>
        </dgm:presLayoutVars>
      </dgm:prSet>
      <dgm:spPr/>
      <dgm:t>
        <a:bodyPr/>
        <a:lstStyle/>
        <a:p>
          <a:endParaRPr lang="en-US"/>
        </a:p>
      </dgm:t>
    </dgm:pt>
    <dgm:pt modelId="{BA94B869-AA48-4DC1-8851-A55745CEACB2}" type="pres">
      <dgm:prSet presAssocID="{C3D19DB8-58A5-44AB-A656-A621D0A0F1F0}" presName="node" presStyleLbl="node1" presStyleIdx="0" presStyleCnt="4" custScaleX="143064" custRadScaleRad="103571" custRadScaleInc="14426">
        <dgm:presLayoutVars>
          <dgm:bulletEnabled val="1"/>
        </dgm:presLayoutVars>
      </dgm:prSet>
      <dgm:spPr/>
      <dgm:t>
        <a:bodyPr/>
        <a:lstStyle/>
        <a:p>
          <a:endParaRPr lang="en-US"/>
        </a:p>
      </dgm:t>
    </dgm:pt>
    <dgm:pt modelId="{015D8A3D-9B0C-44F5-A952-CDCA740196B3}" type="pres">
      <dgm:prSet presAssocID="{C3D19DB8-58A5-44AB-A656-A621D0A0F1F0}" presName="spNode" presStyleCnt="0"/>
      <dgm:spPr/>
    </dgm:pt>
    <dgm:pt modelId="{DDC9576A-6595-47F9-A02C-64CE8BB4E01F}" type="pres">
      <dgm:prSet presAssocID="{AFF2CAB2-7D1F-4181-B029-A215A93C8514}" presName="sibTrans" presStyleLbl="sibTrans1D1" presStyleIdx="0" presStyleCnt="4"/>
      <dgm:spPr/>
      <dgm:t>
        <a:bodyPr/>
        <a:lstStyle/>
        <a:p>
          <a:endParaRPr lang="en-US"/>
        </a:p>
      </dgm:t>
    </dgm:pt>
    <dgm:pt modelId="{037E78B5-2544-4760-9AA1-308105593763}" type="pres">
      <dgm:prSet presAssocID="{19A67201-DE55-41AA-B336-21CAEDE82DE8}" presName="node" presStyleLbl="node1" presStyleIdx="1" presStyleCnt="4" custScaleX="157137" custRadScaleRad="99107" custRadScaleInc="-6271">
        <dgm:presLayoutVars>
          <dgm:bulletEnabled val="1"/>
        </dgm:presLayoutVars>
      </dgm:prSet>
      <dgm:spPr/>
      <dgm:t>
        <a:bodyPr/>
        <a:lstStyle/>
        <a:p>
          <a:endParaRPr lang="en-US"/>
        </a:p>
      </dgm:t>
    </dgm:pt>
    <dgm:pt modelId="{CF792C7F-4C31-4A68-8EAB-42F5B2E83B96}" type="pres">
      <dgm:prSet presAssocID="{19A67201-DE55-41AA-B336-21CAEDE82DE8}" presName="spNode" presStyleCnt="0"/>
      <dgm:spPr/>
    </dgm:pt>
    <dgm:pt modelId="{CA5D4BE3-000A-47B6-BE39-220E627221C1}" type="pres">
      <dgm:prSet presAssocID="{E0DC1AC2-2220-4470-BBA1-35239A263D04}" presName="sibTrans" presStyleLbl="sibTrans1D1" presStyleIdx="1" presStyleCnt="4"/>
      <dgm:spPr/>
      <dgm:t>
        <a:bodyPr/>
        <a:lstStyle/>
        <a:p>
          <a:endParaRPr lang="en-US"/>
        </a:p>
      </dgm:t>
    </dgm:pt>
    <dgm:pt modelId="{4599E404-4320-416A-BFB9-57C16FFE8C81}" type="pres">
      <dgm:prSet presAssocID="{43C8A2F8-6655-4D44-AA6C-70EA57B90754}" presName="node" presStyleLbl="node1" presStyleIdx="2" presStyleCnt="4" custScaleX="211818" custRadScaleRad="104181" custRadScaleInc="-21286">
        <dgm:presLayoutVars>
          <dgm:bulletEnabled val="1"/>
        </dgm:presLayoutVars>
      </dgm:prSet>
      <dgm:spPr/>
      <dgm:t>
        <a:bodyPr/>
        <a:lstStyle/>
        <a:p>
          <a:endParaRPr lang="en-US"/>
        </a:p>
      </dgm:t>
    </dgm:pt>
    <dgm:pt modelId="{C37ED121-B8E7-4602-A58B-B2F24F14E57D}" type="pres">
      <dgm:prSet presAssocID="{43C8A2F8-6655-4D44-AA6C-70EA57B90754}" presName="spNode" presStyleCnt="0"/>
      <dgm:spPr/>
    </dgm:pt>
    <dgm:pt modelId="{69ED38F0-D7C0-47E9-9E8E-2503E1AD5026}" type="pres">
      <dgm:prSet presAssocID="{18903CD2-DF95-439C-868E-42954B73F950}" presName="sibTrans" presStyleLbl="sibTrans1D1" presStyleIdx="2" presStyleCnt="4"/>
      <dgm:spPr/>
      <dgm:t>
        <a:bodyPr/>
        <a:lstStyle/>
        <a:p>
          <a:endParaRPr lang="en-US"/>
        </a:p>
      </dgm:t>
    </dgm:pt>
    <dgm:pt modelId="{208ADD1F-401A-4E54-9687-BEB719B88C8C}" type="pres">
      <dgm:prSet presAssocID="{EA2668CC-09E8-49AC-9831-1D733F200773}" presName="node" presStyleLbl="node1" presStyleIdx="3" presStyleCnt="4" custScaleX="147549">
        <dgm:presLayoutVars>
          <dgm:bulletEnabled val="1"/>
        </dgm:presLayoutVars>
      </dgm:prSet>
      <dgm:spPr/>
      <dgm:t>
        <a:bodyPr/>
        <a:lstStyle/>
        <a:p>
          <a:endParaRPr lang="en-US"/>
        </a:p>
      </dgm:t>
    </dgm:pt>
    <dgm:pt modelId="{D2A93397-DFE8-4995-B2E4-77575D9C21AF}" type="pres">
      <dgm:prSet presAssocID="{EA2668CC-09E8-49AC-9831-1D733F200773}" presName="spNode" presStyleCnt="0"/>
      <dgm:spPr/>
    </dgm:pt>
    <dgm:pt modelId="{0DE98E8E-B37C-4093-AF96-47F82082976F}" type="pres">
      <dgm:prSet presAssocID="{B8A1990F-D010-4C2A-BE73-30FA930A17E7}" presName="sibTrans" presStyleLbl="sibTrans1D1" presStyleIdx="3" presStyleCnt="4"/>
      <dgm:spPr/>
      <dgm:t>
        <a:bodyPr/>
        <a:lstStyle/>
        <a:p>
          <a:endParaRPr lang="en-US"/>
        </a:p>
      </dgm:t>
    </dgm:pt>
  </dgm:ptLst>
  <dgm:cxnLst>
    <dgm:cxn modelId="{F3D68175-2F75-4010-BD37-C1E87EE1BDD3}" srcId="{01A20309-C829-4FED-9FAB-2200D6F3AF9F}" destId="{19A67201-DE55-41AA-B336-21CAEDE82DE8}" srcOrd="1" destOrd="0" parTransId="{B2C60B63-D2D1-4CB9-943D-C75BAE4C5BF3}" sibTransId="{E0DC1AC2-2220-4470-BBA1-35239A263D04}"/>
    <dgm:cxn modelId="{CAD6726F-52F9-45C4-8138-DA6D9CF638BB}" type="presOf" srcId="{01A20309-C829-4FED-9FAB-2200D6F3AF9F}" destId="{36C54EB9-2953-4AB7-AB8A-A8CA9BF41E79}" srcOrd="0" destOrd="0" presId="urn:microsoft.com/office/officeart/2005/8/layout/cycle5"/>
    <dgm:cxn modelId="{45C4B2A0-9A96-41D8-B0E5-B3FB4CFCD5BC}" srcId="{01A20309-C829-4FED-9FAB-2200D6F3AF9F}" destId="{EA2668CC-09E8-49AC-9831-1D733F200773}" srcOrd="3" destOrd="0" parTransId="{4B41618A-FFB3-441B-A699-74839CE4D8DE}" sibTransId="{B8A1990F-D010-4C2A-BE73-30FA930A17E7}"/>
    <dgm:cxn modelId="{00A79665-EE08-44AC-B118-85F2D8BACDB9}" type="presOf" srcId="{EA2668CC-09E8-49AC-9831-1D733F200773}" destId="{208ADD1F-401A-4E54-9687-BEB719B88C8C}" srcOrd="0" destOrd="0" presId="urn:microsoft.com/office/officeart/2005/8/layout/cycle5"/>
    <dgm:cxn modelId="{5DFA9DCE-36ED-4C3C-8422-8AA1F6EE36B6}" type="presOf" srcId="{B8A1990F-D010-4C2A-BE73-30FA930A17E7}" destId="{0DE98E8E-B37C-4093-AF96-47F82082976F}" srcOrd="0" destOrd="0" presId="urn:microsoft.com/office/officeart/2005/8/layout/cycle5"/>
    <dgm:cxn modelId="{5E770109-5101-4C49-83FB-A17A2A161D63}" type="presOf" srcId="{AFF2CAB2-7D1F-4181-B029-A215A93C8514}" destId="{DDC9576A-6595-47F9-A02C-64CE8BB4E01F}" srcOrd="0" destOrd="0" presId="urn:microsoft.com/office/officeart/2005/8/layout/cycle5"/>
    <dgm:cxn modelId="{3753BA30-7A3D-4280-90DB-73FCAB9052AC}" srcId="{01A20309-C829-4FED-9FAB-2200D6F3AF9F}" destId="{C3D19DB8-58A5-44AB-A656-A621D0A0F1F0}" srcOrd="0" destOrd="0" parTransId="{1DFC57BC-E7F8-483D-B93B-701ACE8D3457}" sibTransId="{AFF2CAB2-7D1F-4181-B029-A215A93C8514}"/>
    <dgm:cxn modelId="{DAC634F0-C619-4677-939D-7B10323B444D}" type="presOf" srcId="{C3D19DB8-58A5-44AB-A656-A621D0A0F1F0}" destId="{BA94B869-AA48-4DC1-8851-A55745CEACB2}" srcOrd="0" destOrd="0" presId="urn:microsoft.com/office/officeart/2005/8/layout/cycle5"/>
    <dgm:cxn modelId="{53BC7B6B-974A-458E-97A0-C8062884C370}" type="presOf" srcId="{19A67201-DE55-41AA-B336-21CAEDE82DE8}" destId="{037E78B5-2544-4760-9AA1-308105593763}" srcOrd="0" destOrd="0" presId="urn:microsoft.com/office/officeart/2005/8/layout/cycle5"/>
    <dgm:cxn modelId="{F5E99A5A-61A6-4693-9799-7114B68F6707}" type="presOf" srcId="{43C8A2F8-6655-4D44-AA6C-70EA57B90754}" destId="{4599E404-4320-416A-BFB9-57C16FFE8C81}" srcOrd="0" destOrd="0" presId="urn:microsoft.com/office/officeart/2005/8/layout/cycle5"/>
    <dgm:cxn modelId="{571BB640-FF00-4CDF-97F6-F55F00B4FBC1}" type="presOf" srcId="{E0DC1AC2-2220-4470-BBA1-35239A263D04}" destId="{CA5D4BE3-000A-47B6-BE39-220E627221C1}" srcOrd="0" destOrd="0" presId="urn:microsoft.com/office/officeart/2005/8/layout/cycle5"/>
    <dgm:cxn modelId="{E29355DA-ADF8-4B05-A896-713578E7F17D}" type="presOf" srcId="{18903CD2-DF95-439C-868E-42954B73F950}" destId="{69ED38F0-D7C0-47E9-9E8E-2503E1AD5026}" srcOrd="0" destOrd="0" presId="urn:microsoft.com/office/officeart/2005/8/layout/cycle5"/>
    <dgm:cxn modelId="{32195D1D-4BEE-47F4-9F12-15639B1599D5}" srcId="{01A20309-C829-4FED-9FAB-2200D6F3AF9F}" destId="{43C8A2F8-6655-4D44-AA6C-70EA57B90754}" srcOrd="2" destOrd="0" parTransId="{812910B5-3452-4803-B5CE-95E3D840950E}" sibTransId="{18903CD2-DF95-439C-868E-42954B73F950}"/>
    <dgm:cxn modelId="{6CA17224-7AAB-4E13-94B2-655F0F250456}" type="presParOf" srcId="{36C54EB9-2953-4AB7-AB8A-A8CA9BF41E79}" destId="{BA94B869-AA48-4DC1-8851-A55745CEACB2}" srcOrd="0" destOrd="0" presId="urn:microsoft.com/office/officeart/2005/8/layout/cycle5"/>
    <dgm:cxn modelId="{401B54D4-C119-4719-811C-756F8E503B50}" type="presParOf" srcId="{36C54EB9-2953-4AB7-AB8A-A8CA9BF41E79}" destId="{015D8A3D-9B0C-44F5-A952-CDCA740196B3}" srcOrd="1" destOrd="0" presId="urn:microsoft.com/office/officeart/2005/8/layout/cycle5"/>
    <dgm:cxn modelId="{DAF919BA-DB8A-4FC2-8B9C-87B9F7B2C4B5}" type="presParOf" srcId="{36C54EB9-2953-4AB7-AB8A-A8CA9BF41E79}" destId="{DDC9576A-6595-47F9-A02C-64CE8BB4E01F}" srcOrd="2" destOrd="0" presId="urn:microsoft.com/office/officeart/2005/8/layout/cycle5"/>
    <dgm:cxn modelId="{7A6A8350-B1A0-446A-96E4-66FC24B76C05}" type="presParOf" srcId="{36C54EB9-2953-4AB7-AB8A-A8CA9BF41E79}" destId="{037E78B5-2544-4760-9AA1-308105593763}" srcOrd="3" destOrd="0" presId="urn:microsoft.com/office/officeart/2005/8/layout/cycle5"/>
    <dgm:cxn modelId="{1B9C026D-7355-4A43-96A8-5A3D2759D4F7}" type="presParOf" srcId="{36C54EB9-2953-4AB7-AB8A-A8CA9BF41E79}" destId="{CF792C7F-4C31-4A68-8EAB-42F5B2E83B96}" srcOrd="4" destOrd="0" presId="urn:microsoft.com/office/officeart/2005/8/layout/cycle5"/>
    <dgm:cxn modelId="{A7669CFC-DD40-48CD-B5E7-D52B40660463}" type="presParOf" srcId="{36C54EB9-2953-4AB7-AB8A-A8CA9BF41E79}" destId="{CA5D4BE3-000A-47B6-BE39-220E627221C1}" srcOrd="5" destOrd="0" presId="urn:microsoft.com/office/officeart/2005/8/layout/cycle5"/>
    <dgm:cxn modelId="{D2A24170-B67C-4B74-8801-6E3A78E4ADC9}" type="presParOf" srcId="{36C54EB9-2953-4AB7-AB8A-A8CA9BF41E79}" destId="{4599E404-4320-416A-BFB9-57C16FFE8C81}" srcOrd="6" destOrd="0" presId="urn:microsoft.com/office/officeart/2005/8/layout/cycle5"/>
    <dgm:cxn modelId="{A2B4E0EF-CBFF-4FEB-B711-63AEF7419857}" type="presParOf" srcId="{36C54EB9-2953-4AB7-AB8A-A8CA9BF41E79}" destId="{C37ED121-B8E7-4602-A58B-B2F24F14E57D}" srcOrd="7" destOrd="0" presId="urn:microsoft.com/office/officeart/2005/8/layout/cycle5"/>
    <dgm:cxn modelId="{90C1E33C-FDAA-447F-97C9-47B6813A665A}" type="presParOf" srcId="{36C54EB9-2953-4AB7-AB8A-A8CA9BF41E79}" destId="{69ED38F0-D7C0-47E9-9E8E-2503E1AD5026}" srcOrd="8" destOrd="0" presId="urn:microsoft.com/office/officeart/2005/8/layout/cycle5"/>
    <dgm:cxn modelId="{0C3CE944-E0DE-4E2F-B3DA-8877A7121F6B}" type="presParOf" srcId="{36C54EB9-2953-4AB7-AB8A-A8CA9BF41E79}" destId="{208ADD1F-401A-4E54-9687-BEB719B88C8C}" srcOrd="9" destOrd="0" presId="urn:microsoft.com/office/officeart/2005/8/layout/cycle5"/>
    <dgm:cxn modelId="{ED4EC022-A719-44EA-B6C4-15C31BC81F5E}" type="presParOf" srcId="{36C54EB9-2953-4AB7-AB8A-A8CA9BF41E79}" destId="{D2A93397-DFE8-4995-B2E4-77575D9C21AF}" srcOrd="10" destOrd="0" presId="urn:microsoft.com/office/officeart/2005/8/layout/cycle5"/>
    <dgm:cxn modelId="{E0622C45-4BD3-46B5-8ED3-D281AD92A1DC}" type="presParOf" srcId="{36C54EB9-2953-4AB7-AB8A-A8CA9BF41E79}" destId="{0DE98E8E-B37C-4093-AF96-47F82082976F}" srcOrd="11" destOrd="0" presId="urn:microsoft.com/office/officeart/2005/8/layout/cycle5"/>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A20309-C829-4FED-9FAB-2200D6F3AF9F}"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US"/>
        </a:p>
      </dgm:t>
    </dgm:pt>
    <dgm:pt modelId="{C3D19DB8-58A5-44AB-A656-A621D0A0F1F0}">
      <dgm:prSet phldrT="[Texte]" custT="1">
        <dgm:style>
          <a:lnRef idx="2">
            <a:schemeClr val="dk1"/>
          </a:lnRef>
          <a:fillRef idx="1">
            <a:schemeClr val="lt1"/>
          </a:fillRef>
          <a:effectRef idx="0">
            <a:schemeClr val="dk1"/>
          </a:effectRef>
          <a:fontRef idx="minor">
            <a:schemeClr val="dk1"/>
          </a:fontRef>
        </dgm:style>
      </dgm:prSet>
      <dgm:spPr/>
      <dgm:t>
        <a:bodyPr/>
        <a:lstStyle/>
        <a:p>
          <a:r>
            <a:rPr lang="en-US" sz="1800" b="0" dirty="0" smtClean="0">
              <a:solidFill>
                <a:srgbClr val="0000CC"/>
              </a:solidFill>
              <a:latin typeface="GillSans" pitchFamily="2" charset="0"/>
            </a:rPr>
            <a:t>Process diagnosis</a:t>
          </a:r>
          <a:endParaRPr lang="en-US" sz="1800" b="0" dirty="0">
            <a:solidFill>
              <a:srgbClr val="0000CC"/>
            </a:solidFill>
            <a:latin typeface="GillSans" pitchFamily="2" charset="0"/>
          </a:endParaRPr>
        </a:p>
      </dgm:t>
    </dgm:pt>
    <dgm:pt modelId="{1DFC57BC-E7F8-483D-B93B-701ACE8D3457}" type="parTrans" cxnId="{3753BA30-7A3D-4280-90DB-73FCAB9052AC}">
      <dgm:prSet/>
      <dgm:spPr/>
      <dgm:t>
        <a:bodyPr/>
        <a:lstStyle/>
        <a:p>
          <a:endParaRPr lang="en-US"/>
        </a:p>
      </dgm:t>
    </dgm:pt>
    <dgm:pt modelId="{AFF2CAB2-7D1F-4181-B029-A215A93C8514}" type="sibTrans" cxnId="{3753BA30-7A3D-4280-90DB-73FCAB9052AC}">
      <dgm:prSet/>
      <dgm:spPr>
        <a:ln>
          <a:solidFill>
            <a:schemeClr val="tx1"/>
          </a:solidFill>
        </a:ln>
      </dgm:spPr>
      <dgm:t>
        <a:bodyPr/>
        <a:lstStyle/>
        <a:p>
          <a:endParaRPr lang="en-US"/>
        </a:p>
      </dgm:t>
    </dgm:pt>
    <dgm:pt modelId="{19A67201-DE55-41AA-B336-21CAEDE82DE8}">
      <dgm:prSet phldrT="[Texte]" custT="1">
        <dgm:style>
          <a:lnRef idx="2">
            <a:schemeClr val="dk1"/>
          </a:lnRef>
          <a:fillRef idx="1">
            <a:schemeClr val="lt1"/>
          </a:fillRef>
          <a:effectRef idx="0">
            <a:schemeClr val="dk1"/>
          </a:effectRef>
          <a:fontRef idx="minor">
            <a:schemeClr val="dk1"/>
          </a:fontRef>
        </dgm:style>
      </dgm:prSet>
      <dgm:spPr/>
      <dgm:t>
        <a:bodyPr/>
        <a:lstStyle/>
        <a:p>
          <a:r>
            <a:rPr lang="en-US" sz="1800" b="0" dirty="0" smtClean="0">
              <a:solidFill>
                <a:srgbClr val="FF0000"/>
              </a:solidFill>
              <a:latin typeface="GillSans" pitchFamily="2" charset="0"/>
            </a:rPr>
            <a:t>Configurable Process design</a:t>
          </a:r>
          <a:endParaRPr lang="en-US" sz="1800" b="0" dirty="0">
            <a:solidFill>
              <a:srgbClr val="FF0000"/>
            </a:solidFill>
            <a:latin typeface="GillSans" pitchFamily="2" charset="0"/>
          </a:endParaRPr>
        </a:p>
      </dgm:t>
    </dgm:pt>
    <dgm:pt modelId="{B2C60B63-D2D1-4CB9-943D-C75BAE4C5BF3}" type="parTrans" cxnId="{F3D68175-2F75-4010-BD37-C1E87EE1BDD3}">
      <dgm:prSet/>
      <dgm:spPr/>
      <dgm:t>
        <a:bodyPr/>
        <a:lstStyle/>
        <a:p>
          <a:endParaRPr lang="en-US"/>
        </a:p>
      </dgm:t>
    </dgm:pt>
    <dgm:pt modelId="{E0DC1AC2-2220-4470-BBA1-35239A263D04}" type="sibTrans" cxnId="{F3D68175-2F75-4010-BD37-C1E87EE1BDD3}">
      <dgm:prSet/>
      <dgm:spPr>
        <a:ln>
          <a:solidFill>
            <a:schemeClr val="tx1"/>
          </a:solidFill>
        </a:ln>
      </dgm:spPr>
      <dgm:t>
        <a:bodyPr/>
        <a:lstStyle/>
        <a:p>
          <a:endParaRPr lang="en-US"/>
        </a:p>
      </dgm:t>
    </dgm:pt>
    <dgm:pt modelId="{43C8A2F8-6655-4D44-AA6C-70EA57B90754}">
      <dgm:prSet phldrT="[Texte]" custT="1">
        <dgm:style>
          <a:lnRef idx="2">
            <a:schemeClr val="dk1"/>
          </a:lnRef>
          <a:fillRef idx="1">
            <a:schemeClr val="lt1"/>
          </a:fillRef>
          <a:effectRef idx="0">
            <a:schemeClr val="dk1"/>
          </a:effectRef>
          <a:fontRef idx="minor">
            <a:schemeClr val="dk1"/>
          </a:fontRef>
        </dgm:style>
      </dgm:prSet>
      <dgm:spPr/>
      <dgm:t>
        <a:bodyPr/>
        <a:lstStyle/>
        <a:p>
          <a:r>
            <a:rPr lang="en-US" sz="1800" b="0" i="0" dirty="0" smtClean="0">
              <a:solidFill>
                <a:srgbClr val="0000CC"/>
              </a:solidFill>
              <a:latin typeface="GillSans" pitchFamily="2" charset="0"/>
            </a:rPr>
            <a:t>Process implementation</a:t>
          </a:r>
          <a:endParaRPr lang="en-US" sz="1800" b="0" i="0" dirty="0">
            <a:solidFill>
              <a:srgbClr val="0000CC"/>
            </a:solidFill>
            <a:latin typeface="GillSans" pitchFamily="2" charset="0"/>
          </a:endParaRPr>
        </a:p>
      </dgm:t>
    </dgm:pt>
    <dgm:pt modelId="{812910B5-3452-4803-B5CE-95E3D840950E}" type="parTrans" cxnId="{32195D1D-4BEE-47F4-9F12-15639B1599D5}">
      <dgm:prSet/>
      <dgm:spPr/>
      <dgm:t>
        <a:bodyPr/>
        <a:lstStyle/>
        <a:p>
          <a:endParaRPr lang="en-US"/>
        </a:p>
      </dgm:t>
    </dgm:pt>
    <dgm:pt modelId="{18903CD2-DF95-439C-868E-42954B73F950}" type="sibTrans" cxnId="{32195D1D-4BEE-47F4-9F12-15639B1599D5}">
      <dgm:prSet/>
      <dgm:spPr>
        <a:ln>
          <a:solidFill>
            <a:schemeClr val="tx1"/>
          </a:solidFill>
        </a:ln>
      </dgm:spPr>
      <dgm:t>
        <a:bodyPr/>
        <a:lstStyle/>
        <a:p>
          <a:endParaRPr lang="en-US"/>
        </a:p>
      </dgm:t>
    </dgm:pt>
    <dgm:pt modelId="{EA2668CC-09E8-49AC-9831-1D733F200773}">
      <dgm:prSet phldrT="[Texte]" custT="1">
        <dgm:style>
          <a:lnRef idx="2">
            <a:schemeClr val="dk1"/>
          </a:lnRef>
          <a:fillRef idx="1">
            <a:schemeClr val="lt1"/>
          </a:fillRef>
          <a:effectRef idx="0">
            <a:schemeClr val="dk1"/>
          </a:effectRef>
          <a:fontRef idx="minor">
            <a:schemeClr val="dk1"/>
          </a:fontRef>
        </dgm:style>
      </dgm:prSet>
      <dgm:spPr/>
      <dgm:t>
        <a:bodyPr/>
        <a:lstStyle/>
        <a:p>
          <a:r>
            <a:rPr lang="en-US" sz="1800" b="0" dirty="0" smtClean="0">
              <a:solidFill>
                <a:srgbClr val="0000CC"/>
              </a:solidFill>
              <a:latin typeface="GillSans" pitchFamily="2" charset="0"/>
            </a:rPr>
            <a:t>Process execution</a:t>
          </a:r>
          <a:endParaRPr lang="en-US" sz="1800" b="0" dirty="0">
            <a:solidFill>
              <a:srgbClr val="0000CC"/>
            </a:solidFill>
            <a:latin typeface="GillSans" pitchFamily="2" charset="0"/>
          </a:endParaRPr>
        </a:p>
      </dgm:t>
    </dgm:pt>
    <dgm:pt modelId="{4B41618A-FFB3-441B-A699-74839CE4D8DE}" type="parTrans" cxnId="{45C4B2A0-9A96-41D8-B0E5-B3FB4CFCD5BC}">
      <dgm:prSet/>
      <dgm:spPr/>
      <dgm:t>
        <a:bodyPr/>
        <a:lstStyle/>
        <a:p>
          <a:endParaRPr lang="en-US"/>
        </a:p>
      </dgm:t>
    </dgm:pt>
    <dgm:pt modelId="{B8A1990F-D010-4C2A-BE73-30FA930A17E7}" type="sibTrans" cxnId="{45C4B2A0-9A96-41D8-B0E5-B3FB4CFCD5BC}">
      <dgm:prSet/>
      <dgm:spPr>
        <a:ln>
          <a:solidFill>
            <a:schemeClr val="tx1"/>
          </a:solidFill>
        </a:ln>
      </dgm:spPr>
      <dgm:t>
        <a:bodyPr/>
        <a:lstStyle/>
        <a:p>
          <a:endParaRPr lang="en-US"/>
        </a:p>
      </dgm:t>
    </dgm:pt>
    <dgm:pt modelId="{695068A4-89B9-4372-8C56-615F4C925942}">
      <dgm:prSet phldrT="[Texte]" custT="1">
        <dgm:style>
          <a:lnRef idx="2">
            <a:schemeClr val="dk1"/>
          </a:lnRef>
          <a:fillRef idx="1">
            <a:schemeClr val="lt1"/>
          </a:fillRef>
          <a:effectRef idx="0">
            <a:schemeClr val="dk1"/>
          </a:effectRef>
          <a:fontRef idx="minor">
            <a:schemeClr val="dk1"/>
          </a:fontRef>
        </dgm:style>
      </dgm:prSet>
      <dgm:spPr/>
      <dgm:t>
        <a:bodyPr/>
        <a:lstStyle/>
        <a:p>
          <a:r>
            <a:rPr lang="en-US" sz="1800" b="0" dirty="0" smtClean="0">
              <a:solidFill>
                <a:srgbClr val="FF0000"/>
              </a:solidFill>
              <a:latin typeface="GillSans" pitchFamily="2" charset="0"/>
            </a:rPr>
            <a:t>Configuration &amp; individualization</a:t>
          </a:r>
          <a:endParaRPr lang="en-US" sz="1800" b="0" dirty="0">
            <a:solidFill>
              <a:srgbClr val="FF0000"/>
            </a:solidFill>
            <a:latin typeface="GillSans" pitchFamily="2" charset="0"/>
          </a:endParaRPr>
        </a:p>
      </dgm:t>
    </dgm:pt>
    <dgm:pt modelId="{20D66CE5-C6D2-49E5-8AD1-33DE2465D859}" type="parTrans" cxnId="{C7108EDE-4769-4872-99F7-41186FBAA977}">
      <dgm:prSet/>
      <dgm:spPr/>
      <dgm:t>
        <a:bodyPr/>
        <a:lstStyle/>
        <a:p>
          <a:endParaRPr lang="en-US"/>
        </a:p>
      </dgm:t>
    </dgm:pt>
    <dgm:pt modelId="{2C6A0454-7550-4967-996C-639830D6035F}" type="sibTrans" cxnId="{C7108EDE-4769-4872-99F7-41186FBAA977}">
      <dgm:prSet/>
      <dgm:spPr>
        <a:ln>
          <a:solidFill>
            <a:schemeClr val="tx1"/>
          </a:solidFill>
        </a:ln>
      </dgm:spPr>
      <dgm:t>
        <a:bodyPr/>
        <a:lstStyle/>
        <a:p>
          <a:endParaRPr lang="en-US"/>
        </a:p>
      </dgm:t>
    </dgm:pt>
    <dgm:pt modelId="{36C54EB9-2953-4AB7-AB8A-A8CA9BF41E79}" type="pres">
      <dgm:prSet presAssocID="{01A20309-C829-4FED-9FAB-2200D6F3AF9F}" presName="cycle" presStyleCnt="0">
        <dgm:presLayoutVars>
          <dgm:dir/>
          <dgm:resizeHandles val="exact"/>
        </dgm:presLayoutVars>
      </dgm:prSet>
      <dgm:spPr/>
      <dgm:t>
        <a:bodyPr/>
        <a:lstStyle/>
        <a:p>
          <a:endParaRPr lang="en-US"/>
        </a:p>
      </dgm:t>
    </dgm:pt>
    <dgm:pt modelId="{BA94B869-AA48-4DC1-8851-A55745CEACB2}" type="pres">
      <dgm:prSet presAssocID="{C3D19DB8-58A5-44AB-A656-A621D0A0F1F0}" presName="node" presStyleLbl="node1" presStyleIdx="0" presStyleCnt="5" custScaleX="145265" custRadScaleRad="98057" custRadScaleInc="35696">
        <dgm:presLayoutVars>
          <dgm:bulletEnabled val="1"/>
        </dgm:presLayoutVars>
      </dgm:prSet>
      <dgm:spPr/>
      <dgm:t>
        <a:bodyPr/>
        <a:lstStyle/>
        <a:p>
          <a:endParaRPr lang="en-US"/>
        </a:p>
      </dgm:t>
    </dgm:pt>
    <dgm:pt modelId="{015D8A3D-9B0C-44F5-A952-CDCA740196B3}" type="pres">
      <dgm:prSet presAssocID="{C3D19DB8-58A5-44AB-A656-A621D0A0F1F0}" presName="spNode" presStyleCnt="0"/>
      <dgm:spPr/>
    </dgm:pt>
    <dgm:pt modelId="{DDC9576A-6595-47F9-A02C-64CE8BB4E01F}" type="pres">
      <dgm:prSet presAssocID="{AFF2CAB2-7D1F-4181-B029-A215A93C8514}" presName="sibTrans" presStyleLbl="sibTrans1D1" presStyleIdx="0" presStyleCnt="5"/>
      <dgm:spPr/>
      <dgm:t>
        <a:bodyPr/>
        <a:lstStyle/>
        <a:p>
          <a:endParaRPr lang="en-US"/>
        </a:p>
      </dgm:t>
    </dgm:pt>
    <dgm:pt modelId="{037E78B5-2544-4760-9AA1-308105593763}" type="pres">
      <dgm:prSet presAssocID="{19A67201-DE55-41AA-B336-21CAEDE82DE8}" presName="node" presStyleLbl="node1" presStyleIdx="1" presStyleCnt="5" custScaleX="196119" custRadScaleRad="108481" custRadScaleInc="55509">
        <dgm:presLayoutVars>
          <dgm:bulletEnabled val="1"/>
        </dgm:presLayoutVars>
      </dgm:prSet>
      <dgm:spPr/>
      <dgm:t>
        <a:bodyPr/>
        <a:lstStyle/>
        <a:p>
          <a:endParaRPr lang="en-US"/>
        </a:p>
      </dgm:t>
    </dgm:pt>
    <dgm:pt modelId="{CF792C7F-4C31-4A68-8EAB-42F5B2E83B96}" type="pres">
      <dgm:prSet presAssocID="{19A67201-DE55-41AA-B336-21CAEDE82DE8}" presName="spNode" presStyleCnt="0"/>
      <dgm:spPr/>
    </dgm:pt>
    <dgm:pt modelId="{CA5D4BE3-000A-47B6-BE39-220E627221C1}" type="pres">
      <dgm:prSet presAssocID="{E0DC1AC2-2220-4470-BBA1-35239A263D04}" presName="sibTrans" presStyleLbl="sibTrans1D1" presStyleIdx="1" presStyleCnt="5"/>
      <dgm:spPr/>
      <dgm:t>
        <a:bodyPr/>
        <a:lstStyle/>
        <a:p>
          <a:endParaRPr lang="en-US"/>
        </a:p>
      </dgm:t>
    </dgm:pt>
    <dgm:pt modelId="{C2CC1E8E-ABC8-4BF7-AECE-EEA6D412B472}" type="pres">
      <dgm:prSet presAssocID="{695068A4-89B9-4372-8C56-615F4C925942}" presName="node" presStyleLbl="node1" presStyleIdx="2" presStyleCnt="5" custScaleX="207068" custRadScaleRad="139512" custRadScaleInc="-70122">
        <dgm:presLayoutVars>
          <dgm:bulletEnabled val="1"/>
        </dgm:presLayoutVars>
      </dgm:prSet>
      <dgm:spPr/>
      <dgm:t>
        <a:bodyPr/>
        <a:lstStyle/>
        <a:p>
          <a:endParaRPr lang="en-US"/>
        </a:p>
      </dgm:t>
    </dgm:pt>
    <dgm:pt modelId="{12500F99-6E72-4DE9-A86F-CC273A07B3F5}" type="pres">
      <dgm:prSet presAssocID="{695068A4-89B9-4372-8C56-615F4C925942}" presName="spNode" presStyleCnt="0"/>
      <dgm:spPr/>
    </dgm:pt>
    <dgm:pt modelId="{C4C33A45-EF95-41A3-90D6-EFE18BCD90A6}" type="pres">
      <dgm:prSet presAssocID="{2C6A0454-7550-4967-996C-639830D6035F}" presName="sibTrans" presStyleLbl="sibTrans1D1" presStyleIdx="2" presStyleCnt="5"/>
      <dgm:spPr/>
      <dgm:t>
        <a:bodyPr/>
        <a:lstStyle/>
        <a:p>
          <a:endParaRPr lang="en-US"/>
        </a:p>
      </dgm:t>
    </dgm:pt>
    <dgm:pt modelId="{4599E404-4320-416A-BFB9-57C16FFE8C81}" type="pres">
      <dgm:prSet presAssocID="{43C8A2F8-6655-4D44-AA6C-70EA57B90754}" presName="node" presStyleLbl="node1" presStyleIdx="3" presStyleCnt="5" custScaleX="190306" custRadScaleRad="124921" custRadScaleInc="48191">
        <dgm:presLayoutVars>
          <dgm:bulletEnabled val="1"/>
        </dgm:presLayoutVars>
      </dgm:prSet>
      <dgm:spPr/>
      <dgm:t>
        <a:bodyPr/>
        <a:lstStyle/>
        <a:p>
          <a:endParaRPr lang="en-US"/>
        </a:p>
      </dgm:t>
    </dgm:pt>
    <dgm:pt modelId="{C37ED121-B8E7-4602-A58B-B2F24F14E57D}" type="pres">
      <dgm:prSet presAssocID="{43C8A2F8-6655-4D44-AA6C-70EA57B90754}" presName="spNode" presStyleCnt="0"/>
      <dgm:spPr/>
    </dgm:pt>
    <dgm:pt modelId="{69ED38F0-D7C0-47E9-9E8E-2503E1AD5026}" type="pres">
      <dgm:prSet presAssocID="{18903CD2-DF95-439C-868E-42954B73F950}" presName="sibTrans" presStyleLbl="sibTrans1D1" presStyleIdx="3" presStyleCnt="5"/>
      <dgm:spPr/>
      <dgm:t>
        <a:bodyPr/>
        <a:lstStyle/>
        <a:p>
          <a:endParaRPr lang="en-US"/>
        </a:p>
      </dgm:t>
    </dgm:pt>
    <dgm:pt modelId="{208ADD1F-401A-4E54-9687-BEB719B88C8C}" type="pres">
      <dgm:prSet presAssocID="{EA2668CC-09E8-49AC-9831-1D733F200773}" presName="node" presStyleLbl="node1" presStyleIdx="4" presStyleCnt="5" custScaleX="154430" custRadScaleRad="88176" custRadScaleInc="-46858">
        <dgm:presLayoutVars>
          <dgm:bulletEnabled val="1"/>
        </dgm:presLayoutVars>
      </dgm:prSet>
      <dgm:spPr/>
      <dgm:t>
        <a:bodyPr/>
        <a:lstStyle/>
        <a:p>
          <a:endParaRPr lang="en-US"/>
        </a:p>
      </dgm:t>
    </dgm:pt>
    <dgm:pt modelId="{D2A93397-DFE8-4995-B2E4-77575D9C21AF}" type="pres">
      <dgm:prSet presAssocID="{EA2668CC-09E8-49AC-9831-1D733F200773}" presName="spNode" presStyleCnt="0"/>
      <dgm:spPr/>
    </dgm:pt>
    <dgm:pt modelId="{0DE98E8E-B37C-4093-AF96-47F82082976F}" type="pres">
      <dgm:prSet presAssocID="{B8A1990F-D010-4C2A-BE73-30FA930A17E7}" presName="sibTrans" presStyleLbl="sibTrans1D1" presStyleIdx="4" presStyleCnt="5"/>
      <dgm:spPr/>
      <dgm:t>
        <a:bodyPr/>
        <a:lstStyle/>
        <a:p>
          <a:endParaRPr lang="en-US"/>
        </a:p>
      </dgm:t>
    </dgm:pt>
  </dgm:ptLst>
  <dgm:cxnLst>
    <dgm:cxn modelId="{AC01E8F2-EB16-4CDC-857A-26ABFB59B957}" type="presOf" srcId="{19A67201-DE55-41AA-B336-21CAEDE82DE8}" destId="{037E78B5-2544-4760-9AA1-308105593763}" srcOrd="0" destOrd="0" presId="urn:microsoft.com/office/officeart/2005/8/layout/cycle5"/>
    <dgm:cxn modelId="{F3D68175-2F75-4010-BD37-C1E87EE1BDD3}" srcId="{01A20309-C829-4FED-9FAB-2200D6F3AF9F}" destId="{19A67201-DE55-41AA-B336-21CAEDE82DE8}" srcOrd="1" destOrd="0" parTransId="{B2C60B63-D2D1-4CB9-943D-C75BAE4C5BF3}" sibTransId="{E0DC1AC2-2220-4470-BBA1-35239A263D04}"/>
    <dgm:cxn modelId="{7A32C32D-3242-4498-9C41-6275B034E56E}" type="presOf" srcId="{01A20309-C829-4FED-9FAB-2200D6F3AF9F}" destId="{36C54EB9-2953-4AB7-AB8A-A8CA9BF41E79}" srcOrd="0" destOrd="0" presId="urn:microsoft.com/office/officeart/2005/8/layout/cycle5"/>
    <dgm:cxn modelId="{45C4B2A0-9A96-41D8-B0E5-B3FB4CFCD5BC}" srcId="{01A20309-C829-4FED-9FAB-2200D6F3AF9F}" destId="{EA2668CC-09E8-49AC-9831-1D733F200773}" srcOrd="4" destOrd="0" parTransId="{4B41618A-FFB3-441B-A699-74839CE4D8DE}" sibTransId="{B8A1990F-D010-4C2A-BE73-30FA930A17E7}"/>
    <dgm:cxn modelId="{3753BA30-7A3D-4280-90DB-73FCAB9052AC}" srcId="{01A20309-C829-4FED-9FAB-2200D6F3AF9F}" destId="{C3D19DB8-58A5-44AB-A656-A621D0A0F1F0}" srcOrd="0" destOrd="0" parTransId="{1DFC57BC-E7F8-483D-B93B-701ACE8D3457}" sibTransId="{AFF2CAB2-7D1F-4181-B029-A215A93C8514}"/>
    <dgm:cxn modelId="{A88E46B7-029A-4533-9644-9CD2BE089ED6}" type="presOf" srcId="{EA2668CC-09E8-49AC-9831-1D733F200773}" destId="{208ADD1F-401A-4E54-9687-BEB719B88C8C}" srcOrd="0" destOrd="0" presId="urn:microsoft.com/office/officeart/2005/8/layout/cycle5"/>
    <dgm:cxn modelId="{1C37A8B6-33AB-4C33-9EA1-4EA6DC6F109D}" type="presOf" srcId="{43C8A2F8-6655-4D44-AA6C-70EA57B90754}" destId="{4599E404-4320-416A-BFB9-57C16FFE8C81}" srcOrd="0" destOrd="0" presId="urn:microsoft.com/office/officeart/2005/8/layout/cycle5"/>
    <dgm:cxn modelId="{E3DB743C-884E-4CE0-8227-1B98E659E3CB}" type="presOf" srcId="{B8A1990F-D010-4C2A-BE73-30FA930A17E7}" destId="{0DE98E8E-B37C-4093-AF96-47F82082976F}" srcOrd="0" destOrd="0" presId="urn:microsoft.com/office/officeart/2005/8/layout/cycle5"/>
    <dgm:cxn modelId="{FCC07604-CFEA-4195-BF74-5FC2CFF5B5A7}" type="presOf" srcId="{C3D19DB8-58A5-44AB-A656-A621D0A0F1F0}" destId="{BA94B869-AA48-4DC1-8851-A55745CEACB2}" srcOrd="0" destOrd="0" presId="urn:microsoft.com/office/officeart/2005/8/layout/cycle5"/>
    <dgm:cxn modelId="{A1B388CE-EC04-4261-A4CF-20EC0A276FBD}" type="presOf" srcId="{AFF2CAB2-7D1F-4181-B029-A215A93C8514}" destId="{DDC9576A-6595-47F9-A02C-64CE8BB4E01F}" srcOrd="0" destOrd="0" presId="urn:microsoft.com/office/officeart/2005/8/layout/cycle5"/>
    <dgm:cxn modelId="{C7108EDE-4769-4872-99F7-41186FBAA977}" srcId="{01A20309-C829-4FED-9FAB-2200D6F3AF9F}" destId="{695068A4-89B9-4372-8C56-615F4C925942}" srcOrd="2" destOrd="0" parTransId="{20D66CE5-C6D2-49E5-8AD1-33DE2465D859}" sibTransId="{2C6A0454-7550-4967-996C-639830D6035F}"/>
    <dgm:cxn modelId="{712642C7-71C5-48F8-A5F7-AF1926157A18}" type="presOf" srcId="{2C6A0454-7550-4967-996C-639830D6035F}" destId="{C4C33A45-EF95-41A3-90D6-EFE18BCD90A6}" srcOrd="0" destOrd="0" presId="urn:microsoft.com/office/officeart/2005/8/layout/cycle5"/>
    <dgm:cxn modelId="{F2BCA355-9E72-4214-BD78-485B0820CF37}" type="presOf" srcId="{E0DC1AC2-2220-4470-BBA1-35239A263D04}" destId="{CA5D4BE3-000A-47B6-BE39-220E627221C1}" srcOrd="0" destOrd="0" presId="urn:microsoft.com/office/officeart/2005/8/layout/cycle5"/>
    <dgm:cxn modelId="{BE96378E-9833-42CD-A02C-A2A607008A8F}" type="presOf" srcId="{18903CD2-DF95-439C-868E-42954B73F950}" destId="{69ED38F0-D7C0-47E9-9E8E-2503E1AD5026}" srcOrd="0" destOrd="0" presId="urn:microsoft.com/office/officeart/2005/8/layout/cycle5"/>
    <dgm:cxn modelId="{32195D1D-4BEE-47F4-9F12-15639B1599D5}" srcId="{01A20309-C829-4FED-9FAB-2200D6F3AF9F}" destId="{43C8A2F8-6655-4D44-AA6C-70EA57B90754}" srcOrd="3" destOrd="0" parTransId="{812910B5-3452-4803-B5CE-95E3D840950E}" sibTransId="{18903CD2-DF95-439C-868E-42954B73F950}"/>
    <dgm:cxn modelId="{DA3C0890-F478-4F4B-9308-0D31D8C538D2}" type="presOf" srcId="{695068A4-89B9-4372-8C56-615F4C925942}" destId="{C2CC1E8E-ABC8-4BF7-AECE-EEA6D412B472}" srcOrd="0" destOrd="0" presId="urn:microsoft.com/office/officeart/2005/8/layout/cycle5"/>
    <dgm:cxn modelId="{DDE02C5D-8FE9-439A-8105-8EB11DF1F26C}" type="presParOf" srcId="{36C54EB9-2953-4AB7-AB8A-A8CA9BF41E79}" destId="{BA94B869-AA48-4DC1-8851-A55745CEACB2}" srcOrd="0" destOrd="0" presId="urn:microsoft.com/office/officeart/2005/8/layout/cycle5"/>
    <dgm:cxn modelId="{663DD846-EF66-4668-BCEA-088C9B0D5670}" type="presParOf" srcId="{36C54EB9-2953-4AB7-AB8A-A8CA9BF41E79}" destId="{015D8A3D-9B0C-44F5-A952-CDCA740196B3}" srcOrd="1" destOrd="0" presId="urn:microsoft.com/office/officeart/2005/8/layout/cycle5"/>
    <dgm:cxn modelId="{B846F3AD-FE1A-4AD5-B272-D8938B3626FC}" type="presParOf" srcId="{36C54EB9-2953-4AB7-AB8A-A8CA9BF41E79}" destId="{DDC9576A-6595-47F9-A02C-64CE8BB4E01F}" srcOrd="2" destOrd="0" presId="urn:microsoft.com/office/officeart/2005/8/layout/cycle5"/>
    <dgm:cxn modelId="{0A1E95D6-C04E-4692-92DB-9B2F43AF9980}" type="presParOf" srcId="{36C54EB9-2953-4AB7-AB8A-A8CA9BF41E79}" destId="{037E78B5-2544-4760-9AA1-308105593763}" srcOrd="3" destOrd="0" presId="urn:microsoft.com/office/officeart/2005/8/layout/cycle5"/>
    <dgm:cxn modelId="{D90C6262-A001-4155-8436-F75194197B39}" type="presParOf" srcId="{36C54EB9-2953-4AB7-AB8A-A8CA9BF41E79}" destId="{CF792C7F-4C31-4A68-8EAB-42F5B2E83B96}" srcOrd="4" destOrd="0" presId="urn:microsoft.com/office/officeart/2005/8/layout/cycle5"/>
    <dgm:cxn modelId="{66E50339-FC72-4409-B427-FE2D5FCBD6D5}" type="presParOf" srcId="{36C54EB9-2953-4AB7-AB8A-A8CA9BF41E79}" destId="{CA5D4BE3-000A-47B6-BE39-220E627221C1}" srcOrd="5" destOrd="0" presId="urn:microsoft.com/office/officeart/2005/8/layout/cycle5"/>
    <dgm:cxn modelId="{3E86A6D0-EB81-4895-A168-E48552EE707D}" type="presParOf" srcId="{36C54EB9-2953-4AB7-AB8A-A8CA9BF41E79}" destId="{C2CC1E8E-ABC8-4BF7-AECE-EEA6D412B472}" srcOrd="6" destOrd="0" presId="urn:microsoft.com/office/officeart/2005/8/layout/cycle5"/>
    <dgm:cxn modelId="{9C3A4BD9-2AA9-4DE4-A224-2225258B2822}" type="presParOf" srcId="{36C54EB9-2953-4AB7-AB8A-A8CA9BF41E79}" destId="{12500F99-6E72-4DE9-A86F-CC273A07B3F5}" srcOrd="7" destOrd="0" presId="urn:microsoft.com/office/officeart/2005/8/layout/cycle5"/>
    <dgm:cxn modelId="{C3A74597-705D-4A8B-9397-19DF87D39ED6}" type="presParOf" srcId="{36C54EB9-2953-4AB7-AB8A-A8CA9BF41E79}" destId="{C4C33A45-EF95-41A3-90D6-EFE18BCD90A6}" srcOrd="8" destOrd="0" presId="urn:microsoft.com/office/officeart/2005/8/layout/cycle5"/>
    <dgm:cxn modelId="{B79A83D8-37E1-4C98-9916-AD2F03A7FFC2}" type="presParOf" srcId="{36C54EB9-2953-4AB7-AB8A-A8CA9BF41E79}" destId="{4599E404-4320-416A-BFB9-57C16FFE8C81}" srcOrd="9" destOrd="0" presId="urn:microsoft.com/office/officeart/2005/8/layout/cycle5"/>
    <dgm:cxn modelId="{292B561A-FA91-40CC-8000-FC4F4677FB3E}" type="presParOf" srcId="{36C54EB9-2953-4AB7-AB8A-A8CA9BF41E79}" destId="{C37ED121-B8E7-4602-A58B-B2F24F14E57D}" srcOrd="10" destOrd="0" presId="urn:microsoft.com/office/officeart/2005/8/layout/cycle5"/>
    <dgm:cxn modelId="{2B2E166A-93DA-4B64-9120-F65AD53CB3AB}" type="presParOf" srcId="{36C54EB9-2953-4AB7-AB8A-A8CA9BF41E79}" destId="{69ED38F0-D7C0-47E9-9E8E-2503E1AD5026}" srcOrd="11" destOrd="0" presId="urn:microsoft.com/office/officeart/2005/8/layout/cycle5"/>
    <dgm:cxn modelId="{8EAA8AC1-7559-4F9E-B4C6-F7439E0A2E49}" type="presParOf" srcId="{36C54EB9-2953-4AB7-AB8A-A8CA9BF41E79}" destId="{208ADD1F-401A-4E54-9687-BEB719B88C8C}" srcOrd="12" destOrd="0" presId="urn:microsoft.com/office/officeart/2005/8/layout/cycle5"/>
    <dgm:cxn modelId="{EA82FB06-4E75-4B4B-8A1C-D9820E90FE55}" type="presParOf" srcId="{36C54EB9-2953-4AB7-AB8A-A8CA9BF41E79}" destId="{D2A93397-DFE8-4995-B2E4-77575D9C21AF}" srcOrd="13" destOrd="0" presId="urn:microsoft.com/office/officeart/2005/8/layout/cycle5"/>
    <dgm:cxn modelId="{C6032B49-427C-47DC-8117-95DAC82D38D9}" type="presParOf" srcId="{36C54EB9-2953-4AB7-AB8A-A8CA9BF41E79}" destId="{0DE98E8E-B37C-4093-AF96-47F82082976F}" srcOrd="14" destOrd="0" presId="urn:microsoft.com/office/officeart/2005/8/layout/cycle5"/>
  </dgm:cxnLst>
  <dgm:bg>
    <a:noFill/>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94B869-AA48-4DC1-8851-A55745CEACB2}">
      <dsp:nvSpPr>
        <dsp:cNvPr id="0" name=""/>
        <dsp:cNvSpPr/>
      </dsp:nvSpPr>
      <dsp:spPr>
        <a:xfrm>
          <a:off x="1059679" y="0"/>
          <a:ext cx="1380676" cy="627299"/>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smtClean="0">
              <a:solidFill>
                <a:srgbClr val="0000CC"/>
              </a:solidFill>
              <a:latin typeface="GillSans" pitchFamily="2" charset="0"/>
            </a:rPr>
            <a:t>Process diagnosis</a:t>
          </a:r>
          <a:endParaRPr lang="en-US" sz="2000" b="0" kern="1200" dirty="0">
            <a:solidFill>
              <a:srgbClr val="0000CC"/>
            </a:solidFill>
            <a:latin typeface="GillSans" pitchFamily="2" charset="0"/>
          </a:endParaRPr>
        </a:p>
      </dsp:txBody>
      <dsp:txXfrm>
        <a:off x="1059679" y="0"/>
        <a:ext cx="1380676" cy="627299"/>
      </dsp:txXfrm>
    </dsp:sp>
    <dsp:sp modelId="{DDC9576A-6595-47F9-A02C-64CE8BB4E01F}">
      <dsp:nvSpPr>
        <dsp:cNvPr id="0" name=""/>
        <dsp:cNvSpPr/>
      </dsp:nvSpPr>
      <dsp:spPr>
        <a:xfrm>
          <a:off x="614768" y="289163"/>
          <a:ext cx="2071779" cy="2071779"/>
        </a:xfrm>
        <a:custGeom>
          <a:avLst/>
          <a:gdLst/>
          <a:ahLst/>
          <a:cxnLst/>
          <a:rect l="0" t="0" r="0" b="0"/>
          <a:pathLst>
            <a:path>
              <a:moveTo>
                <a:pt x="1857318" y="404761"/>
              </a:moveTo>
              <a:arcTo wR="1035889" hR="1035889" stAng="19347832" swAng="876198"/>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037E78B5-2544-4760-9AA1-308105593763}">
      <dsp:nvSpPr>
        <dsp:cNvPr id="0" name=""/>
        <dsp:cNvSpPr/>
      </dsp:nvSpPr>
      <dsp:spPr>
        <a:xfrm>
          <a:off x="1936895" y="1002796"/>
          <a:ext cx="1516491" cy="627299"/>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smtClean="0">
              <a:solidFill>
                <a:srgbClr val="FF0000"/>
              </a:solidFill>
              <a:latin typeface="GillSans" pitchFamily="2" charset="0"/>
            </a:rPr>
            <a:t>Process design</a:t>
          </a:r>
          <a:endParaRPr lang="en-US" sz="2000" b="0" kern="1200" dirty="0">
            <a:solidFill>
              <a:srgbClr val="FF0000"/>
            </a:solidFill>
            <a:latin typeface="GillSans" pitchFamily="2" charset="0"/>
          </a:endParaRPr>
        </a:p>
      </dsp:txBody>
      <dsp:txXfrm>
        <a:off x="1936895" y="1002796"/>
        <a:ext cx="1516491" cy="627299"/>
      </dsp:txXfrm>
    </dsp:sp>
    <dsp:sp modelId="{CA5D4BE3-000A-47B6-BE39-220E627221C1}">
      <dsp:nvSpPr>
        <dsp:cNvPr id="0" name=""/>
        <dsp:cNvSpPr/>
      </dsp:nvSpPr>
      <dsp:spPr>
        <a:xfrm>
          <a:off x="447269" y="173113"/>
          <a:ext cx="2071779" cy="2071779"/>
        </a:xfrm>
        <a:custGeom>
          <a:avLst/>
          <a:gdLst/>
          <a:ahLst/>
          <a:cxnLst/>
          <a:rect l="0" t="0" r="0" b="0"/>
          <a:pathLst>
            <a:path>
              <a:moveTo>
                <a:pt x="1929314" y="1560161"/>
              </a:moveTo>
              <a:arcTo wR="1035889" hR="1035889" stAng="1824295" swAng="1181635"/>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4599E404-4320-416A-BFB9-57C16FFE8C81}">
      <dsp:nvSpPr>
        <dsp:cNvPr id="0" name=""/>
        <dsp:cNvSpPr/>
      </dsp:nvSpPr>
      <dsp:spPr>
        <a:xfrm>
          <a:off x="766984" y="2073000"/>
          <a:ext cx="2044204" cy="627299"/>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i="0" kern="1200" dirty="0" smtClean="0">
              <a:solidFill>
                <a:srgbClr val="0000CC"/>
              </a:solidFill>
              <a:latin typeface="GillSans" pitchFamily="2" charset="0"/>
            </a:rPr>
            <a:t>Process implementation</a:t>
          </a:r>
          <a:endParaRPr lang="en-US" sz="2000" b="0" i="0" kern="1200" dirty="0">
            <a:solidFill>
              <a:srgbClr val="0000CC"/>
            </a:solidFill>
            <a:latin typeface="GillSans" pitchFamily="2" charset="0"/>
          </a:endParaRPr>
        </a:p>
      </dsp:txBody>
      <dsp:txXfrm>
        <a:off x="766984" y="2073000"/>
        <a:ext cx="2044204" cy="627299"/>
      </dsp:txXfrm>
    </dsp:sp>
    <dsp:sp modelId="{69ED38F0-D7C0-47E9-9E8E-2503E1AD5026}">
      <dsp:nvSpPr>
        <dsp:cNvPr id="0" name=""/>
        <dsp:cNvSpPr/>
      </dsp:nvSpPr>
      <dsp:spPr>
        <a:xfrm>
          <a:off x="835838" y="95796"/>
          <a:ext cx="2071779" cy="2071779"/>
        </a:xfrm>
        <a:custGeom>
          <a:avLst/>
          <a:gdLst/>
          <a:ahLst/>
          <a:cxnLst/>
          <a:rect l="0" t="0" r="0" b="0"/>
          <a:pathLst>
            <a:path>
              <a:moveTo>
                <a:pt x="495349" y="1919566"/>
              </a:moveTo>
              <a:arcTo wR="1035889" hR="1035889" stAng="7287236" swAng="1251389"/>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208ADD1F-401A-4E54-9687-BEB719B88C8C}">
      <dsp:nvSpPr>
        <dsp:cNvPr id="0" name=""/>
        <dsp:cNvSpPr/>
      </dsp:nvSpPr>
      <dsp:spPr>
        <a:xfrm>
          <a:off x="-78814" y="1036500"/>
          <a:ext cx="1423959" cy="627299"/>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b="0" kern="1200" dirty="0" smtClean="0">
              <a:solidFill>
                <a:srgbClr val="0000CC"/>
              </a:solidFill>
              <a:latin typeface="GillSans" pitchFamily="2" charset="0"/>
            </a:rPr>
            <a:t>Process execution</a:t>
          </a:r>
          <a:endParaRPr lang="en-US" sz="2000" b="0" kern="1200" dirty="0">
            <a:solidFill>
              <a:srgbClr val="0000CC"/>
            </a:solidFill>
            <a:latin typeface="GillSans" pitchFamily="2" charset="0"/>
          </a:endParaRPr>
        </a:p>
      </dsp:txBody>
      <dsp:txXfrm>
        <a:off x="-78814" y="1036500"/>
        <a:ext cx="1423959" cy="627299"/>
      </dsp:txXfrm>
    </dsp:sp>
    <dsp:sp modelId="{0DE98E8E-B37C-4093-AF96-47F82082976F}">
      <dsp:nvSpPr>
        <dsp:cNvPr id="0" name=""/>
        <dsp:cNvSpPr/>
      </dsp:nvSpPr>
      <dsp:spPr>
        <a:xfrm>
          <a:off x="635063" y="308221"/>
          <a:ext cx="2071779" cy="2071779"/>
        </a:xfrm>
        <a:custGeom>
          <a:avLst/>
          <a:gdLst/>
          <a:ahLst/>
          <a:cxnLst/>
          <a:rect l="0" t="0" r="0" b="0"/>
          <a:pathLst>
            <a:path>
              <a:moveTo>
                <a:pt x="92997" y="606912"/>
              </a:moveTo>
              <a:arcTo wR="1035889" hR="1035889" stAng="12267814" swAng="1331026"/>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A94B869-AA48-4DC1-8851-A55745CEACB2}">
      <dsp:nvSpPr>
        <dsp:cNvPr id="0" name=""/>
        <dsp:cNvSpPr/>
      </dsp:nvSpPr>
      <dsp:spPr>
        <a:xfrm>
          <a:off x="1609726" y="36040"/>
          <a:ext cx="1288555" cy="576574"/>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solidFill>
                <a:srgbClr val="0000CC"/>
              </a:solidFill>
              <a:latin typeface="GillSans" pitchFamily="2" charset="0"/>
            </a:rPr>
            <a:t>Process diagnosis</a:t>
          </a:r>
          <a:endParaRPr lang="en-US" sz="1800" b="0" kern="1200" dirty="0">
            <a:solidFill>
              <a:srgbClr val="0000CC"/>
            </a:solidFill>
            <a:latin typeface="GillSans" pitchFamily="2" charset="0"/>
          </a:endParaRPr>
        </a:p>
      </dsp:txBody>
      <dsp:txXfrm>
        <a:off x="1609726" y="36040"/>
        <a:ext cx="1288555" cy="576574"/>
      </dsp:txXfrm>
    </dsp:sp>
    <dsp:sp modelId="{DDC9576A-6595-47F9-A02C-64CE8BB4E01F}">
      <dsp:nvSpPr>
        <dsp:cNvPr id="0" name=""/>
        <dsp:cNvSpPr/>
      </dsp:nvSpPr>
      <dsp:spPr>
        <a:xfrm>
          <a:off x="1108695" y="448204"/>
          <a:ext cx="2303135" cy="2303135"/>
        </a:xfrm>
        <a:custGeom>
          <a:avLst/>
          <a:gdLst/>
          <a:ahLst/>
          <a:cxnLst/>
          <a:rect l="0" t="0" r="0" b="0"/>
          <a:pathLst>
            <a:path>
              <a:moveTo>
                <a:pt x="1845043" y="232220"/>
              </a:moveTo>
              <a:arcTo wR="1151567" hR="1151567" stAng="18421664" swAng="1107832"/>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037E78B5-2544-4760-9AA1-308105593763}">
      <dsp:nvSpPr>
        <dsp:cNvPr id="0" name=""/>
        <dsp:cNvSpPr/>
      </dsp:nvSpPr>
      <dsp:spPr>
        <a:xfrm>
          <a:off x="2461038" y="1050755"/>
          <a:ext cx="1739650" cy="576574"/>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solidFill>
                <a:srgbClr val="FF0000"/>
              </a:solidFill>
              <a:latin typeface="GillSans" pitchFamily="2" charset="0"/>
            </a:rPr>
            <a:t>Configurable Process design</a:t>
          </a:r>
          <a:endParaRPr lang="en-US" sz="1800" b="0" kern="1200" dirty="0">
            <a:solidFill>
              <a:srgbClr val="FF0000"/>
            </a:solidFill>
            <a:latin typeface="GillSans" pitchFamily="2" charset="0"/>
          </a:endParaRPr>
        </a:p>
      </dsp:txBody>
      <dsp:txXfrm>
        <a:off x="2461038" y="1050755"/>
        <a:ext cx="1739650" cy="576574"/>
      </dsp:txXfrm>
    </dsp:sp>
    <dsp:sp modelId="{CA5D4BE3-000A-47B6-BE39-220E627221C1}">
      <dsp:nvSpPr>
        <dsp:cNvPr id="0" name=""/>
        <dsp:cNvSpPr/>
      </dsp:nvSpPr>
      <dsp:spPr>
        <a:xfrm>
          <a:off x="1255397" y="1176175"/>
          <a:ext cx="2303135" cy="2303135"/>
        </a:xfrm>
        <a:custGeom>
          <a:avLst/>
          <a:gdLst/>
          <a:ahLst/>
          <a:cxnLst/>
          <a:rect l="0" t="0" r="0" b="0"/>
          <a:pathLst>
            <a:path>
              <a:moveTo>
                <a:pt x="2127456" y="540217"/>
              </a:moveTo>
              <a:arcTo wR="1151567" hR="1151567" stAng="19676083" swAng="986627"/>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C2CC1E8E-ABC8-4BF7-AECE-EEA6D412B472}">
      <dsp:nvSpPr>
        <dsp:cNvPr id="0" name=""/>
        <dsp:cNvSpPr/>
      </dsp:nvSpPr>
      <dsp:spPr>
        <a:xfrm>
          <a:off x="2447588" y="2123313"/>
          <a:ext cx="1836771" cy="576574"/>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solidFill>
                <a:srgbClr val="FF0000"/>
              </a:solidFill>
              <a:latin typeface="GillSans" pitchFamily="2" charset="0"/>
            </a:rPr>
            <a:t>Configuration &amp; individualization</a:t>
          </a:r>
          <a:endParaRPr lang="en-US" sz="1800" b="0" kern="1200" dirty="0">
            <a:solidFill>
              <a:srgbClr val="FF0000"/>
            </a:solidFill>
            <a:latin typeface="GillSans" pitchFamily="2" charset="0"/>
          </a:endParaRPr>
        </a:p>
      </dsp:txBody>
      <dsp:txXfrm>
        <a:off x="2447588" y="2123313"/>
        <a:ext cx="1836771" cy="576574"/>
      </dsp:txXfrm>
    </dsp:sp>
    <dsp:sp modelId="{C4C33A45-EF95-41A3-90D6-EFE18BCD90A6}">
      <dsp:nvSpPr>
        <dsp:cNvPr id="0" name=""/>
        <dsp:cNvSpPr/>
      </dsp:nvSpPr>
      <dsp:spPr>
        <a:xfrm>
          <a:off x="1085228" y="768169"/>
          <a:ext cx="2303135" cy="2303135"/>
        </a:xfrm>
        <a:custGeom>
          <a:avLst/>
          <a:gdLst/>
          <a:ahLst/>
          <a:cxnLst/>
          <a:rect l="0" t="0" r="0" b="0"/>
          <a:pathLst>
            <a:path>
              <a:moveTo>
                <a:pt x="1735962" y="2143833"/>
              </a:moveTo>
              <a:arcTo wR="1151567" hR="1151567" stAng="3570242" swAng="3659635"/>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4599E404-4320-416A-BFB9-57C16FFE8C81}">
      <dsp:nvSpPr>
        <dsp:cNvPr id="0" name=""/>
        <dsp:cNvSpPr/>
      </dsp:nvSpPr>
      <dsp:spPr>
        <a:xfrm>
          <a:off x="180023" y="2123284"/>
          <a:ext cx="1688086" cy="576574"/>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i="0" kern="1200" dirty="0" smtClean="0">
              <a:solidFill>
                <a:srgbClr val="0000CC"/>
              </a:solidFill>
              <a:latin typeface="GillSans" pitchFamily="2" charset="0"/>
            </a:rPr>
            <a:t>Process implementation</a:t>
          </a:r>
          <a:endParaRPr lang="en-US" sz="1800" b="0" i="0" kern="1200" dirty="0">
            <a:solidFill>
              <a:srgbClr val="0000CC"/>
            </a:solidFill>
            <a:latin typeface="GillSans" pitchFamily="2" charset="0"/>
          </a:endParaRPr>
        </a:p>
      </dsp:txBody>
      <dsp:txXfrm>
        <a:off x="180023" y="2123284"/>
        <a:ext cx="1688086" cy="576574"/>
      </dsp:txXfrm>
    </dsp:sp>
    <dsp:sp modelId="{69ED38F0-D7C0-47E9-9E8E-2503E1AD5026}">
      <dsp:nvSpPr>
        <dsp:cNvPr id="0" name=""/>
        <dsp:cNvSpPr/>
      </dsp:nvSpPr>
      <dsp:spPr>
        <a:xfrm>
          <a:off x="790859" y="1226409"/>
          <a:ext cx="2303135" cy="2303135"/>
        </a:xfrm>
        <a:custGeom>
          <a:avLst/>
          <a:gdLst/>
          <a:ahLst/>
          <a:cxnLst/>
          <a:rect l="0" t="0" r="0" b="0"/>
          <a:pathLst>
            <a:path>
              <a:moveTo>
                <a:pt x="59690" y="785625"/>
              </a:moveTo>
              <a:arcTo wR="1151567" hR="1151567" stAng="11911713" swAng="1053773"/>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 modelId="{208ADD1F-401A-4E54-9687-BEB719B88C8C}">
      <dsp:nvSpPr>
        <dsp:cNvPr id="0" name=""/>
        <dsp:cNvSpPr/>
      </dsp:nvSpPr>
      <dsp:spPr>
        <a:xfrm>
          <a:off x="392506" y="1033214"/>
          <a:ext cx="1369852" cy="576574"/>
        </a:xfrm>
        <a:prstGeom prst="roundRect">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b="0" kern="1200" dirty="0" smtClean="0">
              <a:solidFill>
                <a:srgbClr val="0000CC"/>
              </a:solidFill>
              <a:latin typeface="GillSans" pitchFamily="2" charset="0"/>
            </a:rPr>
            <a:t>Process execution</a:t>
          </a:r>
          <a:endParaRPr lang="en-US" sz="1800" b="0" kern="1200" dirty="0">
            <a:solidFill>
              <a:srgbClr val="0000CC"/>
            </a:solidFill>
            <a:latin typeface="GillSans" pitchFamily="2" charset="0"/>
          </a:endParaRPr>
        </a:p>
      </dsp:txBody>
      <dsp:txXfrm>
        <a:off x="392506" y="1033214"/>
        <a:ext cx="1369852" cy="576574"/>
      </dsp:txXfrm>
    </dsp:sp>
    <dsp:sp modelId="{0DE98E8E-B37C-4093-AF96-47F82082976F}">
      <dsp:nvSpPr>
        <dsp:cNvPr id="0" name=""/>
        <dsp:cNvSpPr/>
      </dsp:nvSpPr>
      <dsp:spPr>
        <a:xfrm>
          <a:off x="1105717" y="217669"/>
          <a:ext cx="2303135" cy="2303135"/>
        </a:xfrm>
        <a:custGeom>
          <a:avLst/>
          <a:gdLst/>
          <a:ahLst/>
          <a:cxnLst/>
          <a:rect l="0" t="0" r="0" b="0"/>
          <a:pathLst>
            <a:path>
              <a:moveTo>
                <a:pt x="104365" y="672532"/>
              </a:moveTo>
              <a:arcTo wR="1151567" hR="1151567" stAng="12274884" swAng="1415147"/>
            </a:path>
          </a:pathLst>
        </a:custGeom>
        <a:noFill/>
        <a:ln w="9525" cap="flat" cmpd="sng" algn="ctr">
          <a:solidFill>
            <a:schemeClr val="tx1"/>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 Id="rId5" Type="http://schemas.openxmlformats.org/officeDocument/2006/relationships/image" Target="../media/image9.emf"/><Relationship Id="rId4"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image" Target="../media/image25.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emf"/><Relationship Id="rId1" Type="http://schemas.openxmlformats.org/officeDocument/2006/relationships/image" Target="../media/image5.emf"/><Relationship Id="rId4" Type="http://schemas.openxmlformats.org/officeDocument/2006/relationships/image" Target="../media/image12.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image" Target="../media/image27.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image" Target="../media/image29.emf"/><Relationship Id="rId4"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emf"/><Relationship Id="rId1" Type="http://schemas.openxmlformats.org/officeDocument/2006/relationships/image" Target="../media/image5.emf"/><Relationship Id="rId4" Type="http://schemas.openxmlformats.org/officeDocument/2006/relationships/image" Target="../media/image38.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emf"/><Relationship Id="rId1" Type="http://schemas.openxmlformats.org/officeDocument/2006/relationships/image" Target="../media/image5.emf"/><Relationship Id="rId6" Type="http://schemas.openxmlformats.org/officeDocument/2006/relationships/image" Target="../media/image41.wmf"/><Relationship Id="rId5" Type="http://schemas.openxmlformats.org/officeDocument/2006/relationships/image" Target="../media/image40.emf"/><Relationship Id="rId4" Type="http://schemas.openxmlformats.org/officeDocument/2006/relationships/image" Target="../media/image39.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50.png"/></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7.emf"/><Relationship Id="rId1" Type="http://schemas.openxmlformats.org/officeDocument/2006/relationships/image" Target="../media/image5.e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56.wmf"/></Relationships>
</file>

<file path=ppt/drawings/_rels/vmlDrawing28.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emf"/><Relationship Id="rId4" Type="http://schemas.openxmlformats.org/officeDocument/2006/relationships/image" Target="../media/image63.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5.emf"/><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99FA6316-5F06-4FFB-838E-B1095CB51CD8}" type="datetimeFigureOut">
              <a:rPr lang="en-US" smtClean="0"/>
              <a:pPr/>
              <a:t>12/19/2016</a:t>
            </a:fld>
            <a:endParaRPr lang="en-US"/>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22CC2D-7216-45B4-8176-EB20FCEEBFA2}" type="slidenum">
              <a:rPr lang="en-US" smtClean="0"/>
              <a:pPr/>
              <a:t>‹N°›</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3886BC-D6FA-432E-8229-C900A3CC2B28}" type="datetimeFigureOut">
              <a:rPr lang="fr-FR" smtClean="0"/>
              <a:pPr/>
              <a:t>19/12/2016</a:t>
            </a:fld>
            <a:endParaRPr lang="fr-FR" dirty="0"/>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5161DF1-DA3B-4BE7-996B-D3A5EFCFD604}" type="slidenum">
              <a:rPr lang="fr-FR" smtClean="0"/>
              <a:pPr/>
              <a:t>‹N°›</a:t>
            </a:fld>
            <a:endParaRPr lang="fr-FR" dirty="0"/>
          </a:p>
        </p:txBody>
      </p:sp>
    </p:spTree>
    <p:extLst>
      <p:ext uri="{BB962C8B-B14F-4D97-AF65-F5344CB8AC3E}">
        <p14:creationId xmlns:p14="http://schemas.microsoft.com/office/powerpoint/2010/main" xmlns="" val="992468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1</a:t>
            </a:fld>
            <a:endParaRPr lang="fr-F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In our approach, we propose to </a:t>
            </a:r>
            <a:r>
              <a:rPr lang="en-US" dirty="0" err="1" smtClean="0"/>
              <a:t>leaen</a:t>
            </a:r>
            <a:r>
              <a:rPr lang="en-US" baseline="0" dirty="0" smtClean="0"/>
              <a:t> from previous experience in process modeling to assist the process provider</a:t>
            </a:r>
          </a:p>
          <a:p>
            <a:pPr marL="228600" indent="-228600">
              <a:buFont typeface="+mj-lt"/>
              <a:buAutoNum type="arabicPeriod"/>
            </a:pPr>
            <a:r>
              <a:rPr lang="en-US" baseline="0" dirty="0" smtClean="0"/>
              <a:t>We suppose that there exist business processes for flight and hotel reservation</a:t>
            </a:r>
          </a:p>
          <a:p>
            <a:pPr marL="228600" indent="-228600">
              <a:buFont typeface="+mj-lt"/>
              <a:buAutoNum type="arabicPeriod"/>
            </a:pPr>
            <a:r>
              <a:rPr lang="en-US" baseline="0" dirty="0" smtClean="0"/>
              <a:t>The process provider selects the activity for which he wants to discover a configurable fragment</a:t>
            </a:r>
          </a:p>
          <a:p>
            <a:pPr marL="228600" indent="-228600">
              <a:buFont typeface="+mj-lt"/>
              <a:buAutoNum type="arabicPeriod"/>
            </a:pPr>
            <a:r>
              <a:rPr lang="en-US" baseline="0" dirty="0" smtClean="0"/>
              <a:t>We search for this activity in existing business processes, we extract the fragments </a:t>
            </a:r>
            <a:r>
              <a:rPr lang="en-US" baseline="0" dirty="0" err="1" smtClean="0"/>
              <a:t>arounding</a:t>
            </a:r>
            <a:r>
              <a:rPr lang="en-US" baseline="0" dirty="0" smtClean="0"/>
              <a:t> it and we propose to merge them into configurable fragments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21</a:t>
            </a:fld>
            <a:endParaRPr lang="fr-F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The result of this step is one or multiple</a:t>
            </a:r>
            <a:r>
              <a:rPr lang="en-US" baseline="0" dirty="0" smtClean="0"/>
              <a:t> configurable fragments, that contain the selected activity with its connections to the activities’ neighbors through configurable elements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22</a:t>
            </a:fld>
            <a:endParaRPr lang="fr-F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Once the provider</a:t>
            </a:r>
            <a:r>
              <a:rPr lang="en-US" baseline="0" dirty="0" smtClean="0"/>
              <a:t> completes the design of his configurable process models, he can deliver it to different companies that we refer to them by process user to start configuring it.</a:t>
            </a:r>
          </a:p>
          <a:p>
            <a:pPr marL="228600" indent="-228600">
              <a:buFont typeface="+mj-lt"/>
              <a:buAutoNum type="arabicPeriod"/>
            </a:pPr>
            <a:endParaRPr lang="en-US" baseline="0" dirty="0" smtClean="0"/>
          </a:p>
          <a:p>
            <a:pPr marL="228600" indent="-228600">
              <a:buFont typeface="+mj-lt"/>
              <a:buAutoNum type="arabicPeriod"/>
            </a:pPr>
            <a:r>
              <a:rPr lang="en-US" baseline="0" dirty="0" smtClean="0"/>
              <a:t>However, it is well known in the literature that configurable process models are large and complex ones, so process users need assistance to select the configuration choices. And now the process provider proposes to create a configuration support system to assist the process user.</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23</a:t>
            </a:fld>
            <a:endParaRPr lang="fr-F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24</a:t>
            </a:fld>
            <a:endParaRPr lang="fr-F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For the rest of</a:t>
            </a:r>
            <a:r>
              <a:rPr lang="en-US" baseline="0" dirty="0" smtClean="0"/>
              <a:t> my presentation</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30</a:t>
            </a:fld>
            <a:endParaRPr lang="fr-F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For assisting configurable process design, three main research</a:t>
            </a:r>
            <a:r>
              <a:rPr lang="en-US" baseline="0" dirty="0" smtClean="0"/>
              <a:t> axes exist in the literature.</a:t>
            </a:r>
          </a:p>
          <a:p>
            <a:endParaRPr lang="en-US" baseline="0" dirty="0" smtClean="0"/>
          </a:p>
          <a:p>
            <a:pPr marL="228600" indent="-228600">
              <a:buFont typeface="+mj-lt"/>
              <a:buAutoNum type="arabicPeriod"/>
            </a:pPr>
            <a:r>
              <a:rPr lang="en-US" baseline="0" dirty="0" smtClean="0"/>
              <a:t>The first one is the development of configurable approaches and process modeling languages. Example of these approaches are the use of configurable elements in the process, the use of hiding and blocking operators, change operations and so on. In our work, we adopt the approach that uses configurable elements as it provides an </a:t>
            </a:r>
            <a:r>
              <a:rPr lang="en-US" sz="1200" kern="1200" baseline="0" dirty="0" smtClean="0">
                <a:solidFill>
                  <a:schemeClr val="tx1"/>
                </a:solidFill>
                <a:latin typeface="+mn-lt"/>
                <a:ea typeface="+mn-ea"/>
                <a:cs typeface="+mn-cs"/>
              </a:rPr>
              <a:t>integrated set of all possible process configurations into one model and therefore is suitable for process reuse.</a:t>
            </a:r>
          </a:p>
          <a:p>
            <a:endParaRPr lang="en-US" sz="1200" kern="1200" baseline="0" dirty="0" smtClean="0">
              <a:solidFill>
                <a:schemeClr val="tx1"/>
              </a:solidFill>
              <a:latin typeface="+mn-lt"/>
              <a:ea typeface="+mn-ea"/>
              <a:cs typeface="+mn-cs"/>
            </a:endParaRPr>
          </a:p>
          <a:p>
            <a:pPr marL="228600" indent="-228600">
              <a:buFont typeface="+mj-lt"/>
              <a:buAutoNum type="arabicPeriod"/>
            </a:pPr>
            <a:r>
              <a:rPr lang="en-US" sz="1200" kern="1200" baseline="0" dirty="0" smtClean="0">
                <a:solidFill>
                  <a:schemeClr val="tx1"/>
                </a:solidFill>
                <a:latin typeface="+mn-lt"/>
                <a:ea typeface="+mn-ea"/>
                <a:cs typeface="+mn-cs"/>
              </a:rPr>
              <a:t>The works in the second axis propose to </a:t>
            </a:r>
            <a:r>
              <a:rPr lang="en-US" sz="1200" kern="1200" baseline="0" dirty="0" err="1" smtClean="0">
                <a:solidFill>
                  <a:schemeClr val="tx1"/>
                </a:solidFill>
                <a:latin typeface="+mn-lt"/>
                <a:ea typeface="+mn-ea"/>
                <a:cs typeface="+mn-cs"/>
              </a:rPr>
              <a:t>retireve</a:t>
            </a:r>
            <a:r>
              <a:rPr lang="en-US" sz="1200" kern="1200" baseline="0" dirty="0" smtClean="0">
                <a:solidFill>
                  <a:schemeClr val="tx1"/>
                </a:solidFill>
                <a:latin typeface="+mn-lt"/>
                <a:ea typeface="+mn-ea"/>
                <a:cs typeface="+mn-cs"/>
              </a:rPr>
              <a:t> different variants of the same process from a process repository. Here, similarity metrics and </a:t>
            </a:r>
            <a:r>
              <a:rPr lang="en-US" sz="1200" kern="1200" baseline="0" dirty="0" err="1" smtClean="0">
                <a:solidFill>
                  <a:schemeClr val="tx1"/>
                </a:solidFill>
                <a:latin typeface="+mn-lt"/>
                <a:ea typeface="+mn-ea"/>
                <a:cs typeface="+mn-cs"/>
              </a:rPr>
              <a:t>retireval</a:t>
            </a:r>
            <a:r>
              <a:rPr lang="en-US" sz="1200" kern="1200" baseline="0" dirty="0" smtClean="0">
                <a:solidFill>
                  <a:schemeClr val="tx1"/>
                </a:solidFill>
                <a:latin typeface="+mn-lt"/>
                <a:ea typeface="+mn-ea"/>
                <a:cs typeface="+mn-cs"/>
              </a:rPr>
              <a:t> algorithms are developed. However, these approaches dot not recommend configurable models. </a:t>
            </a:r>
          </a:p>
          <a:p>
            <a:pPr marL="228600" indent="-228600">
              <a:buFont typeface="+mj-lt"/>
              <a:buAutoNum type="arabicPeriod"/>
            </a:pPr>
            <a:endParaRPr lang="en-US" sz="1200" kern="1200" baseline="0" dirty="0" smtClean="0">
              <a:solidFill>
                <a:schemeClr val="tx1"/>
              </a:solidFill>
              <a:latin typeface="+mn-lt"/>
              <a:ea typeface="+mn-ea"/>
              <a:cs typeface="+mn-cs"/>
            </a:endParaRPr>
          </a:p>
          <a:p>
            <a:pPr marL="228600" indent="-228600">
              <a:buFont typeface="+mj-lt"/>
              <a:buAutoNum type="arabicPeriod"/>
            </a:pPr>
            <a:r>
              <a:rPr lang="en-US" sz="1200" kern="1200" baseline="0" dirty="0" smtClean="0">
                <a:solidFill>
                  <a:schemeClr val="tx1"/>
                </a:solidFill>
                <a:latin typeface="+mn-lt"/>
                <a:ea typeface="+mn-ea"/>
                <a:cs typeface="+mn-cs"/>
              </a:rPr>
              <a:t>In the third axis merging and mining approaches are proposed to construct a configurable process model from a set of retrieved variants. However, all of these approaches construct the configurable process at once. The resulted models can be very large and complex which can easily confuse the user and also they are computationally complex</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32</a:t>
            </a:fld>
            <a:endParaRPr lang="fr-F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This table summarizes the approaches and how they fulfill each of our identified principles. Only</a:t>
            </a:r>
            <a:r>
              <a:rPr lang="en-US" baseline="0" dirty="0" smtClean="0"/>
              <a:t> the merging and mining approaches are represented here as the configurable process modeling languages and the variant retrieval approaches can be considered as </a:t>
            </a:r>
            <a:r>
              <a:rPr lang="en-US" baseline="0" dirty="0" err="1" smtClean="0"/>
              <a:t>prerequsite</a:t>
            </a:r>
            <a:r>
              <a:rPr lang="en-US" baseline="0" dirty="0" smtClean="0"/>
              <a:t>.</a:t>
            </a:r>
          </a:p>
          <a:p>
            <a:endParaRPr lang="en-US" baseline="0" dirty="0" smtClean="0"/>
          </a:p>
          <a:p>
            <a:r>
              <a:rPr lang="en-US" baseline="0" dirty="0" smtClean="0"/>
              <a:t>From this table we can see that none of the approaches return focused results. They all construct the configurable process model at once so they return large and complex results. They all use heuristics to face the computational complexity which is still complex.  Almost all of them are automated or semi automated and they use the implicit knowledge to derive configurable processes.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33</a:t>
            </a:fld>
            <a:endParaRPr 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Regarding our</a:t>
            </a:r>
            <a:r>
              <a:rPr lang="en-US" baseline="0" dirty="0" smtClean="0"/>
              <a:t> second objective, we have assessed the approaches that propose a support for process configuration. </a:t>
            </a:r>
          </a:p>
          <a:p>
            <a:endParaRPr lang="en-US" baseline="0" dirty="0" smtClean="0"/>
          </a:p>
          <a:p>
            <a:r>
              <a:rPr lang="en-US" baseline="0" dirty="0" smtClean="0"/>
              <a:t>We found that they can be split into two categories:</a:t>
            </a:r>
          </a:p>
          <a:p>
            <a:r>
              <a:rPr lang="en-US" baseline="0" dirty="0" smtClean="0"/>
              <a:t>In the first category, domain-based models are created to provide configuration guidance. </a:t>
            </a:r>
          </a:p>
          <a:p>
            <a:r>
              <a:rPr lang="en-US" baseline="0" dirty="0" smtClean="0"/>
              <a:t>The main idea here is that these domain-based models abstract from the technical detail of configurable process models and depict their variability in an abstract manner.  However these models are currently manually created by domain experts which is both time consuming and error prone. The only automated approach we found for constructing the domain-based model do not provide recommendation on the configuration choices.</a:t>
            </a:r>
          </a:p>
          <a:p>
            <a:endParaRPr lang="en-US" baseline="0" dirty="0" smtClean="0"/>
          </a:p>
          <a:p>
            <a:r>
              <a:rPr lang="en-US" baseline="0" dirty="0" smtClean="0"/>
              <a:t>In the second category, the guidance is provided directly on the process model. Also in most of these approaches, the recommendations are manually identified. Those that are automated recommend entire process variants instead of focused results and they do not provide a step by step assistance</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34</a:t>
            </a:fld>
            <a:endParaRPr lang="fr-F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This table summarizes the approaches and how they fulfill each of our identified principles. </a:t>
            </a:r>
            <a:endParaRPr lang="en-US" baseline="0" dirty="0" smtClean="0"/>
          </a:p>
          <a:p>
            <a:endParaRPr lang="en-US" baseline="0" dirty="0" smtClean="0"/>
          </a:p>
          <a:p>
            <a:r>
              <a:rPr lang="en-US" baseline="0" dirty="0" smtClean="0"/>
              <a:t>we can see that none of the approaches fulfill all of our identified principles.  Most of them are manual and require expensive work. </a:t>
            </a:r>
          </a:p>
          <a:p>
            <a:r>
              <a:rPr lang="en-US" baseline="0" dirty="0" smtClean="0"/>
              <a:t>Only one approach uses the implicit knowledge in the configurable process However none of them use the implicit knowledge resulted from previous configurations. </a:t>
            </a:r>
          </a:p>
          <a:p>
            <a:r>
              <a:rPr lang="en-US" baseline="0" dirty="0" smtClean="0"/>
              <a:t>Their results are not always focus, because they either do not recommend configuration choices or do not provide a step by step assistance. </a:t>
            </a:r>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35</a:t>
            </a:fld>
            <a:endParaRPr lang="fr-F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To</a:t>
            </a:r>
            <a:r>
              <a:rPr lang="en-US" baseline="0" dirty="0" smtClean="0"/>
              <a:t> sum up, in our approach we want to avoid the recommendation of large and complex models for configurable process design. We have been inspired from the merging and mining approaches that are </a:t>
            </a:r>
            <a:r>
              <a:rPr lang="en-US" baseline="0" dirty="0" err="1" smtClean="0"/>
              <a:t>prposed</a:t>
            </a:r>
            <a:r>
              <a:rPr lang="en-US" baseline="0" dirty="0" smtClean="0"/>
              <a:t> for graph-based representation of process models</a:t>
            </a:r>
          </a:p>
          <a:p>
            <a:endParaRPr lang="en-US" baseline="0" dirty="0" smtClean="0"/>
          </a:p>
          <a:p>
            <a:r>
              <a:rPr lang="en-US" baseline="0" dirty="0" smtClean="0"/>
              <a:t>For supporting process configuration, we want an automated approach. The only automated one proposed by </a:t>
            </a:r>
            <a:r>
              <a:rPr lang="en-US" baseline="0" dirty="0" err="1" smtClean="0"/>
              <a:t>Verbeek</a:t>
            </a:r>
            <a:r>
              <a:rPr lang="en-US" baseline="0" dirty="0" smtClean="0"/>
              <a:t> et al tries to infer a domain-based model from a configurable process model. In our approach we want to use the implicit knowledge resulted from previous configurations in order to integrate the user experience in process </a:t>
            </a:r>
            <a:r>
              <a:rPr lang="en-US" baseline="0" dirty="0" err="1" smtClean="0"/>
              <a:t>configurartion</a:t>
            </a:r>
            <a:endParaRPr lang="en-US" baseline="0" dirty="0" smtClean="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36</a:t>
            </a:fld>
            <a:endParaRPr lang="fr-F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2</a:t>
            </a:fld>
            <a:endParaRPr lang="fr-F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pitchFamily="34" charset="0"/>
              <a:buChar char="•"/>
            </a:pPr>
            <a:endParaRPr lang="en-US" dirty="0" smtClean="0"/>
          </a:p>
        </p:txBody>
      </p:sp>
      <p:sp>
        <p:nvSpPr>
          <p:cNvPr id="4" name="Espace réservé du numéro de diapositive 3"/>
          <p:cNvSpPr>
            <a:spLocks noGrp="1"/>
          </p:cNvSpPr>
          <p:nvPr>
            <p:ph type="sldNum" sz="quarter" idx="10"/>
          </p:nvPr>
        </p:nvSpPr>
        <p:spPr/>
        <p:txBody>
          <a:bodyPr/>
          <a:lstStyle/>
          <a:p>
            <a:fld id="{A0E2BB52-52A5-4BCD-8CC8-9BB63568EADA}" type="slidenum">
              <a:rPr lang="fr-FR" smtClean="0"/>
              <a:pPr/>
              <a:t>40</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47</a:t>
            </a:fld>
            <a:endParaRPr lang="fr-F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48</a:t>
            </a:fld>
            <a:endParaRPr lang="fr-F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49</a:t>
            </a:fld>
            <a:endParaRPr lang="fr-F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pitchFamily="34" charset="0"/>
              <a:buNone/>
            </a:pPr>
            <a:r>
              <a:rPr lang="en-US" dirty="0" smtClean="0"/>
              <a:t>As a definition a configuration guideline is an association among different</a:t>
            </a:r>
            <a:r>
              <a:rPr lang="en-US" baseline="0" dirty="0" smtClean="0"/>
              <a:t> configuration choices. It is in the form of if.. Then rule. For example this configuration guideline means that if the package discount activity is included in the process, then the car rental and hotel reservation are also included</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50</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To extract these guidelines</a:t>
            </a:r>
            <a:r>
              <a:rPr lang="en-US" baseline="0" dirty="0" smtClean="0"/>
              <a:t> we propose a three steps approach</a:t>
            </a:r>
          </a:p>
          <a:p>
            <a:pPr marL="228600" indent="-228600">
              <a:buFont typeface="+mj-lt"/>
              <a:buAutoNum type="arabicPeriod"/>
            </a:pPr>
            <a:r>
              <a:rPr lang="en-US" baseline="0" dirty="0" smtClean="0"/>
              <a:t>Our inputs is the </a:t>
            </a:r>
            <a:r>
              <a:rPr lang="en-US" baseline="0" dirty="0" err="1" smtClean="0"/>
              <a:t>cnfigurable</a:t>
            </a:r>
            <a:r>
              <a:rPr lang="en-US" baseline="0" dirty="0" smtClean="0"/>
              <a:t> process for which we want to extract the guidelines and a repository of existing business process models</a:t>
            </a:r>
          </a:p>
          <a:p>
            <a:pPr marL="228600" indent="-228600">
              <a:buFont typeface="+mj-lt"/>
              <a:buAutoNum type="arabicPeriod"/>
            </a:pPr>
            <a:r>
              <a:rPr lang="en-US" baseline="0" dirty="0" smtClean="0"/>
              <a:t>The output is a list of configuration guidelines. Each guideline has two parameters support and confidence. The support expresses the probability of selection of the configurations in the guideline together. The confidence expresses the certainty of the guideline which means the probability of selecting the configurations in the right hand side of the guideline having the configurations in the left hand side selected</a:t>
            </a:r>
          </a:p>
          <a:p>
            <a:pPr marL="228600" indent="-228600">
              <a:buFont typeface="+mj-lt"/>
              <a:buAutoNum type="arabicPeriod"/>
            </a:pPr>
            <a:r>
              <a:rPr lang="en-US" baseline="0" dirty="0" smtClean="0"/>
              <a:t>In the first step, we extract the configurations of the variation points in the configurable process from the BP repository and it is based on a similarity value</a:t>
            </a:r>
          </a:p>
          <a:p>
            <a:pPr marL="228600" indent="-228600">
              <a:buFont typeface="+mj-lt"/>
              <a:buAutoNum type="arabicPeriod"/>
            </a:pPr>
            <a:r>
              <a:rPr lang="en-US" baseline="0" dirty="0" smtClean="0"/>
              <a:t>In the second step we stock the extracted configurations in a data structure called configuration matrix</a:t>
            </a:r>
          </a:p>
          <a:p>
            <a:pPr marL="228600" indent="-228600">
              <a:buFont typeface="+mj-lt"/>
              <a:buAutoNum type="arabicPeriod"/>
            </a:pPr>
            <a:r>
              <a:rPr lang="en-US" baseline="0" dirty="0" smtClean="0"/>
              <a:t>And last , the configuration guidelines are derived using </a:t>
            </a:r>
            <a:r>
              <a:rPr lang="en-US" baseline="0" dirty="0" err="1" smtClean="0"/>
              <a:t>Apriori</a:t>
            </a:r>
            <a:r>
              <a:rPr lang="en-US" baseline="0" dirty="0" smtClean="0"/>
              <a:t>, an existing algorithm from Association rule mining field </a:t>
            </a:r>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51</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The configuration matrix</a:t>
            </a:r>
            <a:r>
              <a:rPr lang="en-US" baseline="0" dirty="0" smtClean="0"/>
              <a:t> in which we </a:t>
            </a:r>
            <a:r>
              <a:rPr lang="en-US" baseline="0" dirty="0" err="1" smtClean="0"/>
              <a:t>stocke</a:t>
            </a:r>
            <a:r>
              <a:rPr lang="en-US" baseline="0" dirty="0" smtClean="0"/>
              <a:t> the extracted configurations is a n by m matrix. The columns correspond to the configurable </a:t>
            </a:r>
            <a:r>
              <a:rPr lang="en-US" baseline="0" dirty="0" err="1" smtClean="0"/>
              <a:t>elemenbts</a:t>
            </a:r>
            <a:r>
              <a:rPr lang="en-US" baseline="0" dirty="0" smtClean="0"/>
              <a:t> in the configurable process</a:t>
            </a:r>
          </a:p>
          <a:p>
            <a:r>
              <a:rPr lang="en-US" baseline="0" dirty="0" smtClean="0"/>
              <a:t>The lines correspond to the business processes in the process repository</a:t>
            </a:r>
          </a:p>
          <a:p>
            <a:r>
              <a:rPr lang="en-US" baseline="0" dirty="0" smtClean="0"/>
              <a:t>Each entry correspond to one possible element’s configuration retrieved from a process model</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52</a:t>
            </a:fld>
            <a:endParaRPr lang="fr-F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53</a:t>
            </a:fld>
            <a:endParaRPr lang="fr-F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54</a:t>
            </a:fld>
            <a:endParaRPr lang="fr-F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C7A3A82D-5DC6-BA42-861C-89D08AF65A00}" type="slidenum">
              <a:rPr lang="fr-FR" smtClean="0"/>
              <a:pPr/>
              <a:t>59</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3</a:t>
            </a:fld>
            <a:endParaRPr lang="fr-F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Taking into account the previously selected</a:t>
            </a:r>
            <a:r>
              <a:rPr lang="en-US" baseline="0" dirty="0" smtClean="0"/>
              <a:t> ones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60</a:t>
            </a:fld>
            <a:endParaRPr lang="fr-F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To show the feasibility</a:t>
            </a:r>
            <a:r>
              <a:rPr lang="en-US" baseline="0" dirty="0" smtClean="0"/>
              <a:t> and applicability of our approach, we have developed proof of concepts as extensions to </a:t>
            </a:r>
            <a:r>
              <a:rPr lang="en-US" baseline="0" dirty="0" err="1" smtClean="0"/>
              <a:t>Signavio</a:t>
            </a:r>
            <a:r>
              <a:rPr lang="en-US" baseline="0" dirty="0" smtClean="0"/>
              <a:t> and Prom which are open source tools used by the business process management community</a:t>
            </a:r>
          </a:p>
          <a:p>
            <a:endParaRPr lang="en-US" baseline="0" dirty="0" smtClean="0"/>
          </a:p>
          <a:p>
            <a:r>
              <a:rPr lang="en-US" baseline="0" dirty="0" smtClean="0"/>
              <a:t>Three proof of concepts </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63</a:t>
            </a:fld>
            <a:endParaRPr lang="fr-F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64</a:t>
            </a:fld>
            <a:endParaRPr lang="fr-F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time limitation, I am going to show only some</a:t>
            </a:r>
            <a:r>
              <a:rPr lang="en-US" baseline="0" dirty="0" smtClean="0"/>
              <a:t> of the results of the experiments</a:t>
            </a:r>
            <a:endParaRPr lang="en-US" dirty="0" smtClean="0"/>
          </a:p>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66</a:t>
            </a:fld>
            <a:endParaRPr lang="fr-F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67</a:t>
            </a:fld>
            <a:endParaRPr lang="fr-F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To show that our approach is feasible</a:t>
            </a:r>
            <a:r>
              <a:rPr lang="en-US" baseline="0" dirty="0" smtClean="0"/>
              <a:t> we have computed the </a:t>
            </a:r>
            <a:r>
              <a:rPr lang="en-US" baseline="0" dirty="0" err="1" smtClean="0"/>
              <a:t>nb</a:t>
            </a:r>
            <a:r>
              <a:rPr lang="en-US" baseline="0" dirty="0" smtClean="0"/>
              <a:t> of extracted fragments and the number of recommended configurable fragments for different Layer numbers of the neighborhood context graph</a:t>
            </a:r>
          </a:p>
          <a:p>
            <a:endParaRPr lang="en-US" baseline="0" dirty="0" smtClean="0"/>
          </a:p>
          <a:p>
            <a:r>
              <a:rPr lang="en-US" baseline="0" dirty="0" smtClean="0"/>
              <a:t>We found that in average we extract 8 fragments for a selected activity.  These fragments are clustered and then in average we recommend between 2 and 3 fragments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68</a:t>
            </a:fld>
            <a:endParaRPr lang="fr-F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To asses the quality of our recommended configurable fragments, we have computed their reduction in size. For</a:t>
            </a:r>
            <a:r>
              <a:rPr lang="en-US" baseline="0" dirty="0" smtClean="0"/>
              <a:t> that we computed the compression factor metric. A compression factor close to 0.5 means that the configurable fragment size is half the sizes of the merged fragments and so it is a concise representation. </a:t>
            </a:r>
          </a:p>
          <a:p>
            <a:endParaRPr lang="en-US" baseline="0" dirty="0" smtClean="0"/>
          </a:p>
          <a:p>
            <a:pPr marL="228600" indent="-228600">
              <a:buFont typeface="+mj-lt"/>
              <a:buAutoNum type="arabicPeriod"/>
            </a:pPr>
            <a:r>
              <a:rPr lang="en-US" baseline="0" dirty="0" smtClean="0"/>
              <a:t>We studied two cases with and without the clustering step</a:t>
            </a:r>
          </a:p>
          <a:p>
            <a:pPr marL="228600" indent="-228600">
              <a:buFont typeface="+mj-lt"/>
              <a:buAutoNum type="arabicPeriod"/>
            </a:pPr>
            <a:endParaRPr lang="en-US" baseline="0" dirty="0" smtClean="0"/>
          </a:p>
          <a:p>
            <a:pPr marL="228600" indent="-228600">
              <a:buFont typeface="+mj-lt"/>
              <a:buAutoNum type="arabicPeriod"/>
            </a:pPr>
            <a:r>
              <a:rPr lang="en-US" baseline="0" dirty="0" smtClean="0"/>
              <a:t>We found that with the clustering step the fragments are of high quality. If we take for example the average . This is because, with the clustering step only similar fragments are merged.</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69</a:t>
            </a:fld>
            <a:endParaRPr lang="fr-F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71</a:t>
            </a:fld>
            <a:endParaRPr lang="fr-F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We plotted the </a:t>
            </a:r>
            <a:r>
              <a:rPr lang="en-US" dirty="0" err="1" smtClean="0"/>
              <a:t>complexisty</a:t>
            </a:r>
            <a:r>
              <a:rPr lang="en-US" dirty="0" smtClean="0"/>
              <a:t> </a:t>
            </a:r>
            <a:r>
              <a:rPr lang="en-US" dirty="0" err="1" smtClean="0"/>
              <a:t>againt</a:t>
            </a:r>
            <a:r>
              <a:rPr lang="en-US" dirty="0" smtClean="0"/>
              <a:t> the completeness for</a:t>
            </a:r>
            <a:r>
              <a:rPr lang="en-US" baseline="0" dirty="0" smtClean="0"/>
              <a:t> different support values</a:t>
            </a:r>
          </a:p>
          <a:p>
            <a:r>
              <a:rPr lang="en-US" baseline="0" dirty="0" smtClean="0"/>
              <a:t>Both the </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72</a:t>
            </a:fld>
            <a:endParaRPr lang="fr-F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en-US" dirty="0" smtClean="0"/>
              <a:t>We did not compose the</a:t>
            </a:r>
            <a:r>
              <a:rPr lang="en-US" baseline="0" dirty="0" smtClean="0"/>
              <a:t> guidelines</a:t>
            </a:r>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79</a:t>
            </a:fld>
            <a:endParaRPr lang="fr-F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4</a:t>
            </a:fld>
            <a:endParaRPr lang="fr-F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723900">
              <a:buClr>
                <a:srgbClr val="0000FF"/>
              </a:buClr>
              <a:buFont typeface="Wingdings" pitchFamily="2" charset="2"/>
              <a:buChar char=""/>
            </a:pPr>
            <a:r>
              <a:rPr lang="en-US" sz="1200" b="0" dirty="0" smtClean="0"/>
              <a:t>detect </a:t>
            </a:r>
            <a:r>
              <a:rPr lang="en-US" sz="1200" b="0" dirty="0" smtClean="0">
                <a:solidFill>
                  <a:srgbClr val="0000FF"/>
                </a:solidFill>
              </a:rPr>
              <a:t>structural and behavioral issues </a:t>
            </a:r>
          </a:p>
          <a:p>
            <a:pPr marL="723900">
              <a:buClr>
                <a:srgbClr val="0000FF"/>
              </a:buClr>
              <a:buFont typeface="Wingdings" pitchFamily="2" charset="2"/>
              <a:buChar char=""/>
            </a:pPr>
            <a:r>
              <a:rPr lang="en-US" sz="1200" b="0" dirty="0" smtClean="0"/>
              <a:t>Take into account other </a:t>
            </a:r>
            <a:r>
              <a:rPr lang="en-US" sz="1200" b="0" dirty="0" smtClean="0">
                <a:solidFill>
                  <a:srgbClr val="0000FF"/>
                </a:solidFill>
              </a:rPr>
              <a:t>performance parameters </a:t>
            </a:r>
            <a:r>
              <a:rPr lang="en-US" sz="1200" b="0" dirty="0" smtClean="0"/>
              <a:t>such as time, cost, etc.</a:t>
            </a:r>
          </a:p>
          <a:p>
            <a:pPr marL="723900">
              <a:buClr>
                <a:srgbClr val="0000FF"/>
              </a:buClr>
              <a:buFont typeface="Wingdings" pitchFamily="2" charset="2"/>
              <a:buChar char=""/>
            </a:pPr>
            <a:endParaRPr lang="en-US" sz="1200" b="0" dirty="0" smtClean="0">
              <a:solidFill>
                <a:srgbClr val="0000FF"/>
              </a:solidFill>
              <a:latin typeface="Calibri" pitchFamily="34" charset="0"/>
            </a:endParaRPr>
          </a:p>
          <a:p>
            <a:pPr marL="723900">
              <a:buClr>
                <a:srgbClr val="0000FF"/>
              </a:buClr>
              <a:buFont typeface="Wingdings" pitchFamily="2" charset="2"/>
              <a:buChar char=""/>
            </a:pPr>
            <a:endParaRPr lang="en-US" sz="1200" b="0" dirty="0" smtClean="0">
              <a:solidFill>
                <a:srgbClr val="0000FF"/>
              </a:solidFill>
              <a:latin typeface="Calibri" pitchFamily="34" charset="0"/>
            </a:endParaRPr>
          </a:p>
          <a:p>
            <a:pPr marL="723900">
              <a:buClr>
                <a:srgbClr val="0000FF"/>
              </a:buClr>
              <a:buFont typeface="Wingdings" pitchFamily="2" charset="2"/>
              <a:buChar char=""/>
            </a:pPr>
            <a:r>
              <a:rPr lang="en-US" sz="1200" b="0" dirty="0" smtClean="0">
                <a:solidFill>
                  <a:srgbClr val="0000FF"/>
                </a:solidFill>
                <a:latin typeface="Calibri" pitchFamily="34" charset="0"/>
              </a:rPr>
              <a:t>How to allow a configurable process deployment </a:t>
            </a:r>
            <a:r>
              <a:rPr lang="en-US" sz="1200" b="0" dirty="0" smtClean="0">
                <a:latin typeface="Calibri" pitchFamily="34" charset="0"/>
              </a:rPr>
              <a:t>(configuration facilities for cloud resources' definition and management)</a:t>
            </a:r>
            <a:endParaRPr lang="en-US" sz="1200" b="0" dirty="0" smtClean="0">
              <a:solidFill>
                <a:srgbClr val="0000FF"/>
              </a:solidFill>
              <a:latin typeface="Calibri" pitchFamily="34" charset="0"/>
            </a:endParaRPr>
          </a:p>
          <a:p>
            <a:pPr marL="723900">
              <a:buClr>
                <a:srgbClr val="0000FF"/>
              </a:buClr>
              <a:buFont typeface="Wingdings" pitchFamily="2" charset="2"/>
              <a:buChar char=""/>
            </a:pPr>
            <a:r>
              <a:rPr lang="en-US" sz="1200" b="0" dirty="0" smtClean="0">
                <a:solidFill>
                  <a:srgbClr val="0000FF"/>
                </a:solidFill>
                <a:latin typeface="Calibri" pitchFamily="34" charset="0"/>
              </a:rPr>
              <a:t>How to allow a configurable cloud resource allocation </a:t>
            </a:r>
            <a:r>
              <a:rPr lang="en-US" sz="1200" b="0" dirty="0" smtClean="0">
                <a:latin typeface="Calibri" pitchFamily="34" charset="0"/>
              </a:rPr>
              <a:t>(taking into account cloud resource properties/dependencies/actions)</a:t>
            </a:r>
          </a:p>
          <a:p>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83</a:t>
            </a:fld>
            <a:endParaRPr lang="fr-F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pitchFamily="34" charset="0"/>
              <a:buChar char="•"/>
            </a:pPr>
            <a:r>
              <a:rPr lang="en-US" dirty="0" smtClean="0"/>
              <a:t>Definition</a:t>
            </a:r>
          </a:p>
          <a:p>
            <a:pPr>
              <a:buFont typeface="Arial" pitchFamily="34" charset="0"/>
              <a:buChar char="•"/>
            </a:pPr>
            <a:r>
              <a:rPr lang="en-US" dirty="0" err="1" smtClean="0"/>
              <a:t>Eg</a:t>
            </a:r>
            <a:r>
              <a:rPr lang="en-US" dirty="0" smtClean="0"/>
              <a:t>.</a:t>
            </a:r>
          </a:p>
          <a:p>
            <a:pPr>
              <a:buFont typeface="Arial" pitchFamily="34" charset="0"/>
              <a:buChar char="•"/>
            </a:pPr>
            <a:r>
              <a:rPr lang="en-US" dirty="0" err="1" smtClean="0"/>
              <a:t>Plusieurs</a:t>
            </a:r>
            <a:r>
              <a:rPr lang="en-US" baseline="0" dirty="0" smtClean="0"/>
              <a:t> alignments </a:t>
            </a:r>
            <a:r>
              <a:rPr lang="en-US" baseline="0" dirty="0" err="1" smtClean="0"/>
              <a:t>possibles</a:t>
            </a:r>
            <a:r>
              <a:rPr lang="en-US" baseline="0" dirty="0" smtClean="0"/>
              <a:t> =&gt; on </a:t>
            </a:r>
            <a:r>
              <a:rPr lang="en-US" baseline="0" dirty="0" err="1" smtClean="0"/>
              <a:t>cherche</a:t>
            </a:r>
            <a:r>
              <a:rPr lang="en-US" baseline="0" dirty="0" smtClean="0"/>
              <a:t> à </a:t>
            </a:r>
            <a:r>
              <a:rPr lang="en-US" baseline="0" dirty="0" err="1" smtClean="0"/>
              <a:t>trouver</a:t>
            </a:r>
            <a:r>
              <a:rPr lang="en-US" baseline="0" dirty="0" smtClean="0"/>
              <a:t> le </a:t>
            </a:r>
            <a:r>
              <a:rPr lang="en-US" baseline="0" dirty="0" err="1" smtClean="0"/>
              <a:t>meilleur</a:t>
            </a:r>
            <a:r>
              <a:rPr lang="en-US" baseline="0" dirty="0" smtClean="0"/>
              <a:t> alignment</a:t>
            </a:r>
            <a:endParaRPr lang="en-US" dirty="0"/>
          </a:p>
        </p:txBody>
      </p:sp>
      <p:sp>
        <p:nvSpPr>
          <p:cNvPr id="4" name="Espace réservé du numéro de diapositive 3"/>
          <p:cNvSpPr>
            <a:spLocks noGrp="1"/>
          </p:cNvSpPr>
          <p:nvPr>
            <p:ph type="sldNum" sz="quarter" idx="10"/>
          </p:nvPr>
        </p:nvSpPr>
        <p:spPr/>
        <p:txBody>
          <a:bodyPr/>
          <a:lstStyle/>
          <a:p>
            <a:fld id="{A0E2BB52-52A5-4BCD-8CC8-9BB63568EADA}" type="slidenum">
              <a:rPr lang="fr-FR" smtClean="0"/>
              <a:pPr/>
              <a:t>87</a:t>
            </a:fld>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pitchFamily="34" charset="0"/>
              <a:buChar char="•"/>
            </a:pPr>
            <a:r>
              <a:rPr lang="en-US" dirty="0" smtClean="0"/>
              <a:t>On </a:t>
            </a:r>
            <a:r>
              <a:rPr lang="en-US" dirty="0" err="1" smtClean="0"/>
              <a:t>utilise</a:t>
            </a:r>
            <a:r>
              <a:rPr lang="en-US" dirty="0" smtClean="0"/>
              <a:t> la </a:t>
            </a:r>
            <a:r>
              <a:rPr lang="en-US" dirty="0" err="1" smtClean="0"/>
              <a:t>métrique</a:t>
            </a:r>
            <a:r>
              <a:rPr lang="en-US" dirty="0" smtClean="0"/>
              <a:t> </a:t>
            </a:r>
            <a:r>
              <a:rPr lang="en-US" dirty="0" err="1" smtClean="0"/>
              <a:t>connue</a:t>
            </a:r>
            <a:r>
              <a:rPr lang="en-US" dirty="0" smtClean="0"/>
              <a:t> LD qui </a:t>
            </a:r>
            <a:r>
              <a:rPr lang="en-US" dirty="0" err="1" smtClean="0"/>
              <a:t>est</a:t>
            </a:r>
            <a:r>
              <a:rPr lang="en-US" dirty="0" smtClean="0"/>
              <a:t> </a:t>
            </a:r>
            <a:r>
              <a:rPr lang="en-US" dirty="0" err="1" smtClean="0"/>
              <a:t>défini</a:t>
            </a:r>
            <a:r>
              <a:rPr lang="en-US" dirty="0" smtClean="0"/>
              <a:t> </a:t>
            </a:r>
            <a:r>
              <a:rPr lang="en-US" dirty="0" err="1" smtClean="0"/>
              <a:t>comme</a:t>
            </a:r>
            <a:r>
              <a:rPr lang="en-US" dirty="0" smtClean="0"/>
              <a:t> le </a:t>
            </a:r>
            <a:r>
              <a:rPr lang="en-US" dirty="0" err="1" smtClean="0"/>
              <a:t>nombre</a:t>
            </a:r>
            <a:r>
              <a:rPr lang="en-US" dirty="0" smtClean="0"/>
              <a:t> </a:t>
            </a:r>
            <a:r>
              <a:rPr lang="en-US" dirty="0" err="1" smtClean="0"/>
              <a:t>minimale</a:t>
            </a:r>
            <a:r>
              <a:rPr lang="en-US" baseline="0" dirty="0" smtClean="0"/>
              <a:t> </a:t>
            </a:r>
            <a:r>
              <a:rPr lang="en-US" baseline="0" dirty="0" err="1" smtClean="0"/>
              <a:t>d’operations</a:t>
            </a:r>
            <a:r>
              <a:rPr lang="en-US" baseline="0" dirty="0" smtClean="0"/>
              <a:t> </a:t>
            </a:r>
            <a:r>
              <a:rPr lang="en-US" baseline="0" dirty="0" err="1" smtClean="0"/>
              <a:t>d’editions</a:t>
            </a:r>
            <a:r>
              <a:rPr lang="en-US" baseline="0" dirty="0" smtClean="0"/>
              <a:t> </a:t>
            </a:r>
            <a:r>
              <a:rPr lang="en-US" baseline="0" dirty="0" err="1" smtClean="0"/>
              <a:t>appliquées</a:t>
            </a:r>
            <a:r>
              <a:rPr lang="en-US" baseline="0" dirty="0" smtClean="0"/>
              <a:t> </a:t>
            </a:r>
            <a:r>
              <a:rPr lang="en-US" baseline="0" dirty="0" err="1" smtClean="0"/>
              <a:t>afin</a:t>
            </a:r>
            <a:r>
              <a:rPr lang="en-US" baseline="0" dirty="0" smtClean="0"/>
              <a:t> de transformer </a:t>
            </a:r>
            <a:r>
              <a:rPr lang="en-US" baseline="0" dirty="0" err="1" smtClean="0"/>
              <a:t>une</a:t>
            </a:r>
            <a:r>
              <a:rPr lang="en-US" baseline="0" dirty="0" smtClean="0"/>
              <a:t> phrase </a:t>
            </a:r>
            <a:r>
              <a:rPr lang="en-US" baseline="0" dirty="0" err="1" smtClean="0"/>
              <a:t>dans</a:t>
            </a:r>
            <a:r>
              <a:rPr lang="en-US" baseline="0" dirty="0" smtClean="0"/>
              <a:t> </a:t>
            </a:r>
            <a:r>
              <a:rPr lang="en-US" baseline="0" dirty="0" err="1" smtClean="0"/>
              <a:t>l’autre</a:t>
            </a:r>
            <a:endParaRPr lang="en-US" baseline="0" dirty="0" smtClean="0"/>
          </a:p>
          <a:p>
            <a:pPr>
              <a:buFont typeface="Arial" pitchFamily="34" charset="0"/>
              <a:buChar char="•"/>
            </a:pPr>
            <a:r>
              <a:rPr lang="en-US" baseline="0" dirty="0" err="1" smtClean="0"/>
              <a:t>Dans</a:t>
            </a:r>
            <a:r>
              <a:rPr lang="en-US" baseline="0" dirty="0" smtClean="0"/>
              <a:t> </a:t>
            </a:r>
            <a:r>
              <a:rPr lang="en-US" baseline="0" dirty="0" err="1" smtClean="0"/>
              <a:t>notre</a:t>
            </a:r>
            <a:r>
              <a:rPr lang="en-US" baseline="0" dirty="0" smtClean="0"/>
              <a:t> </a:t>
            </a:r>
            <a:r>
              <a:rPr lang="en-US" baseline="0" dirty="0" err="1" smtClean="0"/>
              <a:t>cas</a:t>
            </a:r>
            <a:r>
              <a:rPr lang="en-US" baseline="0" dirty="0" smtClean="0"/>
              <a:t>, on </a:t>
            </a:r>
            <a:r>
              <a:rPr lang="en-US" baseline="0" dirty="0" err="1" smtClean="0"/>
              <a:t>ajoute</a:t>
            </a:r>
            <a:r>
              <a:rPr lang="en-US" baseline="0" dirty="0" smtClean="0"/>
              <a:t> un </a:t>
            </a:r>
            <a:r>
              <a:rPr lang="en-US" baseline="0" dirty="0" err="1" smtClean="0"/>
              <a:t>poids</a:t>
            </a:r>
            <a:r>
              <a:rPr lang="en-US" baseline="0" dirty="0" smtClean="0"/>
              <a:t> pour </a:t>
            </a:r>
            <a:r>
              <a:rPr lang="en-US" baseline="0" dirty="0" err="1" smtClean="0"/>
              <a:t>chaque</a:t>
            </a:r>
            <a:r>
              <a:rPr lang="en-US" baseline="0" dirty="0" smtClean="0"/>
              <a:t> operation</a:t>
            </a:r>
          </a:p>
          <a:p>
            <a:pPr>
              <a:buFont typeface="Arial" pitchFamily="34" charset="0"/>
              <a:buChar char="•"/>
            </a:pPr>
            <a:r>
              <a:rPr lang="en-US" baseline="0" dirty="0" smtClean="0"/>
              <a:t>Le </a:t>
            </a:r>
            <a:r>
              <a:rPr lang="en-US" baseline="0" dirty="0" err="1" smtClean="0"/>
              <a:t>poids</a:t>
            </a:r>
            <a:r>
              <a:rPr lang="en-US" baseline="0" dirty="0" smtClean="0"/>
              <a:t> de </a:t>
            </a:r>
            <a:r>
              <a:rPr lang="en-US" baseline="0" dirty="0" err="1" smtClean="0"/>
              <a:t>substittuin</a:t>
            </a:r>
            <a:r>
              <a:rPr lang="en-US" baseline="0" dirty="0" smtClean="0"/>
              <a:t> </a:t>
            </a:r>
            <a:r>
              <a:rPr lang="en-US" baseline="0" dirty="0" err="1" smtClean="0"/>
              <a:t>est</a:t>
            </a:r>
            <a:r>
              <a:rPr lang="en-US" baseline="0" dirty="0" smtClean="0"/>
              <a:t> -1 pour les elements </a:t>
            </a:r>
            <a:r>
              <a:rPr lang="en-US" baseline="0" dirty="0" err="1" smtClean="0"/>
              <a:t>ayant</a:t>
            </a:r>
            <a:r>
              <a:rPr lang="en-US" baseline="0" dirty="0" smtClean="0"/>
              <a:t> les meme etiquettes par </a:t>
            </a:r>
            <a:r>
              <a:rPr lang="en-US" baseline="0" dirty="0" err="1" smtClean="0"/>
              <a:t>exemple</a:t>
            </a:r>
            <a:r>
              <a:rPr lang="en-US" baseline="0" dirty="0" smtClean="0"/>
              <a:t> 2 OR</a:t>
            </a:r>
          </a:p>
          <a:p>
            <a:pPr>
              <a:buFont typeface="Arial" pitchFamily="34" charset="0"/>
              <a:buChar char="•"/>
            </a:pPr>
            <a:r>
              <a:rPr lang="en-US" baseline="0" dirty="0" smtClean="0"/>
              <a:t>Elle </a:t>
            </a:r>
            <a:r>
              <a:rPr lang="en-US" baseline="0" dirty="0" err="1" smtClean="0"/>
              <a:t>est</a:t>
            </a:r>
            <a:r>
              <a:rPr lang="en-US" baseline="0" dirty="0" smtClean="0"/>
              <a:t> 0 pour les elements </a:t>
            </a:r>
            <a:r>
              <a:rPr lang="en-US" baseline="0" dirty="0" err="1" smtClean="0"/>
              <a:t>ayant</a:t>
            </a:r>
            <a:r>
              <a:rPr lang="en-US" baseline="0" dirty="0" smtClean="0"/>
              <a:t> le meme type </a:t>
            </a:r>
            <a:r>
              <a:rPr lang="en-US" baseline="0" dirty="0" err="1" smtClean="0"/>
              <a:t>mais</a:t>
            </a:r>
            <a:r>
              <a:rPr lang="en-US" baseline="0" dirty="0" smtClean="0"/>
              <a:t> des etiquettes </a:t>
            </a:r>
            <a:r>
              <a:rPr lang="en-US" baseline="0" dirty="0" err="1" smtClean="0"/>
              <a:t>differentes</a:t>
            </a:r>
            <a:r>
              <a:rPr lang="en-US" baseline="0" dirty="0" smtClean="0"/>
              <a:t> </a:t>
            </a:r>
            <a:r>
              <a:rPr lang="en-US" baseline="0" dirty="0" err="1" smtClean="0"/>
              <a:t>eg</a:t>
            </a:r>
            <a:r>
              <a:rPr lang="en-US" baseline="0" dirty="0" smtClean="0"/>
              <a:t> u OR et XOR</a:t>
            </a:r>
          </a:p>
          <a:p>
            <a:pPr>
              <a:buFont typeface="Arial" pitchFamily="34" charset="0"/>
              <a:buChar char="•"/>
            </a:pPr>
            <a:r>
              <a:rPr lang="en-US" baseline="0" dirty="0" smtClean="0"/>
              <a:t>insertion./</a:t>
            </a:r>
            <a:r>
              <a:rPr lang="en-US" baseline="0" dirty="0" err="1" smtClean="0"/>
              <a:t>supression</a:t>
            </a:r>
            <a:r>
              <a:rPr lang="en-US" baseline="0" dirty="0" smtClean="0"/>
              <a:t> = 1</a:t>
            </a:r>
          </a:p>
          <a:p>
            <a:pPr>
              <a:buFont typeface="Arial" pitchFamily="34" charset="0"/>
              <a:buChar char="•"/>
            </a:pPr>
            <a:endParaRPr lang="en-US" baseline="0" dirty="0" smtClean="0"/>
          </a:p>
          <a:p>
            <a:pPr>
              <a:buFont typeface="Arial" pitchFamily="34" charset="0"/>
              <a:buChar char="•"/>
            </a:pPr>
            <a:r>
              <a:rPr lang="en-US" baseline="0" dirty="0" smtClean="0"/>
              <a:t>Slide </a:t>
            </a:r>
            <a:r>
              <a:rPr lang="en-US" baseline="0" dirty="0" err="1" smtClean="0"/>
              <a:t>precedant</a:t>
            </a:r>
            <a:r>
              <a:rPr lang="en-US" baseline="0" dirty="0" smtClean="0"/>
              <a:t> </a:t>
            </a:r>
            <a:r>
              <a:rPr lang="en-US" baseline="0" dirty="0" err="1" smtClean="0"/>
              <a:t>exemple</a:t>
            </a:r>
            <a:endParaRPr lang="en-US" dirty="0"/>
          </a:p>
        </p:txBody>
      </p:sp>
      <p:sp>
        <p:nvSpPr>
          <p:cNvPr id="4" name="Espace réservé du numéro de diapositive 3"/>
          <p:cNvSpPr>
            <a:spLocks noGrp="1"/>
          </p:cNvSpPr>
          <p:nvPr>
            <p:ph type="sldNum" sz="quarter" idx="10"/>
          </p:nvPr>
        </p:nvSpPr>
        <p:spPr/>
        <p:txBody>
          <a:bodyPr/>
          <a:lstStyle/>
          <a:p>
            <a:fld id="{A0E2BB52-52A5-4BCD-8CC8-9BB63568EADA}" type="slidenum">
              <a:rPr lang="fr-FR" smtClean="0"/>
              <a:pPr/>
              <a:t>88</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en-US"/>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5</a:t>
            </a:fld>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a:buFont typeface="Arial" pitchFamily="34" charset="0"/>
              <a:buNone/>
            </a:pPr>
            <a:r>
              <a:rPr lang="en-US" dirty="0" smtClean="0"/>
              <a:t>1.This</a:t>
            </a:r>
            <a:r>
              <a:rPr lang="en-US" baseline="0" dirty="0" smtClean="0"/>
              <a:t> thesis work is in the context of business process variability. The variability in business processes occurs when </a:t>
            </a:r>
            <a:r>
              <a:rPr lang="en-US" dirty="0" smtClean="0"/>
              <a:t>different processes</a:t>
            </a:r>
            <a:r>
              <a:rPr lang="en-US" baseline="0" dirty="0" smtClean="0"/>
              <a:t> are defined to describe the same procedure.</a:t>
            </a:r>
            <a:r>
              <a:rPr lang="en-US" dirty="0" smtClean="0"/>
              <a:t> </a:t>
            </a:r>
          </a:p>
          <a:p>
            <a:pPr>
              <a:buFont typeface="Arial" pitchFamily="34" charset="0"/>
              <a:buNone/>
            </a:pPr>
            <a:endParaRPr lang="en-US" dirty="0" smtClean="0"/>
          </a:p>
          <a:p>
            <a:pPr>
              <a:buFont typeface="Arial" pitchFamily="34" charset="0"/>
              <a:buNone/>
            </a:pPr>
            <a:r>
              <a:rPr lang="en-US" dirty="0" smtClean="0"/>
              <a:t>2.If we take for example these two variants of a</a:t>
            </a:r>
            <a:r>
              <a:rPr lang="en-US" baseline="0" dirty="0" smtClean="0"/>
              <a:t> car rental book process</a:t>
            </a:r>
          </a:p>
          <a:p>
            <a:pPr>
              <a:buFont typeface="Arial" pitchFamily="34" charset="0"/>
              <a:buNone/>
            </a:pPr>
            <a:r>
              <a:rPr lang="en-US" baseline="0" dirty="0" smtClean="0"/>
              <a:t>They share the same activities, however the first one allows while the second</a:t>
            </a:r>
          </a:p>
          <a:p>
            <a:pPr>
              <a:buFont typeface="Arial" pitchFamily="34" charset="0"/>
              <a:buNone/>
            </a:pPr>
            <a:endParaRPr lang="en-US" baseline="0" dirty="0" smtClean="0"/>
          </a:p>
          <a:p>
            <a:pPr>
              <a:buFont typeface="Arial" pitchFamily="34" charset="0"/>
              <a:buNone/>
            </a:pPr>
            <a:r>
              <a:rPr lang="en-US" baseline="0" dirty="0" smtClean="0"/>
              <a:t>3.The main challenge that arises in this context is how to </a:t>
            </a:r>
            <a:r>
              <a:rPr lang="en-US" baseline="0" dirty="0" err="1" smtClean="0"/>
              <a:t>manege</a:t>
            </a:r>
            <a:r>
              <a:rPr lang="en-US" baseline="0" dirty="0" smtClean="0"/>
              <a:t> such variability and enable the reuse of process models in process-aware information systems</a:t>
            </a:r>
            <a:endParaRPr lang="en-US" dirty="0" smtClean="0"/>
          </a:p>
          <a:p>
            <a:pPr>
              <a:buFont typeface="Arial" pitchFamily="34" charset="0"/>
              <a:buNone/>
            </a:pP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17</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baseline="0" dirty="0" smtClean="0"/>
              <a:t>One possible solution is to use configurable process models. These models allow an explicit representation of the common and variable part of multiple process models into one customizable process</a:t>
            </a:r>
          </a:p>
          <a:p>
            <a:pPr marL="228600" indent="-228600">
              <a:buFont typeface="+mj-lt"/>
              <a:buAutoNum type="arabicPeriod"/>
            </a:pPr>
            <a:endParaRPr lang="en-US" baseline="0" dirty="0" smtClean="0"/>
          </a:p>
          <a:p>
            <a:pPr marL="228600" indent="-228600">
              <a:buFont typeface="+mj-lt"/>
              <a:buAutoNum type="arabicPeriod"/>
            </a:pPr>
            <a:r>
              <a:rPr lang="en-US" baseline="0" dirty="0" smtClean="0"/>
              <a:t>For example, this is a configurable process that show the commonalities and differences between the two car rental variants. The variation points modeled in red allow to explicitly identify the variable parts and we call them configurable elements. </a:t>
            </a:r>
          </a:p>
          <a:p>
            <a:pPr marL="228600" indent="-228600">
              <a:buFont typeface="+mj-lt"/>
              <a:buAutoNum type="arabicPeriod"/>
            </a:pPr>
            <a:endParaRPr lang="en-US" baseline="0" dirty="0" smtClean="0"/>
          </a:p>
          <a:p>
            <a:pPr marL="228600" indent="-228600">
              <a:buFont typeface="+mj-lt"/>
              <a:buAutoNum type="arabicPeriod"/>
            </a:pPr>
            <a:r>
              <a:rPr lang="en-US" baseline="0" dirty="0" smtClean="0"/>
              <a:t>This configurable process cannot be executed as it is. It needs to be configured to the specific needs of a company. For example, if a company doesn’t have the online car booking it blocks this outgoing path of the variation point. </a:t>
            </a:r>
          </a:p>
          <a:p>
            <a:pPr marL="228600" indent="-228600">
              <a:buFont typeface="+mj-lt"/>
              <a:buAutoNum type="arabicPeriod"/>
            </a:pPr>
            <a:endParaRPr lang="en-US" baseline="0" dirty="0" smtClean="0"/>
          </a:p>
          <a:p>
            <a:pPr marL="228600" indent="-228600">
              <a:buFont typeface="+mj-lt"/>
              <a:buAutoNum type="arabicPeriod"/>
            </a:pPr>
            <a:r>
              <a:rPr lang="en-US" baseline="0" dirty="0" smtClean="0"/>
              <a:t>Once all the variation points have been configured, an individualized process variant is derived that doest include any variation point and can now be executed.</a:t>
            </a:r>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18</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baseline="0" dirty="0" smtClean="0"/>
              <a:t>According to the traditional business process lifecycle, the process design phase is replaced by two steps the design and the configuration of the configurable process.</a:t>
            </a:r>
          </a:p>
          <a:p>
            <a:pPr marL="228600" indent="-228600">
              <a:buFont typeface="+mj-lt"/>
              <a:buAutoNum type="arabicPeriod"/>
            </a:pPr>
            <a:endParaRPr lang="en-US" baseline="0" dirty="0" smtClean="0"/>
          </a:p>
          <a:p>
            <a:pPr marL="228600" indent="-228600">
              <a:buFont typeface="+mj-lt"/>
              <a:buAutoNum type="arabicPeriod"/>
            </a:pPr>
            <a:r>
              <a:rPr lang="en-US" baseline="0" dirty="0" smtClean="0"/>
              <a:t>Our objective in this thesis is to support these two phases.</a:t>
            </a:r>
          </a:p>
          <a:p>
            <a:pPr marL="228600" indent="-228600">
              <a:buFont typeface="+mj-lt"/>
              <a:buAutoNum type="arabicPeriod"/>
            </a:pPr>
            <a:endParaRPr lang="en-US" baseline="0" dirty="0" smtClean="0"/>
          </a:p>
          <a:p>
            <a:pPr marL="228600" indent="-228600">
              <a:buFont typeface="+mj-lt"/>
              <a:buAutoNum type="arabicPeriod"/>
            </a:pPr>
            <a:r>
              <a:rPr lang="en-US" baseline="0" dirty="0" smtClean="0"/>
              <a:t>In the following I am going to present two motivating examples to illustrate each of our two sub-objectives</a:t>
            </a:r>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19</a:t>
            </a:fld>
            <a:endParaRPr lang="fr-F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228600" indent="-228600">
              <a:buFont typeface="+mj-lt"/>
              <a:buAutoNum type="arabicPeriod"/>
            </a:pPr>
            <a:r>
              <a:rPr lang="en-US" dirty="0" smtClean="0"/>
              <a:t>Suppose that a process</a:t>
            </a:r>
            <a:r>
              <a:rPr lang="en-US" baseline="0" dirty="0" smtClean="0"/>
              <a:t> designer that we name process provider wants to design a configurable travel booking process. He starts by sketching out some activities which are well known in this domain as select a flight, request credit card info and send </a:t>
            </a:r>
            <a:r>
              <a:rPr lang="en-US" baseline="0" dirty="0" err="1" smtClean="0"/>
              <a:t>emain</a:t>
            </a:r>
            <a:r>
              <a:rPr lang="en-US" baseline="0" dirty="0" smtClean="0"/>
              <a:t> confirmation. At this stage, he needs to expand this process to integrate the configurable parts. For example he wants to expand the process part that contains the activity request credit card info</a:t>
            </a:r>
          </a:p>
          <a:p>
            <a:pPr marL="228600" indent="-228600">
              <a:buFont typeface="+mj-lt"/>
              <a:buAutoNum type="arabicPeriod"/>
            </a:pPr>
            <a:endParaRPr lang="en-US" baseline="0" dirty="0" smtClean="0"/>
          </a:p>
          <a:p>
            <a:pPr marL="228600" indent="-228600">
              <a:buFont typeface="+mj-lt"/>
              <a:buAutoNum type="arabicPeriod"/>
            </a:pPr>
            <a:r>
              <a:rPr lang="en-US" baseline="0" dirty="0" smtClean="0"/>
              <a:t>The main question here is which configurable fragments are appropriate to this positions</a:t>
            </a:r>
            <a:endParaRPr lang="en-US" dirty="0"/>
          </a:p>
        </p:txBody>
      </p:sp>
      <p:sp>
        <p:nvSpPr>
          <p:cNvPr id="4" name="Espace réservé du numéro de diapositive 3"/>
          <p:cNvSpPr>
            <a:spLocks noGrp="1"/>
          </p:cNvSpPr>
          <p:nvPr>
            <p:ph type="sldNum" sz="quarter" idx="10"/>
          </p:nvPr>
        </p:nvSpPr>
        <p:spPr/>
        <p:txBody>
          <a:bodyPr/>
          <a:lstStyle/>
          <a:p>
            <a:fld id="{D5161DF1-DA3B-4BE7-996B-D3A5EFCFD604}" type="slidenum">
              <a:rPr lang="fr-FR" smtClean="0"/>
              <a:pPr/>
              <a:t>20</a:t>
            </a:fld>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p:bg>
      <p:bgPr>
        <a:solidFill>
          <a:schemeClr val="tx2"/>
        </a:solidFill>
        <a:effectLst/>
      </p:bgPr>
    </p:bg>
    <p:spTree>
      <p:nvGrpSpPr>
        <p:cNvPr id="1" name=""/>
        <p:cNvGrpSpPr/>
        <p:nvPr/>
      </p:nvGrpSpPr>
      <p:grpSpPr>
        <a:xfrm>
          <a:off x="0" y="0"/>
          <a:ext cx="0" cy="0"/>
          <a:chOff x="0" y="0"/>
          <a:chExt cx="0" cy="0"/>
        </a:xfrm>
      </p:grpSpPr>
      <p:sp>
        <p:nvSpPr>
          <p:cNvPr id="9" name="Rectangle 8"/>
          <p:cNvSpPr/>
          <p:nvPr userDrawn="1"/>
        </p:nvSpPr>
        <p:spPr>
          <a:xfrm>
            <a:off x="0" y="72008"/>
            <a:ext cx="9144000" cy="3140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Espace réservé de la date 3"/>
          <p:cNvSpPr>
            <a:spLocks noGrp="1"/>
          </p:cNvSpPr>
          <p:nvPr>
            <p:ph type="dt" sz="half" idx="10"/>
          </p:nvPr>
        </p:nvSpPr>
        <p:spPr/>
        <p:txBody>
          <a:bodyPr/>
          <a:lstStyle/>
          <a:p>
            <a:fld id="{F55F50AA-D635-422C-8B92-3BB7E3C5A632}"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‹N°›</a:t>
            </a:fld>
            <a:endParaRPr lang="fr-FR" dirty="0"/>
          </a:p>
        </p:txBody>
      </p:sp>
      <p:sp>
        <p:nvSpPr>
          <p:cNvPr id="10" name="Rectangle 9"/>
          <p:cNvSpPr/>
          <p:nvPr userDrawn="1"/>
        </p:nvSpPr>
        <p:spPr>
          <a:xfrm>
            <a:off x="0" y="5805263"/>
            <a:ext cx="9144000" cy="107521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userDrawn="1"/>
        </p:nvSpPr>
        <p:spPr>
          <a:xfrm>
            <a:off x="3527914" y="5949280"/>
            <a:ext cx="1874777" cy="2880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2" name="Rectangle 11"/>
          <p:cNvSpPr/>
          <p:nvPr userDrawn="1"/>
        </p:nvSpPr>
        <p:spPr>
          <a:xfrm>
            <a:off x="5402691" y="5949280"/>
            <a:ext cx="1874777"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3" name="Rectangle 12"/>
          <p:cNvSpPr/>
          <p:nvPr userDrawn="1"/>
        </p:nvSpPr>
        <p:spPr>
          <a:xfrm>
            <a:off x="7277468" y="5949280"/>
            <a:ext cx="1874777" cy="288032"/>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4" name="Groupe 33"/>
          <p:cNvGrpSpPr/>
          <p:nvPr userDrawn="1"/>
        </p:nvGrpSpPr>
        <p:grpSpPr>
          <a:xfrm>
            <a:off x="251520" y="332656"/>
            <a:ext cx="2088232" cy="1656184"/>
            <a:chOff x="611560" y="2204864"/>
            <a:chExt cx="3096344" cy="2232248"/>
          </a:xfrm>
        </p:grpSpPr>
        <p:pic>
          <p:nvPicPr>
            <p:cNvPr id="17" name="Image 16" descr="samovar.jpg"/>
            <p:cNvPicPr>
              <a:picLocks noChangeAspect="1"/>
            </p:cNvPicPr>
            <p:nvPr userDrawn="1"/>
          </p:nvPicPr>
          <p:blipFill>
            <a:blip r:embed="rId2" cstate="print"/>
            <a:stretch>
              <a:fillRect/>
            </a:stretch>
          </p:blipFill>
          <p:spPr>
            <a:xfrm>
              <a:off x="611560" y="2204864"/>
              <a:ext cx="3096344" cy="648072"/>
            </a:xfrm>
            <a:prstGeom prst="rect">
              <a:avLst/>
            </a:prstGeom>
          </p:spPr>
        </p:pic>
        <p:grpSp>
          <p:nvGrpSpPr>
            <p:cNvPr id="33" name="Groupe 32"/>
            <p:cNvGrpSpPr/>
            <p:nvPr userDrawn="1"/>
          </p:nvGrpSpPr>
          <p:grpSpPr>
            <a:xfrm>
              <a:off x="611560" y="2924944"/>
              <a:ext cx="3096344" cy="1512168"/>
              <a:chOff x="5004048" y="2708920"/>
              <a:chExt cx="3096344" cy="1512168"/>
            </a:xfrm>
          </p:grpSpPr>
          <p:sp>
            <p:nvSpPr>
              <p:cNvPr id="28" name="Rectangle 27"/>
              <p:cNvSpPr/>
              <p:nvPr userDrawn="1"/>
            </p:nvSpPr>
            <p:spPr>
              <a:xfrm>
                <a:off x="5004048" y="2708920"/>
                <a:ext cx="3096344" cy="15121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Image 29"/>
              <p:cNvPicPr>
                <a:picLocks noChangeAspect="1"/>
              </p:cNvPicPr>
              <p:nvPr userDrawn="1"/>
            </p:nvPicPr>
            <p:blipFill>
              <a:blip r:embed="rId3" cstate="print">
                <a:extLst>
                  <a:ext uri="{28A0092B-C50C-407E-A947-70E740481C1C}">
                    <a14:useLocalDpi xmlns:a14="http://schemas.microsoft.com/office/drawing/2010/main" xmlns="" val="0"/>
                  </a:ext>
                </a:extLst>
              </a:blip>
              <a:srcRect b="21429"/>
              <a:stretch>
                <a:fillRect/>
              </a:stretch>
            </p:blipFill>
            <p:spPr>
              <a:xfrm>
                <a:off x="5041706" y="2780928"/>
                <a:ext cx="1330494" cy="1368152"/>
              </a:xfrm>
              <a:prstGeom prst="rect">
                <a:avLst/>
              </a:prstGeom>
            </p:spPr>
          </p:pic>
          <p:pic>
            <p:nvPicPr>
              <p:cNvPr id="32" name="Image 31" descr="paris-saclay1.jpeg"/>
              <p:cNvPicPr>
                <a:picLocks noChangeAspect="1"/>
              </p:cNvPicPr>
              <p:nvPr userDrawn="1"/>
            </p:nvPicPr>
            <p:blipFill>
              <a:blip r:embed="rId4" cstate="print"/>
              <a:srcRect t="30712" b="33851"/>
              <a:stretch>
                <a:fillRect/>
              </a:stretch>
            </p:blipFill>
            <p:spPr>
              <a:xfrm>
                <a:off x="6372200" y="3094006"/>
                <a:ext cx="1656184" cy="641811"/>
              </a:xfrm>
              <a:prstGeom prst="rect">
                <a:avLst/>
              </a:prstGeom>
            </p:spPr>
          </p:pic>
        </p:grpSp>
      </p:grpSp>
      <p:sp>
        <p:nvSpPr>
          <p:cNvPr id="35" name="ZoneTexte 34"/>
          <p:cNvSpPr txBox="1"/>
          <p:nvPr userDrawn="1"/>
        </p:nvSpPr>
        <p:spPr>
          <a:xfrm>
            <a:off x="539552" y="1916832"/>
            <a:ext cx="8100900" cy="1569660"/>
          </a:xfrm>
          <a:prstGeom prst="rect">
            <a:avLst/>
          </a:prstGeom>
          <a:noFill/>
        </p:spPr>
        <p:txBody>
          <a:bodyPr wrap="square" rtlCol="0">
            <a:spAutoFit/>
          </a:bodyPr>
          <a:lstStyle/>
          <a:p>
            <a:pPr algn="ctr">
              <a:lnSpc>
                <a:spcPct val="150000"/>
              </a:lnSpc>
            </a:pPr>
            <a:r>
              <a:rPr lang="en-US" sz="3200" b="0" smtClean="0">
                <a:solidFill>
                  <a:schemeClr val="bg1"/>
                </a:solidFill>
                <a:latin typeface="Bookman Old Style" pitchFamily="18" charset="0"/>
                <a:cs typeface="Times New Roman" pitchFamily="18" charset="0"/>
              </a:rPr>
              <a:t>A Model Driven Engineering Approach To</a:t>
            </a:r>
            <a:r>
              <a:rPr lang="en-US" sz="3200" b="0" baseline="0" smtClean="0">
                <a:solidFill>
                  <a:schemeClr val="bg1"/>
                </a:solidFill>
                <a:latin typeface="Bookman Old Style" pitchFamily="18" charset="0"/>
                <a:cs typeface="Times New Roman" pitchFamily="18" charset="0"/>
              </a:rPr>
              <a:t> Build Secure Information Systems</a:t>
            </a:r>
            <a:endParaRPr lang="en-US" sz="3200" b="0" dirty="0">
              <a:solidFill>
                <a:schemeClr val="bg1"/>
              </a:solidFill>
              <a:latin typeface="Bookman Old Style" pitchFamily="18" charset="0"/>
              <a:cs typeface="Times New Roman" pitchFamily="18" charset="0"/>
            </a:endParaRPr>
          </a:p>
        </p:txBody>
      </p:sp>
      <p:sp>
        <p:nvSpPr>
          <p:cNvPr id="36" name="ZoneTexte 35"/>
          <p:cNvSpPr txBox="1"/>
          <p:nvPr userDrawn="1"/>
        </p:nvSpPr>
        <p:spPr>
          <a:xfrm>
            <a:off x="3414734" y="3724580"/>
            <a:ext cx="3749554" cy="892552"/>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b="0" u="none" smtClean="0">
                <a:solidFill>
                  <a:schemeClr val="bg1"/>
                </a:solidFill>
                <a:latin typeface="GillSans" pitchFamily="2" charset="0"/>
              </a:rPr>
              <a:t>A PhD Thesis Defense</a:t>
            </a:r>
          </a:p>
          <a:p>
            <a:pPr marL="0" marR="0" indent="0" algn="l" defTabSz="914400" rtl="0" eaLnBrk="1" fontAlgn="auto" latinLnBrk="0" hangingPunct="1">
              <a:lnSpc>
                <a:spcPct val="100000"/>
              </a:lnSpc>
              <a:spcBef>
                <a:spcPts val="0"/>
              </a:spcBef>
              <a:spcAft>
                <a:spcPts val="0"/>
              </a:spcAft>
              <a:buClrTx/>
              <a:buSzTx/>
              <a:buFontTx/>
              <a:buNone/>
              <a:tabLst/>
              <a:defRPr/>
            </a:pPr>
            <a:r>
              <a:rPr lang="fr-FR" sz="2400" b="0" u="none" smtClean="0">
                <a:solidFill>
                  <a:schemeClr val="bg1"/>
                </a:solidFill>
                <a:latin typeface="GillSans" pitchFamily="2" charset="0"/>
              </a:rPr>
              <a:t>by </a:t>
            </a:r>
            <a:r>
              <a:rPr lang="en-US" sz="2800" b="1" u="none" smtClean="0">
                <a:solidFill>
                  <a:schemeClr val="bg1"/>
                </a:solidFill>
                <a:latin typeface="GillSans" pitchFamily="2" charset="0"/>
              </a:rPr>
              <a:t>Thi-Mai</a:t>
            </a:r>
            <a:r>
              <a:rPr lang="en-US" sz="2800" b="1" u="none" baseline="0" smtClean="0">
                <a:solidFill>
                  <a:schemeClr val="bg1"/>
                </a:solidFill>
                <a:latin typeface="GillSans" pitchFamily="2" charset="0"/>
              </a:rPr>
              <a:t> NGUYEN</a:t>
            </a:r>
            <a:endParaRPr lang="en-US" sz="2800" b="1" u="none" dirty="0" smtClean="0">
              <a:solidFill>
                <a:schemeClr val="bg1"/>
              </a:solidFill>
              <a:latin typeface="GillSans" pitchFamily="2" charset="0"/>
            </a:endParaRPr>
          </a:p>
        </p:txBody>
      </p:sp>
      <p:sp>
        <p:nvSpPr>
          <p:cNvPr id="37" name="ZoneTexte 36"/>
          <p:cNvSpPr txBox="1"/>
          <p:nvPr userDrawn="1"/>
        </p:nvSpPr>
        <p:spPr>
          <a:xfrm>
            <a:off x="3383868" y="4833156"/>
            <a:ext cx="5580590" cy="461665"/>
          </a:xfrm>
          <a:prstGeom prst="rect">
            <a:avLst/>
          </a:prstGeom>
          <a:noFill/>
        </p:spPr>
        <p:txBody>
          <a:bodyPr wrap="square" rtlCol="0">
            <a:spAutoFit/>
          </a:bodyPr>
          <a:lstStyle/>
          <a:p>
            <a:r>
              <a:rPr lang="en-US" sz="2400" smtClean="0">
                <a:solidFill>
                  <a:schemeClr val="bg1"/>
                </a:solidFill>
                <a:latin typeface="GillSans" pitchFamily="2" charset="0"/>
              </a:rPr>
              <a:t>Supervisors</a:t>
            </a:r>
            <a:r>
              <a:rPr lang="en-US" sz="2400" smtClean="0">
                <a:solidFill>
                  <a:schemeClr val="bg1"/>
                </a:solidFill>
                <a:latin typeface="GillSans" pitchFamily="2" charset="0"/>
              </a:rPr>
              <a:t>: </a:t>
            </a:r>
            <a:r>
              <a:rPr lang="en-US" sz="2400" baseline="0" smtClean="0">
                <a:solidFill>
                  <a:schemeClr val="bg1"/>
                </a:solidFill>
                <a:latin typeface="GillSans" pitchFamily="2" charset="0"/>
              </a:rPr>
              <a:t> </a:t>
            </a:r>
            <a:r>
              <a:rPr lang="en-US" sz="2400" smtClean="0">
                <a:solidFill>
                  <a:schemeClr val="bg1"/>
                </a:solidFill>
                <a:latin typeface="GillSans" pitchFamily="2" charset="0"/>
              </a:rPr>
              <a:t>Amel</a:t>
            </a:r>
            <a:r>
              <a:rPr lang="en-US" sz="2400" baseline="0" smtClean="0">
                <a:solidFill>
                  <a:schemeClr val="bg1"/>
                </a:solidFill>
                <a:latin typeface="GillSans" pitchFamily="2" charset="0"/>
              </a:rPr>
              <a:t> MAMMAR, Régine LALEAU  </a:t>
            </a:r>
            <a:endParaRPr lang="en-US" sz="2400" baseline="0" dirty="0" smtClean="0">
              <a:solidFill>
                <a:schemeClr val="bg1"/>
              </a:solidFill>
              <a:latin typeface="GillSans" pitchFamily="2" charset="0"/>
            </a:endParaRPr>
          </a:p>
        </p:txBody>
      </p:sp>
      <p:sp>
        <p:nvSpPr>
          <p:cNvPr id="38" name="ZoneTexte 37"/>
          <p:cNvSpPr txBox="1"/>
          <p:nvPr userDrawn="1"/>
        </p:nvSpPr>
        <p:spPr>
          <a:xfrm>
            <a:off x="539552" y="5909210"/>
            <a:ext cx="2592288" cy="400110"/>
          </a:xfrm>
          <a:prstGeom prst="rect">
            <a:avLst/>
          </a:prstGeom>
          <a:noFill/>
        </p:spPr>
        <p:txBody>
          <a:bodyPr wrap="square" rtlCol="0">
            <a:spAutoFit/>
          </a:bodyPr>
          <a:lstStyle/>
          <a:p>
            <a:r>
              <a:rPr lang="en-US" sz="2000" smtClean="0">
                <a:solidFill>
                  <a:schemeClr val="bg1"/>
                </a:solidFill>
                <a:latin typeface="GillSans" pitchFamily="2" charset="0"/>
              </a:rPr>
              <a:t>January </a:t>
            </a:r>
            <a:r>
              <a:rPr lang="en-US" sz="2000" baseline="0" smtClean="0">
                <a:solidFill>
                  <a:schemeClr val="bg1"/>
                </a:solidFill>
                <a:latin typeface="GillSans" pitchFamily="2" charset="0"/>
              </a:rPr>
              <a:t>13, 2017</a:t>
            </a:r>
            <a:endParaRPr lang="en-US" sz="2000" dirty="0">
              <a:solidFill>
                <a:schemeClr val="bg1"/>
              </a:solidFill>
              <a:latin typeface="GillSans" pitchFamily="2" charset="0"/>
            </a:endParaRPr>
          </a:p>
        </p:txBody>
      </p:sp>
    </p:spTree>
    <p:extLst>
      <p:ext uri="{BB962C8B-B14F-4D97-AF65-F5344CB8AC3E}">
        <p14:creationId xmlns:p14="http://schemas.microsoft.com/office/powerpoint/2010/main" xmlns="" val="319796991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texte vertical 2"/>
          <p:cNvSpPr>
            <a:spLocks noGrp="1"/>
          </p:cNvSpPr>
          <p:nvPr>
            <p:ph type="body" orient="vert" idx="1"/>
          </p:nvPr>
        </p:nvSpPr>
        <p:spPr>
          <a:xfrm>
            <a:off x="1442686" y="1556793"/>
            <a:ext cx="7211144" cy="4032448"/>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e la date 3"/>
          <p:cNvSpPr>
            <a:spLocks noGrp="1"/>
          </p:cNvSpPr>
          <p:nvPr>
            <p:ph type="dt" sz="half" idx="10"/>
          </p:nvPr>
        </p:nvSpPr>
        <p:spPr/>
        <p:txBody>
          <a:bodyPr/>
          <a:lstStyle>
            <a:lvl1pPr>
              <a:defRPr/>
            </a:lvl1pPr>
          </a:lstStyle>
          <a:p>
            <a:r>
              <a:rPr lang="fr-FR" smtClean="0"/>
              <a:t>13/01/2017</a:t>
            </a:r>
            <a:endParaRPr lang="fr-FR" dirty="0"/>
          </a:p>
        </p:txBody>
      </p:sp>
      <p:sp>
        <p:nvSpPr>
          <p:cNvPr id="5" name="Espace réservé du pied de page 4"/>
          <p:cNvSpPr>
            <a:spLocks noGrp="1"/>
          </p:cNvSpPr>
          <p:nvPr>
            <p:ph type="ftr" sz="quarter" idx="11"/>
          </p:nvPr>
        </p:nvSpPr>
        <p:spPr/>
        <p:txBody>
          <a:bodyPr/>
          <a:lstStyle>
            <a:lvl1pPr algn="r">
              <a:defRPr/>
            </a:lvl1pPr>
          </a:lstStyle>
          <a:p>
            <a:r>
              <a:rPr lang="en-US" smtClean="0"/>
              <a:t>A MDE  approach to build secure information systems</a:t>
            </a:r>
            <a:endParaRPr lang="fr-FR" smtClean="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p14="http://schemas.microsoft.com/office/powerpoint/2010/main" xmlns="" val="369202409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692696"/>
            <a:ext cx="2057400" cy="5433467"/>
          </a:xfrm>
        </p:spPr>
        <p:txBody>
          <a:bodyPr vert="eaVert"/>
          <a:lstStyle/>
          <a:p>
            <a:r>
              <a:rPr lang="fr-FR" dirty="0" smtClean="0"/>
              <a:t>Modifiez le style du titre</a:t>
            </a:r>
            <a:endParaRPr lang="fr-FR" dirty="0"/>
          </a:p>
        </p:txBody>
      </p:sp>
      <p:sp>
        <p:nvSpPr>
          <p:cNvPr id="3" name="Espace réservé du texte vertical 2"/>
          <p:cNvSpPr>
            <a:spLocks noGrp="1"/>
          </p:cNvSpPr>
          <p:nvPr>
            <p:ph type="body" orient="vert" idx="1"/>
          </p:nvPr>
        </p:nvSpPr>
        <p:spPr>
          <a:xfrm>
            <a:off x="457200" y="692696"/>
            <a:ext cx="6019800" cy="5433467"/>
          </a:xfrm>
        </p:spPr>
        <p:txBody>
          <a:bodyPr vert="eaVert"/>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10"/>
          </p:nvPr>
        </p:nvSpPr>
        <p:spPr/>
        <p:txBody>
          <a:bodyPr/>
          <a:lstStyle>
            <a:lvl1pPr>
              <a:defRPr/>
            </a:lvl1p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smtClean="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p14="http://schemas.microsoft.com/office/powerpoint/2010/main" xmlns="" val="195113481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age intercalaire">
    <p:spTree>
      <p:nvGrpSpPr>
        <p:cNvPr id="1" name=""/>
        <p:cNvGrpSpPr/>
        <p:nvPr/>
      </p:nvGrpSpPr>
      <p:grpSpPr>
        <a:xfrm>
          <a:off x="0" y="0"/>
          <a:ext cx="0" cy="0"/>
          <a:chOff x="0" y="0"/>
          <a:chExt cx="0" cy="0"/>
        </a:xfrm>
      </p:grpSpPr>
      <p:sp>
        <p:nvSpPr>
          <p:cNvPr id="2" name="Titre 1"/>
          <p:cNvSpPr>
            <a:spLocks noGrp="1"/>
          </p:cNvSpPr>
          <p:nvPr>
            <p:ph type="ctrTitle"/>
          </p:nvPr>
        </p:nvSpPr>
        <p:spPr>
          <a:xfrm>
            <a:off x="3491880" y="2348880"/>
            <a:ext cx="4966320" cy="1251570"/>
          </a:xfrm>
        </p:spPr>
        <p:txBody>
          <a:bodyPr anchor="t"/>
          <a:lstStyle>
            <a:lvl1pPr>
              <a:defRPr>
                <a:solidFill>
                  <a:srgbClr val="6D5047"/>
                </a:solidFill>
              </a:defRPr>
            </a:lvl1pPr>
          </a:lstStyle>
          <a:p>
            <a:r>
              <a:rPr lang="fr-FR" dirty="0" smtClean="0"/>
              <a:t>Modifiez le style du titre</a:t>
            </a:r>
            <a:endParaRPr lang="fr-FR" dirty="0"/>
          </a:p>
        </p:txBody>
      </p:sp>
      <p:sp>
        <p:nvSpPr>
          <p:cNvPr id="3" name="Sous-titre 2"/>
          <p:cNvSpPr>
            <a:spLocks noGrp="1"/>
          </p:cNvSpPr>
          <p:nvPr>
            <p:ph type="subTitle" idx="1"/>
          </p:nvPr>
        </p:nvSpPr>
        <p:spPr>
          <a:xfrm>
            <a:off x="3491880" y="3886200"/>
            <a:ext cx="4968552" cy="1752600"/>
          </a:xfrm>
        </p:spPr>
        <p:txBody>
          <a:bodyPr/>
          <a:lstStyle>
            <a:lvl1pPr marL="0" indent="0" algn="l">
              <a:buNone/>
              <a:defRPr>
                <a:solidFill>
                  <a:srgbClr val="B8B8B8"/>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smtClean="0"/>
              <a:t>Modifiez le style des sous-titres du masque</a:t>
            </a:r>
            <a:endParaRPr lang="fr-FR" dirty="0"/>
          </a:p>
        </p:txBody>
      </p:sp>
      <p:sp>
        <p:nvSpPr>
          <p:cNvPr id="8" name="Rectangle 7"/>
          <p:cNvSpPr/>
          <p:nvPr userDrawn="1"/>
        </p:nvSpPr>
        <p:spPr>
          <a:xfrm>
            <a:off x="3527914" y="1844824"/>
            <a:ext cx="1874777" cy="28803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p:cNvSpPr/>
          <p:nvPr userDrawn="1"/>
        </p:nvSpPr>
        <p:spPr>
          <a:xfrm>
            <a:off x="5402691" y="1844824"/>
            <a:ext cx="1874777" cy="2880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p:cNvSpPr/>
          <p:nvPr userDrawn="1"/>
        </p:nvSpPr>
        <p:spPr>
          <a:xfrm>
            <a:off x="7277468" y="1844824"/>
            <a:ext cx="1874777" cy="288032"/>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userDrawn="1"/>
        </p:nvSpPr>
        <p:spPr>
          <a:xfrm>
            <a:off x="0" y="332656"/>
            <a:ext cx="2051720" cy="10081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dirty="0"/>
          </a:p>
        </p:txBody>
      </p:sp>
      <p:sp>
        <p:nvSpPr>
          <p:cNvPr id="7" name="Espace réservé de la date 6"/>
          <p:cNvSpPr>
            <a:spLocks noGrp="1"/>
          </p:cNvSpPr>
          <p:nvPr>
            <p:ph type="dt" sz="half" idx="10"/>
          </p:nvPr>
        </p:nvSpPr>
        <p:spPr/>
        <p:txBody>
          <a:bodyPr/>
          <a:lstStyle>
            <a:lvl1pPr>
              <a:defRPr/>
            </a:lvl1pPr>
          </a:lstStyle>
          <a:p>
            <a:r>
              <a:rPr lang="fr-FR" smtClean="0"/>
              <a:t>13/01/2017</a:t>
            </a:r>
            <a:endParaRPr lang="fr-FR" dirty="0"/>
          </a:p>
        </p:txBody>
      </p:sp>
      <p:sp>
        <p:nvSpPr>
          <p:cNvPr id="12" name="Espace réservé du pied de page 11"/>
          <p:cNvSpPr>
            <a:spLocks noGrp="1"/>
          </p:cNvSpPr>
          <p:nvPr>
            <p:ph type="ftr" sz="quarter" idx="11"/>
          </p:nvPr>
        </p:nvSpPr>
        <p:spPr/>
        <p:txBody>
          <a:bodyPr/>
          <a:lstStyle>
            <a:lvl1pPr>
              <a:defRPr/>
            </a:lvl1pPr>
          </a:lstStyle>
          <a:p>
            <a:pPr algn="r"/>
            <a:r>
              <a:rPr lang="en-US" smtClean="0"/>
              <a:t>A MDE  approach to build secure information systems</a:t>
            </a:r>
            <a:endParaRPr lang="fr-FR" dirty="0"/>
          </a:p>
        </p:txBody>
      </p:sp>
      <p:sp>
        <p:nvSpPr>
          <p:cNvPr id="13" name="Espace réservé du numéro de diapositive 12"/>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p14="http://schemas.microsoft.com/office/powerpoint/2010/main" xmlns="" val="29690257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416824" cy="576064"/>
          </a:xfrm>
        </p:spPr>
        <p:txBody>
          <a:bodyPr>
            <a:noAutofit/>
          </a:bodyPr>
          <a:lstStyle>
            <a:lvl1pPr>
              <a:defRPr sz="3200" b="0">
                <a:latin typeface="Bookman Old Style" pitchFamily="18" charset="0"/>
              </a:defRPr>
            </a:lvl1pPr>
          </a:lstStyle>
          <a:p>
            <a:r>
              <a:rPr lang="fr-FR" dirty="0" smtClean="0"/>
              <a:t>Modifiez le style du titre</a:t>
            </a:r>
            <a:endParaRPr lang="fr-FR" dirty="0"/>
          </a:p>
        </p:txBody>
      </p:sp>
      <p:sp>
        <p:nvSpPr>
          <p:cNvPr id="3" name="Espace réservé du contenu 2"/>
          <p:cNvSpPr>
            <a:spLocks noGrp="1"/>
          </p:cNvSpPr>
          <p:nvPr>
            <p:ph idx="1" hasCustomPrompt="1"/>
          </p:nvPr>
        </p:nvSpPr>
        <p:spPr>
          <a:xfrm>
            <a:off x="431540" y="1412776"/>
            <a:ext cx="8136904" cy="4680520"/>
          </a:xfrm>
        </p:spPr>
        <p:txBody>
          <a:bodyPr/>
          <a:lstStyle>
            <a:lvl1pPr algn="just">
              <a:buFont typeface="Wingdings 2" pitchFamily="18" charset="2"/>
              <a:buChar char=""/>
              <a:defRPr sz="2400" b="0">
                <a:latin typeface="GillSans" pitchFamily="2" charset="0"/>
              </a:defRPr>
            </a:lvl1pPr>
            <a:lvl2pPr algn="just">
              <a:buClr>
                <a:schemeClr val="accent1"/>
              </a:buClr>
              <a:buFont typeface="Arial" pitchFamily="34" charset="0"/>
              <a:buChar char="□"/>
              <a:defRPr sz="2300">
                <a:latin typeface="GillSans" pitchFamily="2" charset="0"/>
              </a:defRPr>
            </a:lvl2pPr>
            <a:lvl3pPr marL="1257300" indent="-342900" algn="just">
              <a:buFont typeface="Wingdings 2" pitchFamily="18" charset="2"/>
              <a:buChar char=""/>
              <a:defRPr sz="2000">
                <a:latin typeface="GillSans" pitchFamily="2" charset="0"/>
              </a:defRPr>
            </a:lvl3pPr>
          </a:lstStyle>
          <a:p>
            <a:pPr lvl="0"/>
            <a:r>
              <a:rPr lang="fr-FR" dirty="0" smtClean="0"/>
              <a:t>Modifiez les styles du texte du masque</a:t>
            </a:r>
          </a:p>
          <a:p>
            <a:pPr lvl="1"/>
            <a:r>
              <a:rPr lang="fr-FR" dirty="0" smtClean="0"/>
              <a:t>Deuxième niveau</a:t>
            </a:r>
          </a:p>
          <a:p>
            <a:pPr lvl="2"/>
            <a:r>
              <a:rPr lang="fr-FR" dirty="0" smtClean="0"/>
              <a:t>Troisième niveau</a:t>
            </a:r>
          </a:p>
        </p:txBody>
      </p:sp>
      <p:sp>
        <p:nvSpPr>
          <p:cNvPr id="7" name="Espace réservé de la date 6"/>
          <p:cNvSpPr>
            <a:spLocks noGrp="1"/>
          </p:cNvSpPr>
          <p:nvPr>
            <p:ph type="dt" sz="half" idx="10"/>
          </p:nvPr>
        </p:nvSpPr>
        <p:spPr/>
        <p:txBody>
          <a:bodyPr/>
          <a:lstStyle>
            <a:lvl1pPr>
              <a:defRPr/>
            </a:lvl1pPr>
          </a:lstStyle>
          <a:p>
            <a:r>
              <a:rPr lang="fr-FR" smtClean="0"/>
              <a:t>13/01/2017</a:t>
            </a:r>
            <a:endParaRPr lang="fr-FR" dirty="0"/>
          </a:p>
        </p:txBody>
      </p:sp>
      <p:sp>
        <p:nvSpPr>
          <p:cNvPr id="8" name="Espace réservé du pied de page 7"/>
          <p:cNvSpPr>
            <a:spLocks noGrp="1"/>
          </p:cNvSpPr>
          <p:nvPr>
            <p:ph type="ftr" sz="quarter" idx="11"/>
          </p:nvPr>
        </p:nvSpPr>
        <p:spPr/>
        <p:txBody>
          <a:bodyPr/>
          <a:lstStyle>
            <a:lvl1pPr>
              <a:defRPr/>
            </a:lvl1pPr>
          </a:lstStyle>
          <a:p>
            <a:pPr algn="r"/>
            <a:r>
              <a:rPr lang="en-US" smtClean="0"/>
              <a:t>A MDE  approach to build secure information systems</a:t>
            </a:r>
            <a:endParaRPr lang="fr-FR" dirty="0"/>
          </a:p>
        </p:txBody>
      </p:sp>
      <p:sp>
        <p:nvSpPr>
          <p:cNvPr id="9" name="Espace réservé du numéro de diapositive 8"/>
          <p:cNvSpPr>
            <a:spLocks noGrp="1"/>
          </p:cNvSpPr>
          <p:nvPr>
            <p:ph type="sldNum" sz="quarter" idx="12"/>
          </p:nvPr>
        </p:nvSpPr>
        <p:spPr/>
        <p:txBody>
          <a:bodyPr/>
          <a:lstStyle/>
          <a:p>
            <a:fld id="{3A5F5595-61AE-4AA6-B423-33EDBD1DAE12}" type="slidenum">
              <a:rPr lang="fr-FR" smtClean="0"/>
              <a:pPr/>
              <a:t>‹N°›</a:t>
            </a:fld>
            <a:endParaRPr lang="fr-FR" dirty="0"/>
          </a:p>
        </p:txBody>
      </p:sp>
      <p:sp>
        <p:nvSpPr>
          <p:cNvPr id="10" name="Rectangle 9"/>
          <p:cNvSpPr/>
          <p:nvPr userDrawn="1"/>
        </p:nvSpPr>
        <p:spPr>
          <a:xfrm>
            <a:off x="0" y="0"/>
            <a:ext cx="4572000" cy="4046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a:xfrm>
            <a:off x="4572000" y="0"/>
            <a:ext cx="4572000" cy="40466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39984180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Modifiez le style du titre</a:t>
            </a:r>
            <a:endParaRPr lang="fr-FR"/>
          </a:p>
        </p:txBody>
      </p:sp>
      <p:sp>
        <p:nvSpPr>
          <p:cNvPr id="3" name="Espace réservé du contenu 2"/>
          <p:cNvSpPr>
            <a:spLocks noGrp="1"/>
          </p:cNvSpPr>
          <p:nvPr>
            <p:ph sz="half" idx="1"/>
          </p:nvPr>
        </p:nvSpPr>
        <p:spPr>
          <a:xfrm>
            <a:off x="457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u contenu 3"/>
          <p:cNvSpPr>
            <a:spLocks noGrp="1"/>
          </p:cNvSpPr>
          <p:nvPr>
            <p:ph sz="half" idx="2"/>
          </p:nvPr>
        </p:nvSpPr>
        <p:spPr>
          <a:xfrm>
            <a:off x="4648200" y="1600200"/>
            <a:ext cx="4038600" cy="4525963"/>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e la date 4"/>
          <p:cNvSpPr>
            <a:spLocks noGrp="1"/>
          </p:cNvSpPr>
          <p:nvPr>
            <p:ph type="dt" sz="half" idx="10"/>
          </p:nvPr>
        </p:nvSpPr>
        <p:spPr/>
        <p:txBody>
          <a:bodyPr/>
          <a:lstStyle>
            <a:lvl1pPr>
              <a:defRPr/>
            </a:lvl1pPr>
          </a:lstStyle>
          <a:p>
            <a:r>
              <a:rPr lang="fr-FR" smtClean="0"/>
              <a:t>13/01/2017</a:t>
            </a:r>
            <a:endParaRPr lang="fr-FR" dirty="0"/>
          </a:p>
        </p:txBody>
      </p:sp>
      <p:sp>
        <p:nvSpPr>
          <p:cNvPr id="6" name="Espace réservé du pied de page 5"/>
          <p:cNvSpPr>
            <a:spLocks noGrp="1"/>
          </p:cNvSpPr>
          <p:nvPr>
            <p:ph type="ftr" sz="quarter" idx="11"/>
          </p:nvPr>
        </p:nvSpPr>
        <p:spPr/>
        <p:txBody>
          <a:bodyPr/>
          <a:lstStyle>
            <a:lvl1pPr algn="r">
              <a:defRPr/>
            </a:lvl1pPr>
          </a:lstStyle>
          <a:p>
            <a:r>
              <a:rPr lang="en-US" smtClean="0"/>
              <a:t>A MDE  approach to build secure information systems</a:t>
            </a:r>
            <a:endParaRPr lang="fr-FR" smtClean="0"/>
          </a:p>
        </p:txBody>
      </p:sp>
      <p:sp>
        <p:nvSpPr>
          <p:cNvPr id="7" name="Espace réservé du numéro de diapositive 6"/>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p14="http://schemas.microsoft.com/office/powerpoint/2010/main" xmlns="" val="29122199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smtClean="0"/>
              <a:t>Modifiez le style du titre</a:t>
            </a:r>
            <a:endParaRPr lang="fr-FR"/>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dirty="0" smtClean="0"/>
              <a:t>Modifiez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7" name="Espace réservé de la date 6"/>
          <p:cNvSpPr>
            <a:spLocks noGrp="1"/>
          </p:cNvSpPr>
          <p:nvPr>
            <p:ph type="dt" sz="half" idx="10"/>
          </p:nvPr>
        </p:nvSpPr>
        <p:spPr/>
        <p:txBody>
          <a:bodyPr/>
          <a:lstStyle>
            <a:lvl1pPr>
              <a:defRPr/>
            </a:lvl1pPr>
          </a:lstStyle>
          <a:p>
            <a:r>
              <a:rPr lang="fr-FR" smtClean="0"/>
              <a:t>13/01/2017</a:t>
            </a:r>
            <a:endParaRPr lang="fr-FR" dirty="0"/>
          </a:p>
        </p:txBody>
      </p:sp>
      <p:sp>
        <p:nvSpPr>
          <p:cNvPr id="8" name="Espace réservé du pied de page 7"/>
          <p:cNvSpPr>
            <a:spLocks noGrp="1"/>
          </p:cNvSpPr>
          <p:nvPr>
            <p:ph type="ftr" sz="quarter" idx="11"/>
          </p:nvPr>
        </p:nvSpPr>
        <p:spPr/>
        <p:txBody>
          <a:bodyPr/>
          <a:lstStyle>
            <a:lvl1pPr algn="r">
              <a:defRPr/>
            </a:lvl1pPr>
          </a:lstStyle>
          <a:p>
            <a:r>
              <a:rPr lang="en-US" smtClean="0"/>
              <a:t>A MDE  approach to build secure information systems</a:t>
            </a:r>
            <a:endParaRPr lang="fr-FR" dirty="0"/>
          </a:p>
        </p:txBody>
      </p:sp>
      <p:sp>
        <p:nvSpPr>
          <p:cNvPr id="9" name="Espace réservé du numéro de diapositive 8"/>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p14="http://schemas.microsoft.com/office/powerpoint/2010/main" xmlns="" val="420477188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lvl1pPr>
              <a:defRPr/>
            </a:lvl1pPr>
          </a:lstStyle>
          <a:p>
            <a:r>
              <a:rPr lang="fr-FR" smtClean="0"/>
              <a:t>13/01/2017</a:t>
            </a:r>
            <a:endParaRPr lang="fr-FR" dirty="0"/>
          </a:p>
        </p:txBody>
      </p:sp>
      <p:sp>
        <p:nvSpPr>
          <p:cNvPr id="4" name="Espace réservé du pied de page 3"/>
          <p:cNvSpPr>
            <a:spLocks noGrp="1"/>
          </p:cNvSpPr>
          <p:nvPr>
            <p:ph type="ftr" sz="quarter" idx="11"/>
          </p:nvPr>
        </p:nvSpPr>
        <p:spPr/>
        <p:txBody>
          <a:bodyPr/>
          <a:lstStyle>
            <a:lvl1pPr algn="r">
              <a:defRPr/>
            </a:lvl1pPr>
          </a:lstStyle>
          <a:p>
            <a:r>
              <a:rPr lang="en-US" smtClean="0"/>
              <a:t>A MDE  approach to build secure information systems</a:t>
            </a:r>
            <a:endParaRPr lang="fr-FR" smtClean="0"/>
          </a:p>
        </p:txBody>
      </p:sp>
      <p:sp>
        <p:nvSpPr>
          <p:cNvPr id="5" name="Espace réservé du numéro de diapositive 4"/>
          <p:cNvSpPr>
            <a:spLocks noGrp="1"/>
          </p:cNvSpPr>
          <p:nvPr>
            <p:ph type="sldNum" sz="quarter" idx="12"/>
          </p:nvPr>
        </p:nvSpPr>
        <p:spPr/>
        <p:txBody>
          <a:bodyPr/>
          <a:lstStyle/>
          <a:p>
            <a:fld id="{3A5F5595-61AE-4AA6-B423-33EDBD1DAE12}" type="slidenum">
              <a:rPr lang="fr-FR" smtClean="0"/>
              <a:pPr/>
              <a:t>‹N°›</a:t>
            </a:fld>
            <a:endParaRPr lang="fr-FR" dirty="0"/>
          </a:p>
        </p:txBody>
      </p:sp>
      <p:sp>
        <p:nvSpPr>
          <p:cNvPr id="6" name="Rectangle 5"/>
          <p:cNvSpPr/>
          <p:nvPr userDrawn="1"/>
        </p:nvSpPr>
        <p:spPr>
          <a:xfrm>
            <a:off x="0" y="0"/>
            <a:ext cx="4572000" cy="404664"/>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a:xfrm>
            <a:off x="4572000" y="0"/>
            <a:ext cx="4572000" cy="404664"/>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re 1"/>
          <p:cNvSpPr>
            <a:spLocks noGrp="1"/>
          </p:cNvSpPr>
          <p:nvPr>
            <p:ph type="title"/>
          </p:nvPr>
        </p:nvSpPr>
        <p:spPr>
          <a:xfrm>
            <a:off x="1475656" y="548680"/>
            <a:ext cx="7211144" cy="576064"/>
          </a:xfrm>
        </p:spPr>
        <p:txBody>
          <a:bodyPr>
            <a:noAutofit/>
          </a:bodyPr>
          <a:lstStyle>
            <a:lvl1pPr>
              <a:defRPr sz="3200" b="0">
                <a:latin typeface="Bookman Old Style" pitchFamily="18" charset="0"/>
              </a:defRPr>
            </a:lvl1pPr>
          </a:lstStyle>
          <a:p>
            <a:r>
              <a:rPr lang="fr-FR" dirty="0" smtClean="0"/>
              <a:t>Modifiez le style du titre</a:t>
            </a:r>
            <a:endParaRPr lang="fr-FR" dirty="0"/>
          </a:p>
        </p:txBody>
      </p:sp>
    </p:spTree>
    <p:extLst>
      <p:ext uri="{BB962C8B-B14F-4D97-AF65-F5344CB8AC3E}">
        <p14:creationId xmlns:p14="http://schemas.microsoft.com/office/powerpoint/2010/main" xmlns="" val="163143941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lvl1pPr>
              <a:defRPr/>
            </a:lvl1pPr>
          </a:lstStyle>
          <a:p>
            <a:r>
              <a:rPr lang="fr-FR" smtClean="0"/>
              <a:t>13/01/2017</a:t>
            </a:r>
            <a:endParaRPr lang="fr-FR" dirty="0"/>
          </a:p>
        </p:txBody>
      </p:sp>
      <p:sp>
        <p:nvSpPr>
          <p:cNvPr id="3" name="Espace réservé du pied de page 2"/>
          <p:cNvSpPr>
            <a:spLocks noGrp="1"/>
          </p:cNvSpPr>
          <p:nvPr>
            <p:ph type="ftr" sz="quarter" idx="11"/>
          </p:nvPr>
        </p:nvSpPr>
        <p:spPr/>
        <p:txBody>
          <a:bodyPr/>
          <a:lstStyle/>
          <a:p>
            <a:pPr algn="r"/>
            <a:r>
              <a:rPr lang="en-US" smtClean="0"/>
              <a:t>A MDE  approach to build secure information systems</a:t>
            </a:r>
            <a:endParaRPr lang="fr-FR" smtClean="0"/>
          </a:p>
        </p:txBody>
      </p:sp>
      <p:sp>
        <p:nvSpPr>
          <p:cNvPr id="4" name="Espace réservé du numéro de diapositive 3"/>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p14="http://schemas.microsoft.com/office/powerpoint/2010/main" xmlns="" val="8545113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475656" y="273050"/>
            <a:ext cx="1989857" cy="779686"/>
          </a:xfrm>
        </p:spPr>
        <p:txBody>
          <a:bodyPr anchor="b"/>
          <a:lstStyle>
            <a:lvl1pPr algn="l">
              <a:defRPr sz="2000" b="1"/>
            </a:lvl1pPr>
          </a:lstStyle>
          <a:p>
            <a:r>
              <a:rPr lang="fr-FR" dirty="0" smtClean="0"/>
              <a:t>Modifiez le style du titre</a:t>
            </a:r>
            <a:endParaRPr lang="fr-FR" dirty="0"/>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4" name="Espace réservé du texte 3"/>
          <p:cNvSpPr>
            <a:spLocks noGrp="1"/>
          </p:cNvSpPr>
          <p:nvPr>
            <p:ph type="body" sz="half" idx="2"/>
          </p:nvPr>
        </p:nvSpPr>
        <p:spPr>
          <a:xfrm>
            <a:off x="457200" y="1268760"/>
            <a:ext cx="3008313" cy="485740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smtClean="0"/>
              <a:t>Modifiez les styles du texte du masque</a:t>
            </a:r>
          </a:p>
        </p:txBody>
      </p:sp>
      <p:sp>
        <p:nvSpPr>
          <p:cNvPr id="5" name="Espace réservé de la date 4"/>
          <p:cNvSpPr>
            <a:spLocks noGrp="1"/>
          </p:cNvSpPr>
          <p:nvPr>
            <p:ph type="dt" sz="half" idx="10"/>
          </p:nvPr>
        </p:nvSpPr>
        <p:spPr/>
        <p:txBody>
          <a:bodyPr/>
          <a:lstStyle>
            <a:lvl1pPr>
              <a:defRPr/>
            </a:lvl1pPr>
          </a:lstStyle>
          <a:p>
            <a:r>
              <a:rPr lang="fr-FR" smtClean="0"/>
              <a:t>13/01/2017</a:t>
            </a:r>
            <a:endParaRPr lang="fr-FR" dirty="0"/>
          </a:p>
        </p:txBody>
      </p:sp>
      <p:sp>
        <p:nvSpPr>
          <p:cNvPr id="6" name="Espace réservé du pied de page 5"/>
          <p:cNvSpPr>
            <a:spLocks noGrp="1"/>
          </p:cNvSpPr>
          <p:nvPr>
            <p:ph type="ftr" sz="quarter" idx="11"/>
          </p:nvPr>
        </p:nvSpPr>
        <p:spPr/>
        <p:txBody>
          <a:bodyPr/>
          <a:lstStyle>
            <a:lvl1pPr algn="r">
              <a:defRPr/>
            </a:lvl1pPr>
          </a:lstStyle>
          <a:p>
            <a:r>
              <a:rPr lang="en-US" smtClean="0"/>
              <a:t>A MDE  approach to build secure information systems</a:t>
            </a:r>
            <a:endParaRPr lang="fr-FR" smtClean="0"/>
          </a:p>
        </p:txBody>
      </p:sp>
      <p:sp>
        <p:nvSpPr>
          <p:cNvPr id="7" name="Espace réservé du numéro de diapositive 6"/>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p14="http://schemas.microsoft.com/office/powerpoint/2010/main" xmlns="" val="335141910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nchor="b"/>
          <a:lstStyle>
            <a:lvl1pPr algn="l">
              <a:defRPr sz="2000" b="1"/>
            </a:lvl1pPr>
          </a:lstStyle>
          <a:p>
            <a:r>
              <a:rPr lang="fr-FR" smtClean="0"/>
              <a:t>Modifiez le style du titre</a:t>
            </a:r>
            <a:endParaRPr lang="fr-FR"/>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dirty="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Espace réservé de la date 4"/>
          <p:cNvSpPr>
            <a:spLocks noGrp="1"/>
          </p:cNvSpPr>
          <p:nvPr>
            <p:ph type="dt" sz="half" idx="10"/>
          </p:nvPr>
        </p:nvSpPr>
        <p:spPr/>
        <p:txBody>
          <a:bodyPr/>
          <a:lstStyle>
            <a:lvl1pPr>
              <a:defRPr/>
            </a:lvl1pPr>
          </a:lstStyle>
          <a:p>
            <a:r>
              <a:rPr lang="fr-FR" smtClean="0"/>
              <a:t>13/01/2017</a:t>
            </a:r>
            <a:endParaRPr lang="fr-FR" dirty="0"/>
          </a:p>
        </p:txBody>
      </p:sp>
      <p:sp>
        <p:nvSpPr>
          <p:cNvPr id="6" name="Espace réservé du pied de page 5"/>
          <p:cNvSpPr>
            <a:spLocks noGrp="1"/>
          </p:cNvSpPr>
          <p:nvPr>
            <p:ph type="ftr" sz="quarter" idx="11"/>
          </p:nvPr>
        </p:nvSpPr>
        <p:spPr/>
        <p:txBody>
          <a:bodyPr/>
          <a:lstStyle>
            <a:lvl1pPr algn="r">
              <a:defRPr/>
            </a:lvl1pPr>
          </a:lstStyle>
          <a:p>
            <a:r>
              <a:rPr lang="en-US" smtClean="0"/>
              <a:t>A MDE  approach to build secure information systems</a:t>
            </a:r>
            <a:endParaRPr lang="fr-FR" smtClean="0"/>
          </a:p>
        </p:txBody>
      </p:sp>
      <p:sp>
        <p:nvSpPr>
          <p:cNvPr id="7" name="Espace réservé du numéro de diapositive 6"/>
          <p:cNvSpPr>
            <a:spLocks noGrp="1"/>
          </p:cNvSpPr>
          <p:nvPr>
            <p:ph type="sldNum" sz="quarter" idx="12"/>
          </p:nvPr>
        </p:nvSpPr>
        <p:spPr/>
        <p:txBody>
          <a:bodyPr/>
          <a:lstStyle/>
          <a:p>
            <a:fld id="{3A5F5595-61AE-4AA6-B423-33EDBD1DAE12}" type="slidenum">
              <a:rPr lang="fr-FR" smtClean="0"/>
              <a:pPr/>
              <a:t>‹N°›</a:t>
            </a:fld>
            <a:endParaRPr lang="fr-FR" dirty="0"/>
          </a:p>
        </p:txBody>
      </p:sp>
    </p:spTree>
    <p:extLst>
      <p:ext uri="{BB962C8B-B14F-4D97-AF65-F5344CB8AC3E}">
        <p14:creationId xmlns:p14="http://schemas.microsoft.com/office/powerpoint/2010/main" xmlns="" val="209944116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Rectangle 12"/>
          <p:cNvSpPr/>
          <p:nvPr/>
        </p:nvSpPr>
        <p:spPr>
          <a:xfrm>
            <a:off x="0" y="6384053"/>
            <a:ext cx="1402632" cy="360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14" name="Rectangle 13"/>
          <p:cNvSpPr/>
          <p:nvPr/>
        </p:nvSpPr>
        <p:spPr>
          <a:xfrm>
            <a:off x="4067944" y="6384053"/>
            <a:ext cx="4104456" cy="3600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dirty="0"/>
          </a:p>
        </p:txBody>
      </p:sp>
      <p:sp>
        <p:nvSpPr>
          <p:cNvPr id="6" name="Espace réservé du numéro de diapositive 5"/>
          <p:cNvSpPr>
            <a:spLocks noGrp="1"/>
          </p:cNvSpPr>
          <p:nvPr>
            <p:ph type="sldNum" sz="quarter" idx="4"/>
          </p:nvPr>
        </p:nvSpPr>
        <p:spPr>
          <a:xfrm>
            <a:off x="6466" y="6381328"/>
            <a:ext cx="533086" cy="360000"/>
          </a:xfrm>
          <a:prstGeom prst="rect">
            <a:avLst/>
          </a:prstGeom>
          <a:noFill/>
        </p:spPr>
        <p:txBody>
          <a:bodyPr vert="horz" lIns="91440" tIns="45720" rIns="91440" bIns="45720" rtlCol="0" anchor="ctr"/>
          <a:lstStyle>
            <a:lvl1pPr algn="ctr">
              <a:defRPr sz="1000" b="1">
                <a:solidFill>
                  <a:schemeClr val="bg1"/>
                </a:solidFill>
                <a:effectLst/>
              </a:defRPr>
            </a:lvl1pPr>
          </a:lstStyle>
          <a:p>
            <a:fld id="{3A5F5595-61AE-4AA6-B423-33EDBD1DAE12}" type="slidenum">
              <a:rPr lang="fr-FR" smtClean="0"/>
              <a:pPr/>
              <a:t>‹N°›</a:t>
            </a:fld>
            <a:endParaRPr lang="fr-FR" dirty="0"/>
          </a:p>
        </p:txBody>
      </p:sp>
      <p:sp>
        <p:nvSpPr>
          <p:cNvPr id="2" name="Espace réservé du titre 1"/>
          <p:cNvSpPr>
            <a:spLocks noGrp="1"/>
          </p:cNvSpPr>
          <p:nvPr>
            <p:ph type="title"/>
          </p:nvPr>
        </p:nvSpPr>
        <p:spPr>
          <a:xfrm>
            <a:off x="1475656" y="428"/>
            <a:ext cx="7211144" cy="1124316"/>
          </a:xfrm>
          <a:prstGeom prst="rect">
            <a:avLst/>
          </a:prstGeom>
        </p:spPr>
        <p:txBody>
          <a:bodyPr vert="horz" lIns="91440" tIns="45720" rIns="91440" bIns="45720" rtlCol="0" anchor="b">
            <a:normAutofit/>
          </a:bodyPr>
          <a:lstStyle/>
          <a:p>
            <a:r>
              <a:rPr lang="fr-FR" dirty="0" smtClean="0"/>
              <a:t>Modifiez le style du titre</a:t>
            </a:r>
            <a:endParaRPr lang="fr-FR" dirty="0"/>
          </a:p>
        </p:txBody>
      </p:sp>
      <p:sp>
        <p:nvSpPr>
          <p:cNvPr id="3" name="Espace réservé du texte 2"/>
          <p:cNvSpPr>
            <a:spLocks noGrp="1"/>
          </p:cNvSpPr>
          <p:nvPr>
            <p:ph type="body" idx="1"/>
          </p:nvPr>
        </p:nvSpPr>
        <p:spPr>
          <a:xfrm>
            <a:off x="1442686" y="1556792"/>
            <a:ext cx="7211144" cy="4525963"/>
          </a:xfrm>
          <a:prstGeom prst="rect">
            <a:avLst/>
          </a:prstGeom>
        </p:spPr>
        <p:txBody>
          <a:bodyPr vert="horz" lIns="91440" tIns="45720" rIns="91440" bIns="45720" rtlCol="0">
            <a:normAutofit/>
          </a:body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fr-FR" dirty="0"/>
          </a:p>
        </p:txBody>
      </p:sp>
      <p:sp>
        <p:nvSpPr>
          <p:cNvPr id="4" name="Espace réservé de la date 3"/>
          <p:cNvSpPr>
            <a:spLocks noGrp="1"/>
          </p:cNvSpPr>
          <p:nvPr>
            <p:ph type="dt" sz="half" idx="2"/>
          </p:nvPr>
        </p:nvSpPr>
        <p:spPr>
          <a:xfrm>
            <a:off x="539552" y="6381328"/>
            <a:ext cx="870010" cy="360000"/>
          </a:xfrm>
          <a:prstGeom prst="rect">
            <a:avLst/>
          </a:prstGeom>
          <a:noFill/>
        </p:spPr>
        <p:txBody>
          <a:bodyPr vert="horz" lIns="91440" tIns="45720" rIns="91440" bIns="45720" rtlCol="0" anchor="ctr"/>
          <a:lstStyle>
            <a:lvl1pPr algn="ctr">
              <a:defRPr sz="800">
                <a:solidFill>
                  <a:schemeClr val="bg1"/>
                </a:solidFill>
              </a:defRPr>
            </a:lvl1pPr>
          </a:lstStyle>
          <a:p>
            <a:fld id="{CE46637F-D588-4F79-9990-310B163BA962}" type="datetime1">
              <a:rPr lang="fr-FR" smtClean="0"/>
              <a:pPr/>
              <a:t>19/12/2016</a:t>
            </a:fld>
            <a:endParaRPr lang="fr-FR" dirty="0"/>
          </a:p>
        </p:txBody>
      </p:sp>
      <p:sp>
        <p:nvSpPr>
          <p:cNvPr id="5" name="Espace réservé du pied de page 4"/>
          <p:cNvSpPr>
            <a:spLocks noGrp="1"/>
          </p:cNvSpPr>
          <p:nvPr>
            <p:ph type="ftr" sz="quarter" idx="3"/>
          </p:nvPr>
        </p:nvSpPr>
        <p:spPr>
          <a:xfrm>
            <a:off x="4067944" y="6381328"/>
            <a:ext cx="4104456" cy="360000"/>
          </a:xfrm>
          <a:prstGeom prst="rect">
            <a:avLst/>
          </a:prstGeom>
          <a:noFill/>
        </p:spPr>
        <p:txBody>
          <a:bodyPr vert="horz" lIns="91440" tIns="45720" rIns="144000" bIns="45720" rtlCol="0" anchor="ctr"/>
          <a:lstStyle>
            <a:lvl1pPr algn="ctr">
              <a:defRPr sz="1000">
                <a:solidFill>
                  <a:schemeClr val="bg1"/>
                </a:solidFill>
              </a:defRPr>
            </a:lvl1pPr>
          </a:lstStyle>
          <a:p>
            <a:pPr algn="r"/>
            <a:r>
              <a:rPr lang="en-US" smtClean="0"/>
              <a:t>Automated support for configurable process models</a:t>
            </a:r>
            <a:endParaRPr lang="fr-FR" dirty="0"/>
          </a:p>
        </p:txBody>
      </p:sp>
      <p:sp>
        <p:nvSpPr>
          <p:cNvPr id="8" name="Rectangle 7"/>
          <p:cNvSpPr/>
          <p:nvPr/>
        </p:nvSpPr>
        <p:spPr>
          <a:xfrm>
            <a:off x="0" y="692696"/>
            <a:ext cx="467544" cy="360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p:cNvSpPr/>
          <p:nvPr/>
        </p:nvSpPr>
        <p:spPr>
          <a:xfrm>
            <a:off x="467544" y="692696"/>
            <a:ext cx="467544"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0" name="Rectangle 9"/>
          <p:cNvSpPr/>
          <p:nvPr/>
        </p:nvSpPr>
        <p:spPr>
          <a:xfrm>
            <a:off x="935088" y="692696"/>
            <a:ext cx="467544" cy="360040"/>
          </a:xfrm>
          <a:prstGeom prst="rect">
            <a:avLst/>
          </a:prstGeom>
          <a:solidFill>
            <a:srgbClr val="6D50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Rectangle 10"/>
          <p:cNvSpPr/>
          <p:nvPr/>
        </p:nvSpPr>
        <p:spPr>
          <a:xfrm>
            <a:off x="1475656" y="6381328"/>
            <a:ext cx="2520280" cy="3600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000" dirty="0" smtClean="0"/>
              <a:t>Institut Mines-Télécom</a:t>
            </a:r>
            <a:endParaRPr lang="fr-FR" sz="1000" dirty="0"/>
          </a:p>
        </p:txBody>
      </p:sp>
      <p:pic>
        <p:nvPicPr>
          <p:cNvPr id="12" name="Image 11"/>
          <p:cNvPicPr>
            <a:picLocks noChangeAspect="1"/>
          </p:cNvPicPr>
          <p:nvPr/>
        </p:nvPicPr>
        <p:blipFill>
          <a:blip r:embed="rId13" cstate="print">
            <a:extLst>
              <a:ext uri="{28A0092B-C50C-407E-A947-70E740481C1C}">
                <a14:useLocalDpi xmlns:a14="http://schemas.microsoft.com/office/drawing/2010/main" xmlns="" val="0"/>
              </a:ext>
            </a:extLst>
          </a:blip>
          <a:stretch>
            <a:fillRect/>
          </a:stretch>
        </p:blipFill>
        <p:spPr>
          <a:xfrm>
            <a:off x="8244408" y="6042676"/>
            <a:ext cx="719724" cy="719724"/>
          </a:xfrm>
          <a:prstGeom prst="rect">
            <a:avLst/>
          </a:prstGeom>
        </p:spPr>
      </p:pic>
    </p:spTree>
    <p:extLst>
      <p:ext uri="{BB962C8B-B14F-4D97-AF65-F5344CB8AC3E}">
        <p14:creationId xmlns:p14="http://schemas.microsoft.com/office/powerpoint/2010/main" xmlns="" val="2883446494"/>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p:txStyles>
    <p:titleStyle>
      <a:lvl1pPr algn="l" defTabSz="914400" rtl="0" eaLnBrk="1" latinLnBrk="0" hangingPunct="1">
        <a:spcBef>
          <a:spcPct val="0"/>
        </a:spcBef>
        <a:buNone/>
        <a:defRPr sz="2600" b="1" kern="1200">
          <a:solidFill>
            <a:schemeClr val="tx2"/>
          </a:solidFill>
          <a:latin typeface="+mj-lt"/>
          <a:ea typeface="+mj-ea"/>
          <a:cs typeface="+mj-cs"/>
        </a:defRPr>
      </a:lvl1pPr>
    </p:titleStyle>
    <p:bodyStyle>
      <a:lvl1pPr marL="342900" indent="-342900" algn="l" defTabSz="914400" rtl="0" eaLnBrk="1" latinLnBrk="0" hangingPunct="1">
        <a:spcBef>
          <a:spcPct val="20000"/>
        </a:spcBef>
        <a:buClr>
          <a:schemeClr val="tx2"/>
        </a:buClr>
        <a:buSzPct val="100000"/>
        <a:buFont typeface="Wingdings" pitchFamily="2" charset="2"/>
        <a:buChar char="n"/>
        <a:defRPr sz="2200" b="1" kern="1200">
          <a:solidFill>
            <a:schemeClr val="tx1"/>
          </a:solidFill>
          <a:latin typeface="+mn-lt"/>
          <a:ea typeface="+mn-ea"/>
          <a:cs typeface="+mn-cs"/>
        </a:defRPr>
      </a:lvl1pPr>
      <a:lvl2pPr marL="800100" indent="-342900" algn="l" defTabSz="914400" rtl="0" eaLnBrk="1" latinLnBrk="0" hangingPunct="1">
        <a:spcBef>
          <a:spcPct val="20000"/>
        </a:spcBef>
        <a:buClr>
          <a:srgbClr val="6D5047"/>
        </a:buClr>
        <a:buFont typeface="Arial"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Courier New" pitchFamily="49" charset="0"/>
        <a:buChar char="o"/>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package" Target="../embeddings/Dessin_Microsoft_Visio55.vsdx"/><Relationship Id="rId13" Type="http://schemas.openxmlformats.org/officeDocument/2006/relationships/package" Target="../embeddings/Dessin_Microsoft_Visio1010.vsdx"/><Relationship Id="rId18" Type="http://schemas.openxmlformats.org/officeDocument/2006/relationships/package" Target="../embeddings/Dessin_Microsoft_Visio1515.vsdx"/><Relationship Id="rId3" Type="http://schemas.openxmlformats.org/officeDocument/2006/relationships/notesSlide" Target="../notesSlides/notesSlide6.xml"/><Relationship Id="rId7" Type="http://schemas.openxmlformats.org/officeDocument/2006/relationships/package" Target="../embeddings/Dessin_Microsoft_Visio44.vsdx"/><Relationship Id="rId12" Type="http://schemas.openxmlformats.org/officeDocument/2006/relationships/package" Target="../embeddings/Dessin_Microsoft_Visio99.vsdx"/><Relationship Id="rId17" Type="http://schemas.openxmlformats.org/officeDocument/2006/relationships/package" Target="../embeddings/Dessin_Microsoft_Visio1414.vsdx"/><Relationship Id="rId2" Type="http://schemas.openxmlformats.org/officeDocument/2006/relationships/slideLayout" Target="../slideLayouts/slideLayout3.xml"/><Relationship Id="rId16" Type="http://schemas.openxmlformats.org/officeDocument/2006/relationships/package" Target="../embeddings/Dessin_Microsoft_Visio1313.vsdx"/><Relationship Id="rId1" Type="http://schemas.openxmlformats.org/officeDocument/2006/relationships/vmlDrawing" Target="../drawings/vmlDrawing1.vml"/><Relationship Id="rId6" Type="http://schemas.openxmlformats.org/officeDocument/2006/relationships/package" Target="../embeddings/Dessin_Microsoft_Visio33.vsdx"/><Relationship Id="rId11" Type="http://schemas.openxmlformats.org/officeDocument/2006/relationships/package" Target="../embeddings/Dessin_Microsoft_Visio88.vsdx"/><Relationship Id="rId5" Type="http://schemas.openxmlformats.org/officeDocument/2006/relationships/package" Target="../embeddings/Dessin_Microsoft_Visio22.vsdx"/><Relationship Id="rId15" Type="http://schemas.openxmlformats.org/officeDocument/2006/relationships/package" Target="../embeddings/Dessin_Microsoft_Visio1212.vsdx"/><Relationship Id="rId10" Type="http://schemas.openxmlformats.org/officeDocument/2006/relationships/package" Target="../embeddings/Dessin_Microsoft_Visio77.vsdx"/><Relationship Id="rId4" Type="http://schemas.openxmlformats.org/officeDocument/2006/relationships/package" Target="../embeddings/Dessin_Microsoft_Visio11.vsdx"/><Relationship Id="rId9" Type="http://schemas.openxmlformats.org/officeDocument/2006/relationships/package" Target="../embeddings/Dessin_Microsoft_Visio66.vsdx"/><Relationship Id="rId14" Type="http://schemas.openxmlformats.org/officeDocument/2006/relationships/package" Target="../embeddings/Dessin_Microsoft_Visio1111.vsdx"/></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package" Target="../embeddings/Dessin_Microsoft_Visio1818.vsdx"/><Relationship Id="rId5" Type="http://schemas.openxmlformats.org/officeDocument/2006/relationships/package" Target="../embeddings/Dessin_Microsoft_Visio1717.vsdx"/><Relationship Id="rId4" Type="http://schemas.openxmlformats.org/officeDocument/2006/relationships/package" Target="../embeddings/Dessin_Microsoft_Visio1616.vsdx"/></Relationships>
</file>

<file path=ppt/slides/_rels/slide19.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3.jpeg"/><Relationship Id="rId4" Type="http://schemas.openxmlformats.org/officeDocument/2006/relationships/package" Target="../embeddings/Dessin_Microsoft_Visio1919.vsdx"/></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16.png"/><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package" Target="../embeddings/Dessin_Microsoft_Visio2222.vsdx"/><Relationship Id="rId5" Type="http://schemas.openxmlformats.org/officeDocument/2006/relationships/package" Target="../embeddings/Dessin_Microsoft_Visio2121.vsdx"/><Relationship Id="rId4" Type="http://schemas.openxmlformats.org/officeDocument/2006/relationships/package" Target="../embeddings/Dessin_Microsoft_Visio2020.vsdx"/></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package" Target="../embeddings/Dessin_Microsoft_Visio2424.vsdx"/><Relationship Id="rId4" Type="http://schemas.openxmlformats.org/officeDocument/2006/relationships/package" Target="../embeddings/Dessin_Microsoft_Visio2323.vsdx"/></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20.png"/><Relationship Id="rId5" Type="http://schemas.openxmlformats.org/officeDocument/2006/relationships/package" Target="../embeddings/Dessin_Microsoft_Visio2525.vsdx"/><Relationship Id="rId4" Type="http://schemas.openxmlformats.org/officeDocument/2006/relationships/image" Target="../media/image13.jpe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6.xml"/><Relationship Id="rId1" Type="http://schemas.openxmlformats.org/officeDocument/2006/relationships/vmlDrawing" Target="../drawings/vmlDrawing7.vml"/><Relationship Id="rId4" Type="http://schemas.openxmlformats.org/officeDocument/2006/relationships/package" Target="../embeddings/Dessin_Microsoft_Visio2626.vsdx"/></Relationships>
</file>

<file path=ppt/slides/_rels/slide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package" Target="../embeddings/Dessin_Microsoft_Visio2727.vsdx"/><Relationship Id="rId2" Type="http://schemas.openxmlformats.org/officeDocument/2006/relationships/slideLayout" Target="../slideLayouts/slideLayout3.xml"/><Relationship Id="rId1" Type="http://schemas.openxmlformats.org/officeDocument/2006/relationships/vmlDrawing" Target="../drawings/vmlDrawing8.vml"/><Relationship Id="rId5" Type="http://schemas.openxmlformats.org/officeDocument/2006/relationships/image" Target="../media/image20.png"/><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package" Target="../embeddings/Dessin_Microsoft_Visio2828.vsdx"/><Relationship Id="rId2" Type="http://schemas.openxmlformats.org/officeDocument/2006/relationships/slideLayout" Target="../slideLayouts/slideLayout6.xml"/><Relationship Id="rId1" Type="http://schemas.openxmlformats.org/officeDocument/2006/relationships/vmlDrawing" Target="../drawings/vmlDrawing9.v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package" Target="../embeddings/Dessin_Microsoft_Visio3030.vsdx"/><Relationship Id="rId4" Type="http://schemas.openxmlformats.org/officeDocument/2006/relationships/package" Target="../embeddings/Dessin_Microsoft_Visio2929.vsdx"/></Relationships>
</file>

<file path=ppt/slides/_rels/slide41.xml.rels><?xml version="1.0" encoding="UTF-8" standalone="yes"?>
<Relationships xmlns="http://schemas.openxmlformats.org/package/2006/relationships"><Relationship Id="rId8" Type="http://schemas.openxmlformats.org/officeDocument/2006/relationships/package" Target="../embeddings/Dessin_Microsoft_Visio3636.vsdx"/><Relationship Id="rId3" Type="http://schemas.openxmlformats.org/officeDocument/2006/relationships/package" Target="../embeddings/Dessin_Microsoft_Visio3131.vsdx"/><Relationship Id="rId7" Type="http://schemas.openxmlformats.org/officeDocument/2006/relationships/package" Target="../embeddings/Dessin_Microsoft_Visio3535.vsdx"/><Relationship Id="rId12" Type="http://schemas.openxmlformats.org/officeDocument/2006/relationships/package" Target="../embeddings/Dessin_Microsoft_Visio4040.vsdx"/><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package" Target="../embeddings/Dessin_Microsoft_Visio3434.vsdx"/><Relationship Id="rId11" Type="http://schemas.openxmlformats.org/officeDocument/2006/relationships/package" Target="../embeddings/Dessin_Microsoft_Visio3939.vsdx"/><Relationship Id="rId5" Type="http://schemas.openxmlformats.org/officeDocument/2006/relationships/package" Target="../embeddings/Dessin_Microsoft_Visio3333.vsdx"/><Relationship Id="rId10" Type="http://schemas.openxmlformats.org/officeDocument/2006/relationships/package" Target="../embeddings/Dessin_Microsoft_Visio3838.vsdx"/><Relationship Id="rId4" Type="http://schemas.openxmlformats.org/officeDocument/2006/relationships/package" Target="../embeddings/Dessin_Microsoft_Visio3232.vsdx"/><Relationship Id="rId9" Type="http://schemas.openxmlformats.org/officeDocument/2006/relationships/package" Target="../embeddings/Dessin_Microsoft_Visio3737.vsdx"/></Relationships>
</file>

<file path=ppt/slides/_rels/slide42.xml.rels><?xml version="1.0" encoding="UTF-8" standalone="yes"?>
<Relationships xmlns="http://schemas.openxmlformats.org/package/2006/relationships"><Relationship Id="rId3" Type="http://schemas.openxmlformats.org/officeDocument/2006/relationships/package" Target="../embeddings/Dessin_Microsoft_Visio4141.vsdx"/><Relationship Id="rId2" Type="http://schemas.openxmlformats.org/officeDocument/2006/relationships/slideLayout" Target="../slideLayouts/slideLayout3.xml"/><Relationship Id="rId1" Type="http://schemas.openxmlformats.org/officeDocument/2006/relationships/vmlDrawing" Target="../drawings/vmlDrawing12.vml"/><Relationship Id="rId4" Type="http://schemas.openxmlformats.org/officeDocument/2006/relationships/package" Target="../embeddings/Dessin_Microsoft_Visio4242.vsdx"/></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package" Target="../embeddings/Dessin_Microsoft_Visio4343.vsdx"/><Relationship Id="rId2" Type="http://schemas.openxmlformats.org/officeDocument/2006/relationships/slideLayout" Target="../slideLayouts/slideLayout6.xml"/><Relationship Id="rId1" Type="http://schemas.openxmlformats.org/officeDocument/2006/relationships/vmlDrawing" Target="../drawings/vmlDrawing13.vml"/></Relationships>
</file>

<file path=ppt/slides/_rels/slide4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21.xml"/><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vmlDrawing" Target="../drawings/vmlDrawing14.vml"/><Relationship Id="rId6" Type="http://schemas.openxmlformats.org/officeDocument/2006/relationships/image" Target="../media/image31.jpeg"/><Relationship Id="rId5" Type="http://schemas.openxmlformats.org/officeDocument/2006/relationships/package" Target="../embeddings/Dessin_Microsoft_Visio4444.vsdx"/><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8" Type="http://schemas.openxmlformats.org/officeDocument/2006/relationships/package" Target="../embeddings/Dessin_Microsoft_Visio4949.vsdx"/><Relationship Id="rId13" Type="http://schemas.openxmlformats.org/officeDocument/2006/relationships/package" Target="../embeddings/Dessin_Microsoft_Visio5454.vsdx"/><Relationship Id="rId18" Type="http://schemas.openxmlformats.org/officeDocument/2006/relationships/image" Target="../media/image31.jpeg"/><Relationship Id="rId3" Type="http://schemas.openxmlformats.org/officeDocument/2006/relationships/notesSlide" Target="../notesSlides/notesSlide22.xml"/><Relationship Id="rId21" Type="http://schemas.openxmlformats.org/officeDocument/2006/relationships/image" Target="../media/image34.jpeg"/><Relationship Id="rId7" Type="http://schemas.openxmlformats.org/officeDocument/2006/relationships/package" Target="../embeddings/Dessin_Microsoft_Visio4848.vsdx"/><Relationship Id="rId12" Type="http://schemas.openxmlformats.org/officeDocument/2006/relationships/package" Target="../embeddings/Dessin_Microsoft_Visio5353.vsdx"/><Relationship Id="rId17" Type="http://schemas.openxmlformats.org/officeDocument/2006/relationships/package" Target="../embeddings/Dessin_Microsoft_Visio5858.vsdx"/><Relationship Id="rId2" Type="http://schemas.openxmlformats.org/officeDocument/2006/relationships/slideLayout" Target="../slideLayouts/slideLayout3.xml"/><Relationship Id="rId16" Type="http://schemas.openxmlformats.org/officeDocument/2006/relationships/package" Target="../embeddings/Dessin_Microsoft_Visio5757.vsdx"/><Relationship Id="rId20" Type="http://schemas.openxmlformats.org/officeDocument/2006/relationships/image" Target="../media/image33.gif"/><Relationship Id="rId1" Type="http://schemas.openxmlformats.org/officeDocument/2006/relationships/vmlDrawing" Target="../drawings/vmlDrawing15.vml"/><Relationship Id="rId6" Type="http://schemas.openxmlformats.org/officeDocument/2006/relationships/package" Target="../embeddings/Dessin_Microsoft_Visio4747.vsdx"/><Relationship Id="rId11" Type="http://schemas.openxmlformats.org/officeDocument/2006/relationships/package" Target="../embeddings/Dessin_Microsoft_Visio5252.vsdx"/><Relationship Id="rId5" Type="http://schemas.openxmlformats.org/officeDocument/2006/relationships/package" Target="../embeddings/Dessin_Microsoft_Visio4646.vsdx"/><Relationship Id="rId15" Type="http://schemas.openxmlformats.org/officeDocument/2006/relationships/package" Target="../embeddings/Dessin_Microsoft_Visio5656.vsdx"/><Relationship Id="rId10" Type="http://schemas.openxmlformats.org/officeDocument/2006/relationships/package" Target="../embeddings/Dessin_Microsoft_Visio5151.vsdx"/><Relationship Id="rId19" Type="http://schemas.openxmlformats.org/officeDocument/2006/relationships/image" Target="../media/image32.png"/><Relationship Id="rId4" Type="http://schemas.openxmlformats.org/officeDocument/2006/relationships/package" Target="../embeddings/Dessin_Microsoft_Visio4545.vsdx"/><Relationship Id="rId9" Type="http://schemas.openxmlformats.org/officeDocument/2006/relationships/package" Target="../embeddings/Dessin_Microsoft_Visio5050.vsdx"/><Relationship Id="rId14" Type="http://schemas.openxmlformats.org/officeDocument/2006/relationships/package" Target="../embeddings/Dessin_Microsoft_Visio5555.vsdx"/></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vmlDrawing" Target="../drawings/vmlDrawing16.v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package" Target="../embeddings/Dessin_Microsoft_Visio5959.vsdx"/></Relationships>
</file>

<file path=ppt/slides/_rels/slide51.xml.rels><?xml version="1.0" encoding="UTF-8" standalone="yes"?>
<Relationships xmlns="http://schemas.openxmlformats.org/package/2006/relationships"><Relationship Id="rId8" Type="http://schemas.openxmlformats.org/officeDocument/2006/relationships/package" Target="../embeddings/Dessin_Microsoft_Visio6464.vsdx"/><Relationship Id="rId13" Type="http://schemas.openxmlformats.org/officeDocument/2006/relationships/package" Target="../embeddings/Dessin_Microsoft_Visio6969.vsdx"/><Relationship Id="rId3" Type="http://schemas.openxmlformats.org/officeDocument/2006/relationships/notesSlide" Target="../notesSlides/notesSlide25.xml"/><Relationship Id="rId7" Type="http://schemas.openxmlformats.org/officeDocument/2006/relationships/package" Target="../embeddings/Dessin_Microsoft_Visio6363.vsdx"/><Relationship Id="rId12" Type="http://schemas.openxmlformats.org/officeDocument/2006/relationships/package" Target="../embeddings/Dessin_Microsoft_Visio6868.vsdx"/><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package" Target="../embeddings/Dessin_Microsoft_Visio6262.vsdx"/><Relationship Id="rId11" Type="http://schemas.openxmlformats.org/officeDocument/2006/relationships/package" Target="../embeddings/Dessin_Microsoft_Visio6767.vsdx"/><Relationship Id="rId5" Type="http://schemas.openxmlformats.org/officeDocument/2006/relationships/package" Target="../embeddings/Dessin_Microsoft_Visio6161.vsdx"/><Relationship Id="rId10" Type="http://schemas.openxmlformats.org/officeDocument/2006/relationships/package" Target="../embeddings/Dessin_Microsoft_Visio6666.vsdx"/><Relationship Id="rId4" Type="http://schemas.openxmlformats.org/officeDocument/2006/relationships/package" Target="../embeddings/Dessin_Microsoft_Visio6060.vsdx"/><Relationship Id="rId9" Type="http://schemas.openxmlformats.org/officeDocument/2006/relationships/package" Target="../embeddings/Dessin_Microsoft_Visio6565.vsdx"/></Relationships>
</file>

<file path=ppt/slides/_rels/slide52.xml.rels><?xml version="1.0" encoding="UTF-8" standalone="yes"?>
<Relationships xmlns="http://schemas.openxmlformats.org/package/2006/relationships"><Relationship Id="rId8" Type="http://schemas.openxmlformats.org/officeDocument/2006/relationships/package" Target="../embeddings/Dessin_Microsoft_Visio7474.vsdx"/><Relationship Id="rId13" Type="http://schemas.openxmlformats.org/officeDocument/2006/relationships/package" Target="../embeddings/Dessin_Microsoft_Visio7979.vsdx"/><Relationship Id="rId3" Type="http://schemas.openxmlformats.org/officeDocument/2006/relationships/notesSlide" Target="../notesSlides/notesSlide26.xml"/><Relationship Id="rId7" Type="http://schemas.openxmlformats.org/officeDocument/2006/relationships/package" Target="../embeddings/Dessin_Microsoft_Visio7373.vsdx"/><Relationship Id="rId12" Type="http://schemas.openxmlformats.org/officeDocument/2006/relationships/package" Target="../embeddings/Dessin_Microsoft_Visio7878.vsdx"/><Relationship Id="rId2" Type="http://schemas.openxmlformats.org/officeDocument/2006/relationships/slideLayout" Target="../slideLayouts/slideLayout3.xml"/><Relationship Id="rId1" Type="http://schemas.openxmlformats.org/officeDocument/2006/relationships/vmlDrawing" Target="../drawings/vmlDrawing18.vml"/><Relationship Id="rId6" Type="http://schemas.openxmlformats.org/officeDocument/2006/relationships/package" Target="../embeddings/Dessin_Microsoft_Visio7272.vsdx"/><Relationship Id="rId11" Type="http://schemas.openxmlformats.org/officeDocument/2006/relationships/package" Target="../embeddings/Dessin_Microsoft_Visio7777.vsdx"/><Relationship Id="rId5" Type="http://schemas.openxmlformats.org/officeDocument/2006/relationships/package" Target="../embeddings/Dessin_Microsoft_Visio7171.vsdx"/><Relationship Id="rId15" Type="http://schemas.openxmlformats.org/officeDocument/2006/relationships/oleObject" Target="../embeddings/oleObject1.bin"/><Relationship Id="rId10" Type="http://schemas.openxmlformats.org/officeDocument/2006/relationships/package" Target="../embeddings/Dessin_Microsoft_Visio7676.vsdx"/><Relationship Id="rId4" Type="http://schemas.openxmlformats.org/officeDocument/2006/relationships/package" Target="../embeddings/Dessin_Microsoft_Visio7070.vsdx"/><Relationship Id="rId9" Type="http://schemas.openxmlformats.org/officeDocument/2006/relationships/package" Target="../embeddings/Dessin_Microsoft_Visio7575.vsdx"/><Relationship Id="rId14" Type="http://schemas.openxmlformats.org/officeDocument/2006/relationships/package" Target="../embeddings/Dessin_Microsoft_Visio8080.vsdx"/></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vmlDrawing" Target="../drawings/vmlDrawing19.vml"/><Relationship Id="rId4" Type="http://schemas.openxmlformats.org/officeDocument/2006/relationships/package" Target="../embeddings/Dessin_Microsoft_Visio8181.vsdx"/></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package" Target="../embeddings/Dessin_Microsoft_Visio8282.vsdx"/><Relationship Id="rId2" Type="http://schemas.openxmlformats.org/officeDocument/2006/relationships/slideLayout" Target="../slideLayouts/slideLayout6.xml"/><Relationship Id="rId1" Type="http://schemas.openxmlformats.org/officeDocument/2006/relationships/vmlDrawing" Target="../drawings/vmlDrawing20.vml"/></Relationships>
</file>

<file path=ppt/slides/_rels/slide59.xml.rels><?xml version="1.0" encoding="UTF-8" standalone="yes"?>
<Relationships xmlns="http://schemas.openxmlformats.org/package/2006/relationships"><Relationship Id="rId8" Type="http://schemas.openxmlformats.org/officeDocument/2006/relationships/package" Target="../embeddings/Dessin_Microsoft_Visio8383.vsdx"/><Relationship Id="rId3" Type="http://schemas.openxmlformats.org/officeDocument/2006/relationships/notesSlide" Target="../notesSlides/notesSlide29.xml"/><Relationship Id="rId7" Type="http://schemas.openxmlformats.org/officeDocument/2006/relationships/image" Target="../media/image47.png"/><Relationship Id="rId2" Type="http://schemas.openxmlformats.org/officeDocument/2006/relationships/slideLayout" Target="../slideLayouts/slideLayout6.xml"/><Relationship Id="rId1" Type="http://schemas.openxmlformats.org/officeDocument/2006/relationships/vmlDrawing" Target="../drawings/vmlDrawing21.v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png"/><Relationship Id="rId9" Type="http://schemas.openxmlformats.org/officeDocument/2006/relationships/package" Target="../embeddings/Dessin_Microsoft_Visio8484.vsdx"/></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8" Type="http://schemas.openxmlformats.org/officeDocument/2006/relationships/package" Target="../embeddings/Dessin_Microsoft_Visio8585.vsdx"/><Relationship Id="rId3" Type="http://schemas.openxmlformats.org/officeDocument/2006/relationships/notesSlide" Target="../notesSlides/notesSlide30.xml"/><Relationship Id="rId7" Type="http://schemas.openxmlformats.org/officeDocument/2006/relationships/image" Target="../media/image47.png"/><Relationship Id="rId2" Type="http://schemas.openxmlformats.org/officeDocument/2006/relationships/slideLayout" Target="../slideLayouts/slideLayout6.xml"/><Relationship Id="rId1" Type="http://schemas.openxmlformats.org/officeDocument/2006/relationships/vmlDrawing" Target="../drawings/vmlDrawing22.v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vmlDrawing" Target="../drawings/vmlDrawing23.vml"/><Relationship Id="rId5" Type="http://schemas.openxmlformats.org/officeDocument/2006/relationships/oleObject" Target="../embeddings/oleObject2.bin"/><Relationship Id="rId4" Type="http://schemas.openxmlformats.org/officeDocument/2006/relationships/hyperlink" Target="http://www-inf.telecom-sudparis.eu/SIMBAD/tools/confRule/"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vmlDrawing" Target="../drawings/vmlDrawing24.vml"/><Relationship Id="rId4" Type="http://schemas.openxmlformats.org/officeDocument/2006/relationships/oleObject" Target="../embeddings/oleObject3.bin"/></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8" Type="http://schemas.openxmlformats.org/officeDocument/2006/relationships/package" Target="../embeddings/Dessin_Microsoft_Visio9090.vsdx"/><Relationship Id="rId3" Type="http://schemas.openxmlformats.org/officeDocument/2006/relationships/image" Target="../media/image51.jpeg"/><Relationship Id="rId7" Type="http://schemas.openxmlformats.org/officeDocument/2006/relationships/package" Target="../embeddings/Dessin_Microsoft_Visio8989.vsdx"/><Relationship Id="rId2" Type="http://schemas.openxmlformats.org/officeDocument/2006/relationships/slideLayout" Target="../slideLayouts/slideLayout6.xml"/><Relationship Id="rId1" Type="http://schemas.openxmlformats.org/officeDocument/2006/relationships/vmlDrawing" Target="../drawings/vmlDrawing25.vml"/><Relationship Id="rId6" Type="http://schemas.openxmlformats.org/officeDocument/2006/relationships/package" Target="../embeddings/Dessin_Microsoft_Visio8888.vsdx"/><Relationship Id="rId11" Type="http://schemas.openxmlformats.org/officeDocument/2006/relationships/package" Target="../embeddings/Dessin_Microsoft_Visio9393.vsdx"/><Relationship Id="rId5" Type="http://schemas.openxmlformats.org/officeDocument/2006/relationships/package" Target="../embeddings/Dessin_Microsoft_Visio8787.vsdx"/><Relationship Id="rId10" Type="http://schemas.openxmlformats.org/officeDocument/2006/relationships/package" Target="../embeddings/Dessin_Microsoft_Visio9292.vsdx"/><Relationship Id="rId4" Type="http://schemas.openxmlformats.org/officeDocument/2006/relationships/package" Target="../embeddings/Dessin_Microsoft_Visio8686.vsdx"/><Relationship Id="rId9" Type="http://schemas.openxmlformats.org/officeDocument/2006/relationships/package" Target="../embeddings/Dessin_Microsoft_Visio9191.vsdx"/></Relationships>
</file>

<file path=ppt/slides/_rels/slide7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vmlDrawing" Target="../drawings/vmlDrawing26.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oleObject" Target="../embeddings/oleObject4.bin"/></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42.xml"/><Relationship Id="rId7" Type="http://schemas.openxmlformats.org/officeDocument/2006/relationships/oleObject" Target="../embeddings/oleObject10.bin"/><Relationship Id="rId2" Type="http://schemas.openxmlformats.org/officeDocument/2006/relationships/slideLayout" Target="../slideLayouts/slideLayout3.xml"/><Relationship Id="rId1" Type="http://schemas.openxmlformats.org/officeDocument/2006/relationships/vmlDrawing" Target="../drawings/vmlDrawing27.vml"/><Relationship Id="rId6" Type="http://schemas.openxmlformats.org/officeDocument/2006/relationships/oleObject" Target="../embeddings/oleObject9.bin"/><Relationship Id="rId5" Type="http://schemas.openxmlformats.org/officeDocument/2006/relationships/oleObject" Target="../embeddings/oleObject8.bin"/><Relationship Id="rId4" Type="http://schemas.openxmlformats.org/officeDocument/2006/relationships/oleObject" Target="../embeddings/oleObject7.bin"/></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package" Target="../embeddings/Dessin_Microsoft_Visio9494.vsdx"/><Relationship Id="rId2" Type="http://schemas.openxmlformats.org/officeDocument/2006/relationships/slideLayout" Target="../slideLayouts/slideLayout6.xml"/><Relationship Id="rId1" Type="http://schemas.openxmlformats.org/officeDocument/2006/relationships/vmlDrawing" Target="../drawings/vmlDrawing28.vml"/><Relationship Id="rId6" Type="http://schemas.openxmlformats.org/officeDocument/2006/relationships/oleObject" Target="../embeddings/oleObject13.bin"/><Relationship Id="rId5" Type="http://schemas.openxmlformats.org/officeDocument/2006/relationships/oleObject" Target="../embeddings/oleObject12.bin"/><Relationship Id="rId4" Type="http://schemas.openxmlformats.org/officeDocument/2006/relationships/oleObject" Target="../embeddings/oleObject11.bin"/></Relationships>
</file>

<file path=ppt/slides/_rels/slide91.xml.rels><?xml version="1.0" encoding="UTF-8" standalone="yes"?>
<Relationships xmlns="http://schemas.openxmlformats.org/package/2006/relationships"><Relationship Id="rId3" Type="http://schemas.openxmlformats.org/officeDocument/2006/relationships/package" Target="../embeddings/Dessin_Microsoft_Visio9595.vsdx"/><Relationship Id="rId2" Type="http://schemas.openxmlformats.org/officeDocument/2006/relationships/slideLayout" Target="../slideLayouts/slideLayout6.xml"/><Relationship Id="rId1" Type="http://schemas.openxmlformats.org/officeDocument/2006/relationships/vmlDrawing" Target="../drawings/vmlDrawing29.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10</a:t>
            </a:fld>
            <a:endParaRPr lang="fr-FR" dirty="0"/>
          </a:p>
        </p:txBody>
      </p:sp>
      <p:sp>
        <p:nvSpPr>
          <p:cNvPr id="7" name="Rectangle 6"/>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Alloy</a:t>
            </a:r>
            <a:r>
              <a:rPr lang="en-US" sz="2000" smtClean="0">
                <a:latin typeface="Bookman Old Style" pitchFamily="18" charset="0"/>
              </a:rPr>
              <a:t> –based approaches</a:t>
            </a:r>
            <a:endParaRPr lang="en-US" sz="2000" dirty="0">
              <a:latin typeface="Bookman Old Style"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Conclusion</a:t>
            </a:r>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11</a:t>
            </a:fld>
            <a:endParaRPr lang="fr-FR" dirty="0"/>
          </a:p>
        </p:txBody>
      </p:sp>
      <p:sp>
        <p:nvSpPr>
          <p:cNvPr id="7" name="Rectangle 6"/>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Conclusion</a:t>
            </a:r>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12</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Conclusion and future work</a:t>
            </a:r>
            <a:endParaRPr lang="en-US" sz="2000" dirty="0">
              <a:latin typeface="Bookman Old Style"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Future work</a:t>
            </a:r>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13</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Conclusion and future work</a:t>
            </a:r>
            <a:endParaRPr lang="en-US" sz="2000" dirty="0">
              <a:latin typeface="Bookman Old Style"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Publications</a:t>
            </a:r>
            <a:endParaRPr lang="en-US" dirty="0"/>
          </a:p>
        </p:txBody>
      </p:sp>
      <p:sp>
        <p:nvSpPr>
          <p:cNvPr id="7" name="Espace réservé du contenu 6"/>
          <p:cNvSpPr>
            <a:spLocks noGrp="1"/>
          </p:cNvSpPr>
          <p:nvPr>
            <p:ph idx="1"/>
          </p:nvPr>
        </p:nvSpPr>
        <p:spPr/>
        <p:txBody>
          <a:bodyPr>
            <a:normAutofit/>
          </a:bodyPr>
          <a:lstStyle/>
          <a:p>
            <a:r>
              <a:rPr lang="en-US" sz="2000" dirty="0" smtClean="0"/>
              <a:t>International conferences</a:t>
            </a:r>
          </a:p>
          <a:p>
            <a:endParaRPr lang="en-US" sz="1300" dirty="0" smtClean="0"/>
          </a:p>
          <a:p>
            <a:pPr marL="457200" indent="-457200">
              <a:buFont typeface="+mj-lt"/>
              <a:buAutoNum type="arabicPeriod"/>
            </a:pPr>
            <a:r>
              <a:rPr lang="fr-FR" sz="2000" u="sng" dirty="0" err="1" smtClean="0"/>
              <a:t>Nour</a:t>
            </a:r>
            <a:r>
              <a:rPr lang="fr-FR" sz="2000" u="sng" dirty="0" smtClean="0"/>
              <a:t> Assy</a:t>
            </a:r>
            <a:r>
              <a:rPr lang="fr-FR" sz="2000" dirty="0" smtClean="0"/>
              <a:t> and Walid </a:t>
            </a:r>
            <a:r>
              <a:rPr lang="fr-FR" sz="2000" dirty="0" err="1" smtClean="0"/>
              <a:t>Gaaloul</a:t>
            </a:r>
            <a:r>
              <a:rPr lang="fr-FR" sz="2000" dirty="0" smtClean="0"/>
              <a:t>. </a:t>
            </a:r>
            <a:r>
              <a:rPr lang="en-US" sz="2000" i="1" dirty="0" smtClean="0"/>
              <a:t>Extracting Configuration Guidance Models from Business Process Repositories</a:t>
            </a:r>
            <a:r>
              <a:rPr lang="en-US" sz="2000" dirty="0" smtClean="0"/>
              <a:t>, Business Process Management - 13th International Conference, </a:t>
            </a:r>
            <a:r>
              <a:rPr lang="en-US" sz="2000" dirty="0" smtClean="0">
                <a:solidFill>
                  <a:srgbClr val="0000FF"/>
                </a:solidFill>
              </a:rPr>
              <a:t>BPM 2015</a:t>
            </a:r>
            <a:r>
              <a:rPr lang="en-US" sz="2000" dirty="0" smtClean="0"/>
              <a:t>,  Innsbruck,  Austria, 2015.</a:t>
            </a:r>
          </a:p>
          <a:p>
            <a:pPr marL="457200" indent="-457200">
              <a:buFont typeface="+mj-lt"/>
              <a:buAutoNum type="arabicPeriod"/>
            </a:pPr>
            <a:endParaRPr lang="fr-FR" sz="1300" dirty="0" smtClean="0"/>
          </a:p>
          <a:p>
            <a:pPr marL="457200" indent="-457200">
              <a:buFont typeface="+mj-lt"/>
              <a:buAutoNum type="arabicPeriod"/>
            </a:pPr>
            <a:r>
              <a:rPr lang="fr-FR" sz="2000" u="sng" dirty="0" err="1" smtClean="0"/>
              <a:t>Nour</a:t>
            </a:r>
            <a:r>
              <a:rPr lang="fr-FR" sz="2000" u="sng" dirty="0" smtClean="0"/>
              <a:t> Assy</a:t>
            </a:r>
            <a:r>
              <a:rPr lang="fr-FR" sz="2000" dirty="0" smtClean="0"/>
              <a:t> and Walid </a:t>
            </a:r>
            <a:r>
              <a:rPr lang="fr-FR" sz="2000" dirty="0" err="1" smtClean="0"/>
              <a:t>Gaaloul</a:t>
            </a:r>
            <a:r>
              <a:rPr lang="fr-FR" sz="2000" dirty="0" smtClean="0"/>
              <a:t>, </a:t>
            </a:r>
            <a:r>
              <a:rPr lang="fr-FR" sz="2000" i="1" dirty="0" smtClean="0"/>
              <a:t>Configuration </a:t>
            </a:r>
            <a:r>
              <a:rPr lang="fr-FR" sz="2000" i="1" dirty="0" err="1" smtClean="0"/>
              <a:t>Rule</a:t>
            </a:r>
            <a:r>
              <a:rPr lang="fr-FR" sz="2000" i="1" dirty="0" smtClean="0"/>
              <a:t> </a:t>
            </a:r>
            <a:r>
              <a:rPr lang="fr-FR" sz="2000" i="1" dirty="0" err="1" smtClean="0"/>
              <a:t>Mining</a:t>
            </a:r>
            <a:r>
              <a:rPr lang="fr-FR" sz="2000" i="1" dirty="0" smtClean="0"/>
              <a:t> for </a:t>
            </a:r>
            <a:r>
              <a:rPr lang="fr-FR" sz="2000" i="1" dirty="0" err="1" smtClean="0"/>
              <a:t>Variability</a:t>
            </a:r>
            <a:r>
              <a:rPr lang="fr-FR" sz="2000" i="1" dirty="0" smtClean="0"/>
              <a:t> </a:t>
            </a:r>
            <a:r>
              <a:rPr lang="fr-FR" sz="2000" i="1" dirty="0" err="1" smtClean="0"/>
              <a:t>Analysis</a:t>
            </a:r>
            <a:r>
              <a:rPr lang="fr-FR" sz="2000" i="1" dirty="0" smtClean="0"/>
              <a:t> in Configurable </a:t>
            </a:r>
            <a:r>
              <a:rPr lang="fr-FR" sz="2000" i="1" dirty="0" err="1" smtClean="0"/>
              <a:t>Process</a:t>
            </a:r>
            <a:r>
              <a:rPr lang="fr-FR" sz="2000" i="1" dirty="0" smtClean="0"/>
              <a:t> </a:t>
            </a:r>
            <a:r>
              <a:rPr lang="fr-FR" sz="2000" i="1" dirty="0" err="1" smtClean="0"/>
              <a:t>Models</a:t>
            </a:r>
            <a:r>
              <a:rPr lang="fr-FR" sz="2000" dirty="0" smtClean="0"/>
              <a:t>, 12th International </a:t>
            </a:r>
            <a:r>
              <a:rPr lang="fr-FR" sz="2000" dirty="0" err="1" smtClean="0"/>
              <a:t>Conference</a:t>
            </a:r>
            <a:r>
              <a:rPr lang="fr-FR" sz="2000" dirty="0" smtClean="0"/>
              <a:t> on Service </a:t>
            </a:r>
            <a:r>
              <a:rPr lang="fr-FR" sz="2000" dirty="0" err="1" smtClean="0"/>
              <a:t>Oriented</a:t>
            </a:r>
            <a:r>
              <a:rPr lang="fr-FR" sz="2000" dirty="0" smtClean="0"/>
              <a:t> </a:t>
            </a:r>
            <a:r>
              <a:rPr lang="fr-FR" sz="2000" dirty="0" err="1" smtClean="0"/>
              <a:t>Computing</a:t>
            </a:r>
            <a:r>
              <a:rPr lang="fr-FR" sz="2000" dirty="0" smtClean="0"/>
              <a:t>, </a:t>
            </a:r>
            <a:r>
              <a:rPr lang="fr-FR" sz="2000" dirty="0" smtClean="0">
                <a:solidFill>
                  <a:srgbClr val="0000FF"/>
                </a:solidFill>
              </a:rPr>
              <a:t>ICSOC 2014</a:t>
            </a:r>
            <a:r>
              <a:rPr lang="fr-FR" sz="2000" dirty="0" smtClean="0"/>
              <a:t>, France,  </a:t>
            </a:r>
            <a:r>
              <a:rPr lang="fr-FR" sz="2000" dirty="0" err="1" smtClean="0"/>
              <a:t>November</a:t>
            </a:r>
            <a:r>
              <a:rPr lang="fr-FR" sz="2000" dirty="0" smtClean="0"/>
              <a:t> 2014. </a:t>
            </a:r>
          </a:p>
          <a:p>
            <a:pPr marL="457200" indent="-457200">
              <a:buFont typeface="+mj-lt"/>
              <a:buAutoNum type="arabicPeriod"/>
            </a:pPr>
            <a:endParaRPr lang="fr-FR" sz="1300" dirty="0" smtClean="0"/>
          </a:p>
        </p:txBody>
      </p:sp>
      <p:sp>
        <p:nvSpPr>
          <p:cNvPr id="4" name="Espace réservé de la date 3"/>
          <p:cNvSpPr>
            <a:spLocks noGrp="1"/>
          </p:cNvSpPr>
          <p:nvPr>
            <p:ph type="dt" sz="half" idx="10"/>
          </p:nvPr>
        </p:nvSpPr>
        <p:spPr/>
        <p:txBody>
          <a:bodyPr/>
          <a:lstStyle/>
          <a:p>
            <a:fld id="{89D25128-343E-4F6F-A6E6-CC19953949B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57</a:t>
            </a:r>
            <a:endParaRPr lang="fr-F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Thank you for your attention!</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CD276CD0-E5F3-4975-A1BD-8CE8BD286FD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58</a:t>
            </a:r>
            <a:endParaRPr lang="fr-FR" dirty="0"/>
          </a:p>
        </p:txBody>
      </p:sp>
      <p:sp>
        <p:nvSpPr>
          <p:cNvPr id="9" name="ZoneTexte 8"/>
          <p:cNvSpPr txBox="1"/>
          <p:nvPr/>
        </p:nvSpPr>
        <p:spPr>
          <a:xfrm>
            <a:off x="1691680" y="2564904"/>
            <a:ext cx="5328592" cy="523220"/>
          </a:xfrm>
          <a:prstGeom prst="rect">
            <a:avLst/>
          </a:prstGeom>
          <a:noFill/>
        </p:spPr>
        <p:txBody>
          <a:bodyPr wrap="square" rtlCol="0">
            <a:spAutoFit/>
          </a:bodyPr>
          <a:lstStyle/>
          <a:p>
            <a:pPr algn="ctr"/>
            <a:r>
              <a:rPr lang="en-US" sz="2800" b="1" smtClean="0">
                <a:solidFill>
                  <a:schemeClr val="accent1"/>
                </a:solidFill>
              </a:rPr>
              <a:t>Q</a:t>
            </a:r>
            <a:r>
              <a:rPr lang="en-US" sz="2800" b="1" smtClean="0">
                <a:solidFill>
                  <a:schemeClr val="accent1"/>
                </a:solidFill>
              </a:rPr>
              <a:t>uestions?</a:t>
            </a:r>
            <a:endParaRPr lang="en-US" sz="2800" b="1" dirty="0">
              <a:solidFill>
                <a:schemeClr val="accent1"/>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16</a:t>
            </a:fld>
            <a:endParaRPr lang="fr-F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Business Process Variability</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algn="just"/>
            <a:r>
              <a:rPr lang="en-US" sz="2400" b="0" dirty="0" smtClean="0"/>
              <a:t>Process model collections range up to </a:t>
            </a:r>
            <a:r>
              <a:rPr lang="en-US" sz="2400" b="0" dirty="0" smtClean="0">
                <a:solidFill>
                  <a:schemeClr val="accent1"/>
                </a:solidFill>
              </a:rPr>
              <a:t>thousands of process models with overlapped parts</a:t>
            </a:r>
          </a:p>
          <a:p>
            <a:pPr algn="just"/>
            <a:endParaRPr lang="en-US" sz="1400" dirty="0" smtClean="0">
              <a:solidFill>
                <a:schemeClr val="accent1"/>
              </a:solidFill>
            </a:endParaRPr>
          </a:p>
          <a:p>
            <a:pPr algn="just"/>
            <a:r>
              <a:rPr lang="en-US" sz="2400" b="0" dirty="0" smtClean="0">
                <a:solidFill>
                  <a:srgbClr val="FF3300"/>
                </a:solidFill>
              </a:rPr>
              <a:t>How to manage the variability </a:t>
            </a:r>
            <a:r>
              <a:rPr lang="en-US" sz="2400" b="0" dirty="0" smtClean="0">
                <a:solidFill>
                  <a:prstClr val="black"/>
                </a:solidFill>
              </a:rPr>
              <a:t>and </a:t>
            </a:r>
            <a:r>
              <a:rPr lang="en-US" sz="2400" b="0" dirty="0" smtClean="0">
                <a:solidFill>
                  <a:srgbClr val="FF3300"/>
                </a:solidFill>
              </a:rPr>
              <a:t>enable the reuse </a:t>
            </a:r>
            <a:r>
              <a:rPr lang="en-US" sz="2400" b="0" dirty="0" smtClean="0">
                <a:solidFill>
                  <a:prstClr val="black"/>
                </a:solidFill>
              </a:rPr>
              <a:t>of process models in Process-Aware Information Systems?</a:t>
            </a:r>
          </a:p>
          <a:p>
            <a:pPr algn="just"/>
            <a:endParaRPr lang="en-US" sz="1400" b="0" i="1" dirty="0" smtClean="0"/>
          </a:p>
          <a:p>
            <a:pPr algn="just"/>
            <a:endParaRPr lang="en-US" sz="1600" b="0" i="1" dirty="0" smtClean="0"/>
          </a:p>
          <a:p>
            <a:pPr algn="just"/>
            <a:endParaRPr lang="en-US" sz="1800" i="1" dirty="0" smtClean="0"/>
          </a:p>
          <a:p>
            <a:pPr algn="just">
              <a:buNone/>
            </a:pPr>
            <a:endParaRPr lang="en-US" sz="1800" i="1" dirty="0" smtClean="0"/>
          </a:p>
          <a:p>
            <a:pPr algn="just">
              <a:buNone/>
            </a:pPr>
            <a:endParaRPr lang="en-US" sz="1800" i="1" dirty="0" smtClean="0"/>
          </a:p>
          <a:p>
            <a:pPr algn="just">
              <a:buNone/>
            </a:pPr>
            <a:endParaRPr lang="en-US" sz="1800" i="1" dirty="0" smtClean="0"/>
          </a:p>
        </p:txBody>
      </p:sp>
      <p:sp>
        <p:nvSpPr>
          <p:cNvPr id="4" name="Espace réservé de la date 3"/>
          <p:cNvSpPr>
            <a:spLocks noGrp="1"/>
          </p:cNvSpPr>
          <p:nvPr>
            <p:ph type="dt" sz="half" idx="10"/>
          </p:nvPr>
        </p:nvSpPr>
        <p:spPr/>
        <p:txBody>
          <a:bodyPr/>
          <a:lstStyle/>
          <a:p>
            <a:fld id="{30F98C22-6897-43F3-A05C-FD68CAEE3457}"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dirty="0"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a:t>
            </a:r>
            <a:endParaRPr lang="fr-FR" dirty="0"/>
          </a:p>
        </p:txBody>
      </p:sp>
      <p:grpSp>
        <p:nvGrpSpPr>
          <p:cNvPr id="7" name="Groupe 35"/>
          <p:cNvGrpSpPr/>
          <p:nvPr/>
        </p:nvGrpSpPr>
        <p:grpSpPr>
          <a:xfrm>
            <a:off x="467544" y="4005064"/>
            <a:ext cx="2376264" cy="1800200"/>
            <a:chOff x="755576" y="2780928"/>
            <a:chExt cx="2736304" cy="2088232"/>
          </a:xfrm>
        </p:grpSpPr>
        <p:sp>
          <p:nvSpPr>
            <p:cNvPr id="17" name="Organigramme : Disque magnétique 16"/>
            <p:cNvSpPr/>
            <p:nvPr/>
          </p:nvSpPr>
          <p:spPr>
            <a:xfrm>
              <a:off x="755576" y="2780928"/>
              <a:ext cx="2736304" cy="2088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21" name="Objet 20"/>
            <p:cNvGraphicFramePr>
              <a:graphicFrameLocks noChangeAspect="1"/>
            </p:cNvGraphicFramePr>
            <p:nvPr/>
          </p:nvGraphicFramePr>
          <p:xfrm>
            <a:off x="827584" y="3501008"/>
            <a:ext cx="1728192" cy="480115"/>
          </p:xfrm>
          <a:graphic>
            <a:graphicData uri="http://schemas.openxmlformats.org/presentationml/2006/ole">
              <p:oleObj spid="_x0000_s154626" name="Visio" r:id="rId4" imgW="4937814" imgH="1371600" progId="">
                <p:embed/>
              </p:oleObj>
            </a:graphicData>
          </a:graphic>
        </p:graphicFrame>
        <p:graphicFrame>
          <p:nvGraphicFramePr>
            <p:cNvPr id="29" name="Objet 28"/>
            <p:cNvGraphicFramePr>
              <a:graphicFrameLocks noChangeAspect="1"/>
            </p:cNvGraphicFramePr>
            <p:nvPr/>
          </p:nvGraphicFramePr>
          <p:xfrm>
            <a:off x="3203848" y="3429000"/>
            <a:ext cx="219693" cy="991046"/>
          </p:xfrm>
          <a:graphic>
            <a:graphicData uri="http://schemas.openxmlformats.org/presentationml/2006/ole">
              <p:oleObj spid="_x0000_s154628" name="Visio" r:id="rId5" imgW="502879" imgH="2270868" progId="">
                <p:embed/>
              </p:oleObj>
            </a:graphicData>
          </a:graphic>
        </p:graphicFrame>
        <p:graphicFrame>
          <p:nvGraphicFramePr>
            <p:cNvPr id="26" name="Objet 25"/>
            <p:cNvGraphicFramePr>
              <a:graphicFrameLocks noChangeAspect="1"/>
            </p:cNvGraphicFramePr>
            <p:nvPr/>
          </p:nvGraphicFramePr>
          <p:xfrm>
            <a:off x="899592" y="4090046"/>
            <a:ext cx="1539578" cy="563090"/>
          </p:xfrm>
          <a:graphic>
            <a:graphicData uri="http://schemas.openxmlformats.org/presentationml/2006/ole">
              <p:oleObj spid="_x0000_s154627" name="Visio" r:id="rId6" imgW="5958917" imgH="2179428" progId="">
                <p:embed/>
              </p:oleObj>
            </a:graphicData>
          </a:graphic>
        </p:graphicFrame>
        <p:graphicFrame>
          <p:nvGraphicFramePr>
            <p:cNvPr id="1041" name="Object 17"/>
            <p:cNvGraphicFramePr>
              <a:graphicFrameLocks noChangeAspect="1"/>
            </p:cNvGraphicFramePr>
            <p:nvPr/>
          </p:nvGraphicFramePr>
          <p:xfrm>
            <a:off x="1475656" y="3501008"/>
            <a:ext cx="1538287" cy="563562"/>
          </p:xfrm>
          <a:graphic>
            <a:graphicData uri="http://schemas.openxmlformats.org/presentationml/2006/ole">
              <p:oleObj spid="_x0000_s154629" name="Visio" r:id="rId7" imgW="5958917" imgH="2179428" progId="">
                <p:embed/>
              </p:oleObj>
            </a:graphicData>
          </a:graphic>
        </p:graphicFrame>
        <p:graphicFrame>
          <p:nvGraphicFramePr>
            <p:cNvPr id="1043" name="Object 19"/>
            <p:cNvGraphicFramePr>
              <a:graphicFrameLocks noChangeAspect="1"/>
            </p:cNvGraphicFramePr>
            <p:nvPr/>
          </p:nvGraphicFramePr>
          <p:xfrm>
            <a:off x="1619672" y="4221088"/>
            <a:ext cx="1728787" cy="481012"/>
          </p:xfrm>
          <a:graphic>
            <a:graphicData uri="http://schemas.openxmlformats.org/presentationml/2006/ole">
              <p:oleObj spid="_x0000_s154630" name="Visio" r:id="rId8" imgW="4937814" imgH="1371600" progId="">
                <p:embed/>
              </p:oleObj>
            </a:graphicData>
          </a:graphic>
        </p:graphicFrame>
        <p:graphicFrame>
          <p:nvGraphicFramePr>
            <p:cNvPr id="1044" name="Object 20"/>
            <p:cNvGraphicFramePr>
              <a:graphicFrameLocks noChangeAspect="1"/>
            </p:cNvGraphicFramePr>
            <p:nvPr/>
          </p:nvGraphicFramePr>
          <p:xfrm>
            <a:off x="1043608" y="3446512"/>
            <a:ext cx="220663" cy="990600"/>
          </p:xfrm>
          <a:graphic>
            <a:graphicData uri="http://schemas.openxmlformats.org/presentationml/2006/ole">
              <p:oleObj spid="_x0000_s154631" name="Visio" r:id="rId9" imgW="502879" imgH="2270868" progId="">
                <p:embed/>
              </p:oleObj>
            </a:graphicData>
          </a:graphic>
        </p:graphicFrame>
        <p:graphicFrame>
          <p:nvGraphicFramePr>
            <p:cNvPr id="1045" name="Object 21"/>
            <p:cNvGraphicFramePr>
              <a:graphicFrameLocks noChangeAspect="1"/>
            </p:cNvGraphicFramePr>
            <p:nvPr/>
          </p:nvGraphicFramePr>
          <p:xfrm>
            <a:off x="1692275" y="3716338"/>
            <a:ext cx="1538288" cy="563562"/>
          </p:xfrm>
          <a:graphic>
            <a:graphicData uri="http://schemas.openxmlformats.org/presentationml/2006/ole">
              <p:oleObj spid="_x0000_s154632" name="Visio" r:id="rId10" imgW="5958917" imgH="2179428" progId="">
                <p:embed/>
              </p:oleObj>
            </a:graphicData>
          </a:graphic>
        </p:graphicFrame>
        <p:graphicFrame>
          <p:nvGraphicFramePr>
            <p:cNvPr id="1046" name="Object 22"/>
            <p:cNvGraphicFramePr>
              <a:graphicFrameLocks noChangeAspect="1"/>
            </p:cNvGraphicFramePr>
            <p:nvPr/>
          </p:nvGraphicFramePr>
          <p:xfrm>
            <a:off x="1259632" y="3501008"/>
            <a:ext cx="220663" cy="990600"/>
          </p:xfrm>
          <a:graphic>
            <a:graphicData uri="http://schemas.openxmlformats.org/presentationml/2006/ole">
              <p:oleObj spid="_x0000_s154633" name="Visio" r:id="rId11" imgW="502879" imgH="2270868" progId="">
                <p:embed/>
              </p:oleObj>
            </a:graphicData>
          </a:graphic>
        </p:graphicFrame>
        <p:graphicFrame>
          <p:nvGraphicFramePr>
            <p:cNvPr id="1047" name="Object 23"/>
            <p:cNvGraphicFramePr>
              <a:graphicFrameLocks noChangeAspect="1"/>
            </p:cNvGraphicFramePr>
            <p:nvPr/>
          </p:nvGraphicFramePr>
          <p:xfrm>
            <a:off x="2699792" y="3717032"/>
            <a:ext cx="220663" cy="990600"/>
          </p:xfrm>
          <a:graphic>
            <a:graphicData uri="http://schemas.openxmlformats.org/presentationml/2006/ole">
              <p:oleObj spid="_x0000_s154634" name="Visio" r:id="rId12" imgW="502879" imgH="2270868" progId="">
                <p:embed/>
              </p:oleObj>
            </a:graphicData>
          </a:graphic>
        </p:graphicFrame>
        <p:graphicFrame>
          <p:nvGraphicFramePr>
            <p:cNvPr id="1048" name="Object 24"/>
            <p:cNvGraphicFramePr>
              <a:graphicFrameLocks noChangeAspect="1"/>
            </p:cNvGraphicFramePr>
            <p:nvPr/>
          </p:nvGraphicFramePr>
          <p:xfrm>
            <a:off x="1547664" y="3573016"/>
            <a:ext cx="220663" cy="990600"/>
          </p:xfrm>
          <a:graphic>
            <a:graphicData uri="http://schemas.openxmlformats.org/presentationml/2006/ole">
              <p:oleObj spid="_x0000_s154635" name="Visio" r:id="rId13" imgW="502879" imgH="2270868" progId="">
                <p:embed/>
              </p:oleObj>
            </a:graphicData>
          </a:graphic>
        </p:graphicFrame>
        <p:graphicFrame>
          <p:nvGraphicFramePr>
            <p:cNvPr id="1049" name="Object 25"/>
            <p:cNvGraphicFramePr>
              <a:graphicFrameLocks noChangeAspect="1"/>
            </p:cNvGraphicFramePr>
            <p:nvPr/>
          </p:nvGraphicFramePr>
          <p:xfrm>
            <a:off x="1259632" y="4365104"/>
            <a:ext cx="1728788" cy="481012"/>
          </p:xfrm>
          <a:graphic>
            <a:graphicData uri="http://schemas.openxmlformats.org/presentationml/2006/ole">
              <p:oleObj spid="_x0000_s154636" name="Visio" r:id="rId14" imgW="4937814" imgH="1371600" progId="">
                <p:embed/>
              </p:oleObj>
            </a:graphicData>
          </a:graphic>
        </p:graphicFrame>
        <p:graphicFrame>
          <p:nvGraphicFramePr>
            <p:cNvPr id="1050" name="Object 26"/>
            <p:cNvGraphicFramePr>
              <a:graphicFrameLocks noChangeAspect="1"/>
            </p:cNvGraphicFramePr>
            <p:nvPr/>
          </p:nvGraphicFramePr>
          <p:xfrm>
            <a:off x="1331044" y="3789040"/>
            <a:ext cx="1728788" cy="481012"/>
          </p:xfrm>
          <a:graphic>
            <a:graphicData uri="http://schemas.openxmlformats.org/presentationml/2006/ole">
              <p:oleObj spid="_x0000_s154637" name="Visio" r:id="rId15" imgW="4937814" imgH="1371600" progId="">
                <p:embed/>
              </p:oleObj>
            </a:graphicData>
          </a:graphic>
        </p:graphicFrame>
        <p:graphicFrame>
          <p:nvGraphicFramePr>
            <p:cNvPr id="1051" name="Object 27"/>
            <p:cNvGraphicFramePr>
              <a:graphicFrameLocks noChangeAspect="1"/>
            </p:cNvGraphicFramePr>
            <p:nvPr/>
          </p:nvGraphicFramePr>
          <p:xfrm>
            <a:off x="1691084" y="3573016"/>
            <a:ext cx="1728788" cy="481012"/>
          </p:xfrm>
          <a:graphic>
            <a:graphicData uri="http://schemas.openxmlformats.org/presentationml/2006/ole">
              <p:oleObj spid="_x0000_s154638" name="Visio" r:id="rId16" imgW="4937814" imgH="1371600" progId="">
                <p:embed/>
              </p:oleObj>
            </a:graphicData>
          </a:graphic>
        </p:graphicFrame>
        <p:sp>
          <p:nvSpPr>
            <p:cNvPr id="35" name="ZoneTexte 34"/>
            <p:cNvSpPr txBox="1"/>
            <p:nvPr/>
          </p:nvSpPr>
          <p:spPr>
            <a:xfrm>
              <a:off x="1004331" y="2822693"/>
              <a:ext cx="2376264" cy="678339"/>
            </a:xfrm>
            <a:prstGeom prst="rect">
              <a:avLst/>
            </a:prstGeom>
            <a:noFill/>
          </p:spPr>
          <p:txBody>
            <a:bodyPr wrap="square" rtlCol="0">
              <a:spAutoFit/>
            </a:bodyPr>
            <a:lstStyle/>
            <a:p>
              <a:pPr algn="ctr"/>
              <a:r>
                <a:rPr lang="en-US" sz="1600" dirty="0" smtClean="0">
                  <a:solidFill>
                    <a:srgbClr val="0000FF"/>
                  </a:solidFill>
                  <a:latin typeface="GillSans" pitchFamily="2" charset="0"/>
                </a:rPr>
                <a:t>Business Process </a:t>
              </a:r>
            </a:p>
            <a:p>
              <a:pPr algn="ctr"/>
              <a:r>
                <a:rPr lang="en-US" sz="1600" dirty="0" smtClean="0">
                  <a:solidFill>
                    <a:srgbClr val="0000FF"/>
                  </a:solidFill>
                  <a:latin typeface="GillSans" pitchFamily="2" charset="0"/>
                </a:rPr>
                <a:t>repository</a:t>
              </a:r>
              <a:endParaRPr lang="en-US" sz="1600" dirty="0">
                <a:solidFill>
                  <a:srgbClr val="0000FF"/>
                </a:solidFill>
                <a:latin typeface="GillSans" pitchFamily="2" charset="0"/>
              </a:endParaRPr>
            </a:p>
          </p:txBody>
        </p:sp>
      </p:grpSp>
      <p:sp>
        <p:nvSpPr>
          <p:cNvPr id="31" name="ZoneTexte 30"/>
          <p:cNvSpPr txBox="1"/>
          <p:nvPr/>
        </p:nvSpPr>
        <p:spPr>
          <a:xfrm>
            <a:off x="4139952" y="3645024"/>
            <a:ext cx="3960440" cy="400110"/>
          </a:xfrm>
          <a:prstGeom prst="rect">
            <a:avLst/>
          </a:prstGeom>
          <a:noFill/>
        </p:spPr>
        <p:txBody>
          <a:bodyPr wrap="square" rtlCol="0">
            <a:spAutoFit/>
          </a:bodyPr>
          <a:lstStyle/>
          <a:p>
            <a:r>
              <a:rPr lang="en-US" sz="2000" dirty="0" smtClean="0">
                <a:latin typeface="GillSans" pitchFamily="2" charset="0"/>
              </a:rPr>
              <a:t>2 variants of a car rental process</a:t>
            </a:r>
            <a:endParaRPr lang="en-US" sz="2000" dirty="0">
              <a:latin typeface="GillSans" pitchFamily="2" charset="0"/>
            </a:endParaRPr>
          </a:p>
        </p:txBody>
      </p:sp>
      <p:graphicFrame>
        <p:nvGraphicFramePr>
          <p:cNvPr id="27" name="Objet 26"/>
          <p:cNvGraphicFramePr>
            <a:graphicFrameLocks noChangeAspect="1"/>
          </p:cNvGraphicFramePr>
          <p:nvPr/>
        </p:nvGraphicFramePr>
        <p:xfrm>
          <a:off x="3491880" y="4158913"/>
          <a:ext cx="4994027" cy="771459"/>
        </p:xfrm>
        <a:graphic>
          <a:graphicData uri="http://schemas.openxmlformats.org/presentationml/2006/ole">
            <p:oleObj spid="_x0000_s154639" name="Visio" r:id="rId17" imgW="5425350" imgH="838308" progId="">
              <p:embed/>
            </p:oleObj>
          </a:graphicData>
        </a:graphic>
      </p:graphicFrame>
      <p:graphicFrame>
        <p:nvGraphicFramePr>
          <p:cNvPr id="34" name="Objet 33"/>
          <p:cNvGraphicFramePr>
            <a:graphicFrameLocks noChangeAspect="1"/>
          </p:cNvGraphicFramePr>
          <p:nvPr/>
        </p:nvGraphicFramePr>
        <p:xfrm>
          <a:off x="3491880" y="5150736"/>
          <a:ext cx="5034285" cy="782255"/>
        </p:xfrm>
        <a:graphic>
          <a:graphicData uri="http://schemas.openxmlformats.org/presentationml/2006/ole">
            <p:oleObj spid="_x0000_s154640" name="Visio" r:id="rId18" imgW="5394879" imgH="838308" progId="">
              <p:embed/>
            </p:oleObj>
          </a:graphicData>
        </a:graphic>
      </p:graphicFrame>
      <p:sp>
        <p:nvSpPr>
          <p:cNvPr id="28" name="Rectangle 27"/>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39" name="Rectangle 38"/>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Thesis context</a:t>
            </a:r>
            <a:endParaRPr lang="en-US" sz="2000" dirty="0">
              <a:latin typeface="Bookman Old Style"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5655" name="Object 7"/>
          <p:cNvGraphicFramePr>
            <a:graphicFrameLocks noChangeAspect="1"/>
          </p:cNvGraphicFramePr>
          <p:nvPr/>
        </p:nvGraphicFramePr>
        <p:xfrm>
          <a:off x="3866939" y="2240868"/>
          <a:ext cx="2181225" cy="4068762"/>
        </p:xfrm>
        <a:graphic>
          <a:graphicData uri="http://schemas.openxmlformats.org/presentationml/2006/ole">
            <p:oleObj spid="_x0000_s155655" name="Visio" r:id="rId4" imgW="4008082" imgH="7475217" progId="">
              <p:embed/>
            </p:oleObj>
          </a:graphicData>
        </a:graphic>
      </p:graphicFrame>
      <p:sp>
        <p:nvSpPr>
          <p:cNvPr id="2" name="Titre 1"/>
          <p:cNvSpPr>
            <a:spLocks noGrp="1"/>
          </p:cNvSpPr>
          <p:nvPr>
            <p:ph type="title"/>
          </p:nvPr>
        </p:nvSpPr>
        <p:spPr/>
        <p:txBody>
          <a:bodyPr/>
          <a:lstStyle/>
          <a:p>
            <a:r>
              <a:rPr lang="en-US" dirty="0" smtClean="0">
                <a:solidFill>
                  <a:schemeClr val="accent1"/>
                </a:solidFill>
              </a:rPr>
              <a:t>Configurable Process Models</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algn="just"/>
            <a:r>
              <a:rPr lang="en-US" sz="2400" b="0" dirty="0" smtClean="0"/>
              <a:t>Allow an </a:t>
            </a:r>
            <a:r>
              <a:rPr lang="en-US" sz="2400" b="0" dirty="0" smtClean="0">
                <a:solidFill>
                  <a:srgbClr val="FF0000"/>
                </a:solidFill>
              </a:rPr>
              <a:t>explicit representation </a:t>
            </a:r>
            <a:r>
              <a:rPr lang="en-US" sz="2400" b="0" dirty="0" smtClean="0"/>
              <a:t>of the common and variable parts of similar processes into one </a:t>
            </a:r>
            <a:r>
              <a:rPr lang="en-US" sz="2400" b="0" dirty="0" smtClean="0">
                <a:solidFill>
                  <a:srgbClr val="FF0000"/>
                </a:solidFill>
              </a:rPr>
              <a:t>customizable</a:t>
            </a:r>
            <a:r>
              <a:rPr lang="en-US" sz="2400" b="0" dirty="0" smtClean="0"/>
              <a:t> model</a:t>
            </a:r>
            <a:endParaRPr lang="en-US" sz="2400" b="0" i="1" dirty="0" smtClean="0"/>
          </a:p>
          <a:p>
            <a:pPr algn="just"/>
            <a:endParaRPr lang="en-US" sz="1400" b="0" i="1" dirty="0" smtClean="0"/>
          </a:p>
          <a:p>
            <a:pPr algn="just"/>
            <a:endParaRPr lang="en-US" sz="1600" b="0" i="1" dirty="0" smtClean="0"/>
          </a:p>
          <a:p>
            <a:pPr algn="just"/>
            <a:endParaRPr lang="en-US" sz="1800" i="1" dirty="0" smtClean="0"/>
          </a:p>
          <a:p>
            <a:pPr algn="just">
              <a:buNone/>
            </a:pPr>
            <a:endParaRPr lang="en-US" sz="1800" i="1" dirty="0" smtClean="0"/>
          </a:p>
          <a:p>
            <a:pPr algn="just">
              <a:buNone/>
            </a:pPr>
            <a:endParaRPr lang="en-US" sz="1800" i="1" dirty="0" smtClean="0"/>
          </a:p>
          <a:p>
            <a:pPr algn="just">
              <a:buNone/>
            </a:pPr>
            <a:endParaRPr lang="en-US" sz="1800" i="1" dirty="0" smtClean="0"/>
          </a:p>
        </p:txBody>
      </p:sp>
      <p:sp>
        <p:nvSpPr>
          <p:cNvPr id="4" name="Espace réservé de la date 3"/>
          <p:cNvSpPr>
            <a:spLocks noGrp="1"/>
          </p:cNvSpPr>
          <p:nvPr>
            <p:ph type="dt" sz="half" idx="10"/>
          </p:nvPr>
        </p:nvSpPr>
        <p:spPr/>
        <p:txBody>
          <a:bodyPr/>
          <a:lstStyle/>
          <a:p>
            <a:fld id="{6F57FC4B-497E-43AA-B751-4C45959DE03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dirty="0"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a:t>
            </a:r>
            <a:endParaRPr lang="fr-FR" dirty="0"/>
          </a:p>
        </p:txBody>
      </p:sp>
      <p:sp>
        <p:nvSpPr>
          <p:cNvPr id="42" name="ZoneTexte 41"/>
          <p:cNvSpPr txBox="1"/>
          <p:nvPr/>
        </p:nvSpPr>
        <p:spPr>
          <a:xfrm>
            <a:off x="107504" y="3284984"/>
            <a:ext cx="1152128" cy="707886"/>
          </a:xfrm>
          <a:prstGeom prst="rect">
            <a:avLst/>
          </a:prstGeom>
          <a:noFill/>
        </p:spPr>
        <p:txBody>
          <a:bodyPr wrap="square" rtlCol="0">
            <a:spAutoFit/>
          </a:bodyPr>
          <a:lstStyle/>
          <a:p>
            <a:pPr algn="ctr"/>
            <a:r>
              <a:rPr lang="en-US" sz="2000" dirty="0" smtClean="0">
                <a:solidFill>
                  <a:srgbClr val="FF0000"/>
                </a:solidFill>
                <a:latin typeface="Calibri" pitchFamily="34" charset="0"/>
              </a:rPr>
              <a:t>Variation </a:t>
            </a:r>
          </a:p>
          <a:p>
            <a:pPr algn="ctr"/>
            <a:r>
              <a:rPr lang="en-US" sz="2000" dirty="0" smtClean="0">
                <a:solidFill>
                  <a:srgbClr val="FF0000"/>
                </a:solidFill>
                <a:latin typeface="Calibri" pitchFamily="34" charset="0"/>
              </a:rPr>
              <a:t>point</a:t>
            </a:r>
            <a:endParaRPr lang="en-US" sz="2000" dirty="0">
              <a:solidFill>
                <a:srgbClr val="FF0000"/>
              </a:solidFill>
              <a:latin typeface="Calibri" pitchFamily="34" charset="0"/>
            </a:endParaRPr>
          </a:p>
        </p:txBody>
      </p:sp>
      <p:sp>
        <p:nvSpPr>
          <p:cNvPr id="45" name="Interdiction 44"/>
          <p:cNvSpPr/>
          <p:nvPr/>
        </p:nvSpPr>
        <p:spPr>
          <a:xfrm>
            <a:off x="5364088" y="5697251"/>
            <a:ext cx="468052" cy="540061"/>
          </a:xfrm>
          <a:prstGeom prst="noSmoking">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Interdiction 45"/>
          <p:cNvSpPr/>
          <p:nvPr/>
        </p:nvSpPr>
        <p:spPr>
          <a:xfrm>
            <a:off x="5292080" y="3717032"/>
            <a:ext cx="288032" cy="288032"/>
          </a:xfrm>
          <a:prstGeom prst="noSmoking">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49" name="Connecteur droit avec flèche 48"/>
          <p:cNvCxnSpPr/>
          <p:nvPr/>
        </p:nvCxnSpPr>
        <p:spPr>
          <a:xfrm>
            <a:off x="2771800" y="4221088"/>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0" name="Connecteur droit avec flèche 49"/>
          <p:cNvCxnSpPr/>
          <p:nvPr/>
        </p:nvCxnSpPr>
        <p:spPr>
          <a:xfrm>
            <a:off x="6228184" y="4221088"/>
            <a:ext cx="10081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2483768" y="3779748"/>
            <a:ext cx="1656184" cy="400110"/>
          </a:xfrm>
          <a:prstGeom prst="rect">
            <a:avLst/>
          </a:prstGeom>
          <a:noFill/>
        </p:spPr>
        <p:txBody>
          <a:bodyPr wrap="square" rtlCol="0">
            <a:spAutoFit/>
          </a:bodyPr>
          <a:lstStyle/>
          <a:p>
            <a:r>
              <a:rPr lang="en-US" sz="2000" dirty="0" smtClean="0">
                <a:solidFill>
                  <a:schemeClr val="accent1"/>
                </a:solidFill>
                <a:latin typeface="GillSans" pitchFamily="2" charset="0"/>
              </a:rPr>
              <a:t>Configuration</a:t>
            </a:r>
            <a:endParaRPr lang="en-US" sz="2000" dirty="0">
              <a:solidFill>
                <a:schemeClr val="accent1"/>
              </a:solidFill>
              <a:latin typeface="GillSans" pitchFamily="2" charset="0"/>
            </a:endParaRPr>
          </a:p>
        </p:txBody>
      </p:sp>
      <p:sp>
        <p:nvSpPr>
          <p:cNvPr id="52" name="ZoneTexte 51"/>
          <p:cNvSpPr txBox="1"/>
          <p:nvPr/>
        </p:nvSpPr>
        <p:spPr>
          <a:xfrm>
            <a:off x="5796136" y="3779748"/>
            <a:ext cx="2016224" cy="400110"/>
          </a:xfrm>
          <a:prstGeom prst="rect">
            <a:avLst/>
          </a:prstGeom>
          <a:noFill/>
        </p:spPr>
        <p:txBody>
          <a:bodyPr wrap="square" rtlCol="0">
            <a:spAutoFit/>
          </a:bodyPr>
          <a:lstStyle/>
          <a:p>
            <a:r>
              <a:rPr lang="en-US" sz="2000" dirty="0" smtClean="0">
                <a:solidFill>
                  <a:schemeClr val="accent1"/>
                </a:solidFill>
                <a:latin typeface="Calibri" pitchFamily="34" charset="0"/>
              </a:rPr>
              <a:t>Individualization</a:t>
            </a:r>
            <a:endParaRPr lang="en-US" sz="2000" dirty="0">
              <a:solidFill>
                <a:schemeClr val="accent1"/>
              </a:solidFill>
              <a:latin typeface="Calibri" pitchFamily="34" charset="0"/>
            </a:endParaRPr>
          </a:p>
        </p:txBody>
      </p:sp>
      <p:sp>
        <p:nvSpPr>
          <p:cNvPr id="20" name="Rectangle 19"/>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21" name="Rectangle 20"/>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Thesis context</a:t>
            </a:r>
            <a:endParaRPr lang="en-US" sz="2000" dirty="0">
              <a:latin typeface="Bookman Old Style" pitchFamily="18" charset="0"/>
            </a:endParaRPr>
          </a:p>
        </p:txBody>
      </p:sp>
      <p:graphicFrame>
        <p:nvGraphicFramePr>
          <p:cNvPr id="23" name="Objet 22"/>
          <p:cNvGraphicFramePr>
            <a:graphicFrameLocks noChangeAspect="1"/>
          </p:cNvGraphicFramePr>
          <p:nvPr/>
        </p:nvGraphicFramePr>
        <p:xfrm>
          <a:off x="482334" y="2276871"/>
          <a:ext cx="2181454" cy="4068453"/>
        </p:xfrm>
        <a:graphic>
          <a:graphicData uri="http://schemas.openxmlformats.org/presentationml/2006/ole">
            <p:oleObj spid="_x0000_s155654" name="Visio" r:id="rId5" imgW="4008082" imgH="7475217" progId="">
              <p:embed/>
            </p:oleObj>
          </a:graphicData>
        </a:graphic>
      </p:graphicFrame>
      <p:graphicFrame>
        <p:nvGraphicFramePr>
          <p:cNvPr id="24" name="Objet 23"/>
          <p:cNvGraphicFramePr>
            <a:graphicFrameLocks noChangeAspect="1"/>
          </p:cNvGraphicFramePr>
          <p:nvPr/>
        </p:nvGraphicFramePr>
        <p:xfrm>
          <a:off x="7676928" y="2357474"/>
          <a:ext cx="1143544" cy="3735822"/>
        </p:xfrm>
        <a:graphic>
          <a:graphicData uri="http://schemas.openxmlformats.org/presentationml/2006/ole">
            <p:oleObj spid="_x0000_s155656" name="Visio" r:id="rId6" imgW="1470638" imgH="5958838"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500"/>
                                        <p:tgtEl>
                                          <p:spTgt spid="5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5655"/>
                                        </p:tgtEl>
                                        <p:attrNameLst>
                                          <p:attrName>style.visibility</p:attrName>
                                        </p:attrNameLst>
                                      </p:cBhvr>
                                      <p:to>
                                        <p:strVal val="visible"/>
                                      </p:to>
                                    </p:set>
                                    <p:animEffect transition="in" filter="fade">
                                      <p:cBhvr>
                                        <p:cTn id="14" dur="500"/>
                                        <p:tgtEl>
                                          <p:spTgt spid="15565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1" grpId="0"/>
      <p:bldP spid="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en-US" dirty="0" smtClean="0">
                <a:solidFill>
                  <a:schemeClr val="accent1"/>
                </a:solidFill>
              </a:rPr>
              <a:t>Configurable Process Models: lifecycle</a:t>
            </a:r>
            <a:endParaRPr lang="en-US" dirty="0">
              <a:solidFill>
                <a:schemeClr val="accent1"/>
              </a:solidFill>
            </a:endParaRPr>
          </a:p>
        </p:txBody>
      </p:sp>
      <p:sp>
        <p:nvSpPr>
          <p:cNvPr id="16" name="Espace réservé du contenu 15"/>
          <p:cNvSpPr>
            <a:spLocks noGrp="1"/>
          </p:cNvSpPr>
          <p:nvPr>
            <p:ph idx="1"/>
          </p:nvPr>
        </p:nvSpPr>
        <p:spPr/>
        <p:txBody>
          <a:bodyPr/>
          <a:lstStyle/>
          <a:p>
            <a:r>
              <a:rPr lang="en-US" dirty="0" smtClean="0">
                <a:solidFill>
                  <a:srgbClr val="FF0000"/>
                </a:solidFill>
              </a:rPr>
              <a:t>Objective:  </a:t>
            </a:r>
            <a:r>
              <a:rPr lang="en-US" dirty="0" smtClean="0"/>
              <a:t>Automated support for:</a:t>
            </a:r>
          </a:p>
          <a:p>
            <a:pPr marL="838200" indent="-457200">
              <a:buFont typeface="+mj-lt"/>
              <a:buAutoNum type="arabicPeriod"/>
            </a:pPr>
            <a:r>
              <a:rPr lang="en-US" sz="2200" dirty="0" smtClean="0"/>
              <a:t>Configurable process design and </a:t>
            </a:r>
          </a:p>
          <a:p>
            <a:pPr marL="838200" indent="-457200">
              <a:buFont typeface="+mj-lt"/>
              <a:buAutoNum type="arabicPeriod"/>
            </a:pPr>
            <a:r>
              <a:rPr lang="en-US" sz="2200" dirty="0" smtClean="0"/>
              <a:t>Configuration phases</a:t>
            </a:r>
            <a:endParaRPr lang="en-US" sz="2200" dirty="0"/>
          </a:p>
        </p:txBody>
      </p:sp>
      <p:sp>
        <p:nvSpPr>
          <p:cNvPr id="4" name="Espace réservé de la date 3"/>
          <p:cNvSpPr>
            <a:spLocks noGrp="1"/>
          </p:cNvSpPr>
          <p:nvPr>
            <p:ph type="dt" sz="half" idx="10"/>
          </p:nvPr>
        </p:nvSpPr>
        <p:spPr/>
        <p:txBody>
          <a:bodyPr/>
          <a:lstStyle/>
          <a:p>
            <a:fld id="{3BBCD7AD-12BC-4CAE-94FE-6AF9148C306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dirty="0"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a:t>
            </a:r>
            <a:endParaRPr lang="fr-FR" dirty="0"/>
          </a:p>
        </p:txBody>
      </p:sp>
      <p:graphicFrame>
        <p:nvGraphicFramePr>
          <p:cNvPr id="21" name="Diagramme 20"/>
          <p:cNvGraphicFramePr/>
          <p:nvPr/>
        </p:nvGraphicFramePr>
        <p:xfrm>
          <a:off x="395536" y="2888940"/>
          <a:ext cx="3384376" cy="27003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 name="Diagramme 24"/>
          <p:cNvGraphicFramePr/>
          <p:nvPr/>
        </p:nvGraphicFramePr>
        <p:xfrm>
          <a:off x="4572000" y="2889240"/>
          <a:ext cx="4356484" cy="2700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Rectangle 10"/>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12" name="Rectangle 11"/>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Thesis objective</a:t>
            </a:r>
            <a:endParaRPr lang="en-US" sz="2000" dirty="0">
              <a:latin typeface="Bookman Old Style" pitchFamily="18" charset="0"/>
            </a:endParaRPr>
          </a:p>
        </p:txBody>
      </p:sp>
      <p:sp>
        <p:nvSpPr>
          <p:cNvPr id="13" name="ZoneTexte 12"/>
          <p:cNvSpPr txBox="1"/>
          <p:nvPr/>
        </p:nvSpPr>
        <p:spPr>
          <a:xfrm>
            <a:off x="719572" y="5801198"/>
            <a:ext cx="3024336" cy="400110"/>
          </a:xfrm>
          <a:prstGeom prst="rect">
            <a:avLst/>
          </a:prstGeom>
          <a:noFill/>
        </p:spPr>
        <p:txBody>
          <a:bodyPr wrap="square" rtlCol="0">
            <a:spAutoFit/>
          </a:bodyPr>
          <a:lstStyle/>
          <a:p>
            <a:r>
              <a:rPr lang="en-US" sz="2000" dirty="0" smtClean="0">
                <a:latin typeface="GillSans" pitchFamily="2" charset="0"/>
              </a:rPr>
              <a:t>Traditional BPM lifecycle</a:t>
            </a:r>
            <a:endParaRPr lang="en-US" sz="2000" dirty="0">
              <a:latin typeface="GillSans"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16">
                                            <p:txEl>
                                              <p:pRg st="0" end="0"/>
                                            </p:txEl>
                                          </p:spTgt>
                                        </p:tgtEl>
                                        <p:attrNameLst>
                                          <p:attrName>style.opacity</p:attrName>
                                        </p:attrNameLst>
                                      </p:cBhvr>
                                      <p:to>
                                        <p:strVal val="0"/>
                                      </p:to>
                                    </p:set>
                                    <p:animEffect filter="image" prLst="opacity: 0">
                                      <p:cBhvr rctx="IE">
                                        <p:cTn id="7" dur="indefinite"/>
                                        <p:tgtEl>
                                          <p:spTgt spid="16">
                                            <p:txEl>
                                              <p:pRg st="0" end="0"/>
                                            </p:txEl>
                                          </p:spTgt>
                                        </p:tgtEl>
                                      </p:cBhvr>
                                    </p:animEffect>
                                  </p:childTnLst>
                                </p:cTn>
                              </p:par>
                              <p:par>
                                <p:cTn id="8" presetID="9" presetClass="emph" presetSubtype="0" nodeType="withEffect">
                                  <p:stCondLst>
                                    <p:cond delay="0"/>
                                  </p:stCondLst>
                                  <p:childTnLst>
                                    <p:set>
                                      <p:cBhvr rctx="PPT">
                                        <p:cTn id="9" dur="indefinite"/>
                                        <p:tgtEl>
                                          <p:spTgt spid="16">
                                            <p:txEl>
                                              <p:pRg st="1" end="1"/>
                                            </p:txEl>
                                          </p:spTgt>
                                        </p:tgtEl>
                                        <p:attrNameLst>
                                          <p:attrName>style.opacity</p:attrName>
                                        </p:attrNameLst>
                                      </p:cBhvr>
                                      <p:to>
                                        <p:strVal val="0"/>
                                      </p:to>
                                    </p:set>
                                    <p:animEffect filter="image" prLst="opacity: 0">
                                      <p:cBhvr rctx="IE">
                                        <p:cTn id="10" dur="indefinite"/>
                                        <p:tgtEl>
                                          <p:spTgt spid="16">
                                            <p:txEl>
                                              <p:pRg st="1" end="1"/>
                                            </p:txEl>
                                          </p:spTgt>
                                        </p:tgtEl>
                                      </p:cBhvr>
                                    </p:animEffect>
                                  </p:childTnLst>
                                </p:cTn>
                              </p:par>
                              <p:par>
                                <p:cTn id="11" presetID="9" presetClass="emph" presetSubtype="0" nodeType="withEffect">
                                  <p:stCondLst>
                                    <p:cond delay="0"/>
                                  </p:stCondLst>
                                  <p:childTnLst>
                                    <p:set>
                                      <p:cBhvr rctx="PPT">
                                        <p:cTn id="12" dur="indefinite"/>
                                        <p:tgtEl>
                                          <p:spTgt spid="16">
                                            <p:txEl>
                                              <p:pRg st="2" end="2"/>
                                            </p:txEl>
                                          </p:spTgt>
                                        </p:tgtEl>
                                        <p:attrNameLst>
                                          <p:attrName>style.opacity</p:attrName>
                                        </p:attrNameLst>
                                      </p:cBhvr>
                                      <p:to>
                                        <p:strVal val="0"/>
                                      </p:to>
                                    </p:set>
                                    <p:animEffect filter="image" prLst="opacity: 0">
                                      <p:cBhvr rctx="IE">
                                        <p:cTn id="13" dur="indefinite"/>
                                        <p:tgtEl>
                                          <p:spTgt spid="16">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mph" presetSubtype="0" nodeType="clickEffect">
                                  <p:stCondLst>
                                    <p:cond delay="0"/>
                                  </p:stCondLst>
                                  <p:childTnLst>
                                    <p:set>
                                      <p:cBhvr rctx="PPT">
                                        <p:cTn id="17" dur="indefinite"/>
                                        <p:tgtEl>
                                          <p:spTgt spid="16">
                                            <p:txEl>
                                              <p:pRg st="0" end="0"/>
                                            </p:txEl>
                                          </p:spTgt>
                                        </p:tgtEl>
                                        <p:attrNameLst>
                                          <p:attrName>style.opacity</p:attrName>
                                        </p:attrNameLst>
                                      </p:cBhvr>
                                      <p:to>
                                        <p:strVal val="1"/>
                                      </p:to>
                                    </p:set>
                                    <p:animEffect filter="image" prLst="opacity: 1">
                                      <p:cBhvr rctx="IE">
                                        <p:cTn id="18" dur="indefinite"/>
                                        <p:tgtEl>
                                          <p:spTgt spid="16">
                                            <p:txEl>
                                              <p:pRg st="0" end="0"/>
                                            </p:txEl>
                                          </p:spTgt>
                                        </p:tgtEl>
                                      </p:cBhvr>
                                    </p:animEffect>
                                  </p:childTnLst>
                                </p:cTn>
                              </p:par>
                              <p:par>
                                <p:cTn id="19" presetID="9" presetClass="emph" presetSubtype="0" nodeType="withEffect">
                                  <p:stCondLst>
                                    <p:cond delay="0"/>
                                  </p:stCondLst>
                                  <p:childTnLst>
                                    <p:set>
                                      <p:cBhvr rctx="PPT">
                                        <p:cTn id="20" dur="indefinite"/>
                                        <p:tgtEl>
                                          <p:spTgt spid="16">
                                            <p:txEl>
                                              <p:pRg st="1" end="1"/>
                                            </p:txEl>
                                          </p:spTgt>
                                        </p:tgtEl>
                                        <p:attrNameLst>
                                          <p:attrName>style.opacity</p:attrName>
                                        </p:attrNameLst>
                                      </p:cBhvr>
                                      <p:to>
                                        <p:strVal val="1"/>
                                      </p:to>
                                    </p:set>
                                    <p:animEffect filter="image" prLst="opacity: 1">
                                      <p:cBhvr rctx="IE">
                                        <p:cTn id="21" dur="indefinite"/>
                                        <p:tgtEl>
                                          <p:spTgt spid="16">
                                            <p:txEl>
                                              <p:pRg st="1" end="1"/>
                                            </p:txEl>
                                          </p:spTgt>
                                        </p:tgtEl>
                                      </p:cBhvr>
                                    </p:animEffect>
                                  </p:childTnLst>
                                </p:cTn>
                              </p:par>
                              <p:par>
                                <p:cTn id="22" presetID="9" presetClass="emph" presetSubtype="0" nodeType="withEffect">
                                  <p:stCondLst>
                                    <p:cond delay="0"/>
                                  </p:stCondLst>
                                  <p:childTnLst>
                                    <p:set>
                                      <p:cBhvr rctx="PPT">
                                        <p:cTn id="23" dur="indefinite"/>
                                        <p:tgtEl>
                                          <p:spTgt spid="16">
                                            <p:txEl>
                                              <p:pRg st="2" end="2"/>
                                            </p:txEl>
                                          </p:spTgt>
                                        </p:tgtEl>
                                        <p:attrNameLst>
                                          <p:attrName>style.opacity</p:attrName>
                                        </p:attrNameLst>
                                      </p:cBhvr>
                                      <p:to>
                                        <p:strVal val="1"/>
                                      </p:to>
                                    </p:set>
                                    <p:animEffect filter="image" prLst="opacity: 1">
                                      <p:cBhvr rctx="IE">
                                        <p:cTn id="24" dur="indefinite"/>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2</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Thesis context</a:t>
            </a:r>
            <a:endParaRPr lang="en-US" sz="2000" dirty="0">
              <a:latin typeface="Bookman Old Style"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t 15"/>
          <p:cNvGraphicFramePr>
            <a:graphicFrameLocks noChangeAspect="1"/>
          </p:cNvGraphicFramePr>
          <p:nvPr/>
        </p:nvGraphicFramePr>
        <p:xfrm>
          <a:off x="1209166" y="3772990"/>
          <a:ext cx="6495182" cy="2140286"/>
        </p:xfrm>
        <a:graphic>
          <a:graphicData uri="http://schemas.openxmlformats.org/presentationml/2006/ole">
            <p:oleObj spid="_x0000_s158729" name="Visio" r:id="rId4" imgW="6796977" imgH="2240388" progId="">
              <p:embed/>
            </p:oleObj>
          </a:graphicData>
        </a:graphic>
      </p:graphicFrame>
      <p:sp>
        <p:nvSpPr>
          <p:cNvPr id="4" name="Espace réservé de la date 3"/>
          <p:cNvSpPr>
            <a:spLocks noGrp="1"/>
          </p:cNvSpPr>
          <p:nvPr>
            <p:ph type="dt" sz="half" idx="10"/>
          </p:nvPr>
        </p:nvSpPr>
        <p:spPr/>
        <p:txBody>
          <a:bodyPr/>
          <a:lstStyle/>
          <a:p>
            <a:fld id="{625D9115-6DCC-41A8-9DCF-1C6B457B0E67}"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a:t>
            </a:r>
            <a:endParaRPr lang="fr-FR" dirty="0"/>
          </a:p>
        </p:txBody>
      </p:sp>
      <p:sp>
        <p:nvSpPr>
          <p:cNvPr id="2" name="Titre 1"/>
          <p:cNvSpPr>
            <a:spLocks noGrp="1"/>
          </p:cNvSpPr>
          <p:nvPr>
            <p:ph type="title"/>
          </p:nvPr>
        </p:nvSpPr>
        <p:spPr/>
        <p:txBody>
          <a:bodyPr>
            <a:normAutofit fontScale="90000"/>
          </a:bodyPr>
          <a:lstStyle/>
          <a:p>
            <a:r>
              <a:rPr lang="en-US" dirty="0" smtClean="0">
                <a:solidFill>
                  <a:schemeClr val="accent1"/>
                </a:solidFill>
              </a:rPr>
              <a:t>1. Configurable Process Design</a:t>
            </a:r>
            <a:endParaRPr lang="en-US" dirty="0">
              <a:solidFill>
                <a:schemeClr val="accent1"/>
              </a:solidFill>
            </a:endParaRPr>
          </a:p>
        </p:txBody>
      </p:sp>
      <p:grpSp>
        <p:nvGrpSpPr>
          <p:cNvPr id="23" name="Groupe 22"/>
          <p:cNvGrpSpPr/>
          <p:nvPr/>
        </p:nvGrpSpPr>
        <p:grpSpPr>
          <a:xfrm>
            <a:off x="503548" y="1583294"/>
            <a:ext cx="1836204" cy="1413658"/>
            <a:chOff x="278048" y="1700808"/>
            <a:chExt cx="2222773" cy="1727804"/>
          </a:xfrm>
        </p:grpSpPr>
        <p:pic>
          <p:nvPicPr>
            <p:cNvPr id="19" name="Image 18" descr="process-designer.jpg"/>
            <p:cNvPicPr>
              <a:picLocks noChangeAspect="1"/>
            </p:cNvPicPr>
            <p:nvPr/>
          </p:nvPicPr>
          <p:blipFill>
            <a:blip r:embed="rId5" cstate="print"/>
            <a:stretch>
              <a:fillRect/>
            </a:stretch>
          </p:blipFill>
          <p:spPr>
            <a:xfrm>
              <a:off x="611560" y="1700808"/>
              <a:ext cx="1288344" cy="1368152"/>
            </a:xfrm>
            <a:prstGeom prst="rect">
              <a:avLst/>
            </a:prstGeom>
          </p:spPr>
        </p:pic>
        <p:sp>
          <p:nvSpPr>
            <p:cNvPr id="22" name="ZoneTexte 21"/>
            <p:cNvSpPr txBox="1"/>
            <p:nvPr/>
          </p:nvSpPr>
          <p:spPr>
            <a:xfrm>
              <a:off x="278048" y="2977206"/>
              <a:ext cx="2222773" cy="451406"/>
            </a:xfrm>
            <a:prstGeom prst="rect">
              <a:avLst/>
            </a:prstGeom>
            <a:noFill/>
          </p:spPr>
          <p:txBody>
            <a:bodyPr wrap="square" rtlCol="0">
              <a:spAutoFit/>
            </a:bodyPr>
            <a:lstStyle/>
            <a:p>
              <a:r>
                <a:rPr lang="en-US" dirty="0" smtClean="0">
                  <a:latin typeface="GillSans" pitchFamily="2" charset="0"/>
                </a:rPr>
                <a:t>Process provider</a:t>
              </a:r>
              <a:endParaRPr lang="en-US" dirty="0">
                <a:latin typeface="GillSans" pitchFamily="2" charset="0"/>
              </a:endParaRPr>
            </a:p>
          </p:txBody>
        </p:sp>
      </p:grpSp>
      <p:grpSp>
        <p:nvGrpSpPr>
          <p:cNvPr id="24" name="Groupe 23"/>
          <p:cNvGrpSpPr/>
          <p:nvPr/>
        </p:nvGrpSpPr>
        <p:grpSpPr>
          <a:xfrm>
            <a:off x="2951820" y="1547290"/>
            <a:ext cx="5040560" cy="1280095"/>
            <a:chOff x="2915816" y="1448780"/>
            <a:chExt cx="5040560" cy="1280095"/>
          </a:xfrm>
        </p:grpSpPr>
        <p:sp>
          <p:nvSpPr>
            <p:cNvPr id="21" name="ZoneTexte 20"/>
            <p:cNvSpPr txBox="1"/>
            <p:nvPr/>
          </p:nvSpPr>
          <p:spPr>
            <a:xfrm>
              <a:off x="3455876" y="1664804"/>
              <a:ext cx="4500500" cy="830997"/>
            </a:xfrm>
            <a:prstGeom prst="rect">
              <a:avLst/>
            </a:prstGeom>
            <a:noFill/>
          </p:spPr>
          <p:txBody>
            <a:bodyPr wrap="square" rtlCol="0">
              <a:spAutoFit/>
            </a:bodyPr>
            <a:lstStyle/>
            <a:p>
              <a:r>
                <a:rPr lang="en-US" sz="2400" dirty="0" smtClean="0">
                  <a:latin typeface="GillSans" pitchFamily="2" charset="0"/>
                </a:rPr>
                <a:t>I want to design a configurable travel booking process</a:t>
              </a:r>
              <a:endParaRPr lang="en-US" sz="2400" dirty="0">
                <a:latin typeface="GillSans" pitchFamily="2" charset="0"/>
              </a:endParaRPr>
            </a:p>
          </p:txBody>
        </p:sp>
        <p:sp>
          <p:nvSpPr>
            <p:cNvPr id="20" name="Pensées 19"/>
            <p:cNvSpPr/>
            <p:nvPr/>
          </p:nvSpPr>
          <p:spPr>
            <a:xfrm>
              <a:off x="2915816" y="1448780"/>
              <a:ext cx="4932548" cy="1280095"/>
            </a:xfrm>
            <a:prstGeom prst="cloudCallout">
              <a:avLst>
                <a:gd name="adj1" fmla="val -76472"/>
                <a:gd name="adj2" fmla="val -2592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ZoneTexte 30"/>
          <p:cNvSpPr txBox="1"/>
          <p:nvPr/>
        </p:nvSpPr>
        <p:spPr>
          <a:xfrm>
            <a:off x="1151620" y="5518393"/>
            <a:ext cx="7056784" cy="430887"/>
          </a:xfrm>
          <a:prstGeom prst="rect">
            <a:avLst/>
          </a:prstGeom>
          <a:noFill/>
        </p:spPr>
        <p:txBody>
          <a:bodyPr wrap="square" rtlCol="0">
            <a:spAutoFit/>
          </a:bodyPr>
          <a:lstStyle/>
          <a:p>
            <a:r>
              <a:rPr lang="en-US" sz="2200" dirty="0" smtClean="0">
                <a:latin typeface="GillSans" pitchFamily="2" charset="0"/>
              </a:rPr>
              <a:t>An ongoing design of a configurable travel booking process</a:t>
            </a:r>
            <a:endParaRPr lang="en-US" sz="2200" dirty="0">
              <a:latin typeface="GillSans" pitchFamily="2" charset="0"/>
            </a:endParaRPr>
          </a:p>
        </p:txBody>
      </p:sp>
      <p:sp>
        <p:nvSpPr>
          <p:cNvPr id="17" name="Rectangle 1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18" name="Rectangle 1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sp>
        <p:nvSpPr>
          <p:cNvPr id="25" name="ZoneTexte 24"/>
          <p:cNvSpPr txBox="1"/>
          <p:nvPr/>
        </p:nvSpPr>
        <p:spPr>
          <a:xfrm>
            <a:off x="504056" y="3212976"/>
            <a:ext cx="8172400" cy="461665"/>
          </a:xfrm>
          <a:prstGeom prst="rect">
            <a:avLst/>
          </a:prstGeom>
          <a:noFill/>
        </p:spPr>
        <p:txBody>
          <a:bodyPr wrap="square" rtlCol="0">
            <a:spAutoFit/>
          </a:bodyPr>
          <a:lstStyle/>
          <a:p>
            <a:r>
              <a:rPr lang="en-US" sz="2400" dirty="0" smtClean="0">
                <a:latin typeface="GillSans" pitchFamily="2" charset="0"/>
              </a:rPr>
              <a:t>Which</a:t>
            </a:r>
            <a:r>
              <a:rPr lang="en-US" sz="2400" dirty="0" smtClean="0">
                <a:solidFill>
                  <a:schemeClr val="accent1">
                    <a:lumMod val="60000"/>
                    <a:lumOff val="40000"/>
                  </a:schemeClr>
                </a:solidFill>
                <a:latin typeface="GillSans" pitchFamily="2" charset="0"/>
              </a:rPr>
              <a:t> configurable fragments </a:t>
            </a:r>
            <a:r>
              <a:rPr lang="en-US" sz="2400" dirty="0" smtClean="0">
                <a:latin typeface="GillSans" pitchFamily="2" charset="0"/>
              </a:rPr>
              <a:t>are appropriate to this position?</a:t>
            </a:r>
            <a:endParaRPr lang="en-US" sz="2400" dirty="0">
              <a:latin typeface="GillSans" pitchFamily="2"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checkerboard(across)">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1801" name="Object 9"/>
          <p:cNvGraphicFramePr>
            <a:graphicFrameLocks noChangeAspect="1"/>
          </p:cNvGraphicFramePr>
          <p:nvPr/>
        </p:nvGraphicFramePr>
        <p:xfrm>
          <a:off x="1619672" y="1253540"/>
          <a:ext cx="5544616" cy="1527388"/>
        </p:xfrm>
        <a:graphic>
          <a:graphicData uri="http://schemas.openxmlformats.org/presentationml/2006/ole">
            <p:oleObj spid="_x0000_s161801" name="Visio" r:id="rId4" imgW="6796977" imgH="2240388" progId="">
              <p:embed/>
            </p:oleObj>
          </a:graphicData>
        </a:graphic>
      </p:graphicFrame>
      <p:graphicFrame>
        <p:nvGraphicFramePr>
          <p:cNvPr id="161798" name="Object 6"/>
          <p:cNvGraphicFramePr>
            <a:graphicFrameLocks noChangeAspect="1"/>
          </p:cNvGraphicFramePr>
          <p:nvPr/>
        </p:nvGraphicFramePr>
        <p:xfrm>
          <a:off x="395536" y="2996953"/>
          <a:ext cx="8458076" cy="1584175"/>
        </p:xfrm>
        <a:graphic>
          <a:graphicData uri="http://schemas.openxmlformats.org/presentationml/2006/ole">
            <p:oleObj spid="_x0000_s161798" name="Visio" r:id="rId5" imgW="9563138" imgH="1966068" progId="">
              <p:embed/>
            </p:oleObj>
          </a:graphicData>
        </a:graphic>
      </p:graphicFrame>
      <p:graphicFrame>
        <p:nvGraphicFramePr>
          <p:cNvPr id="161799" name="Object 7"/>
          <p:cNvGraphicFramePr>
            <a:graphicFrameLocks noChangeAspect="1"/>
          </p:cNvGraphicFramePr>
          <p:nvPr/>
        </p:nvGraphicFramePr>
        <p:xfrm>
          <a:off x="754882" y="4797152"/>
          <a:ext cx="7453522" cy="1188132"/>
        </p:xfrm>
        <a:graphic>
          <a:graphicData uri="http://schemas.openxmlformats.org/presentationml/2006/ole">
            <p:oleObj spid="_x0000_s161799" name="Visio" r:id="rId6" imgW="7939963" imgH="1409646" progId="">
              <p:embed/>
            </p:oleObj>
          </a:graphicData>
        </a:graphic>
      </p:graphicFrame>
      <p:sp>
        <p:nvSpPr>
          <p:cNvPr id="4" name="Espace réservé de la date 3"/>
          <p:cNvSpPr>
            <a:spLocks noGrp="1"/>
          </p:cNvSpPr>
          <p:nvPr>
            <p:ph type="dt" sz="half" idx="10"/>
          </p:nvPr>
        </p:nvSpPr>
        <p:spPr/>
        <p:txBody>
          <a:bodyPr/>
          <a:lstStyle/>
          <a:p>
            <a:fld id="{1A2AF509-524D-4DBD-97A4-63A76EC5B70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a:t>
            </a:r>
            <a:endParaRPr lang="fr-FR" dirty="0"/>
          </a:p>
        </p:txBody>
      </p:sp>
      <p:sp>
        <p:nvSpPr>
          <p:cNvPr id="2" name="Titre 1"/>
          <p:cNvSpPr>
            <a:spLocks noGrp="1"/>
          </p:cNvSpPr>
          <p:nvPr>
            <p:ph type="title"/>
          </p:nvPr>
        </p:nvSpPr>
        <p:spPr/>
        <p:txBody>
          <a:bodyPr>
            <a:normAutofit fontScale="90000"/>
          </a:bodyPr>
          <a:lstStyle/>
          <a:p>
            <a:r>
              <a:rPr lang="en-US" dirty="0" smtClean="0">
                <a:solidFill>
                  <a:schemeClr val="accent1"/>
                </a:solidFill>
              </a:rPr>
              <a:t>1. Configurable Process Design</a:t>
            </a:r>
            <a:endParaRPr lang="en-US" dirty="0">
              <a:solidFill>
                <a:schemeClr val="accent1"/>
              </a:solidFill>
            </a:endParaRPr>
          </a:p>
        </p:txBody>
      </p:sp>
      <p:sp>
        <p:nvSpPr>
          <p:cNvPr id="18" name="Rectangle à coins arrondis 17"/>
          <p:cNvSpPr/>
          <p:nvPr/>
        </p:nvSpPr>
        <p:spPr>
          <a:xfrm>
            <a:off x="4067944" y="2960948"/>
            <a:ext cx="1008112" cy="720080"/>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à coins arrondis 19"/>
          <p:cNvSpPr/>
          <p:nvPr/>
        </p:nvSpPr>
        <p:spPr>
          <a:xfrm>
            <a:off x="4067944" y="4725144"/>
            <a:ext cx="1152128" cy="720080"/>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Image 34" descr="gears-3.png"/>
          <p:cNvPicPr>
            <a:picLocks noChangeAspect="1"/>
          </p:cNvPicPr>
          <p:nvPr/>
        </p:nvPicPr>
        <p:blipFill>
          <a:blip r:embed="rId7" cstate="print"/>
          <a:stretch>
            <a:fillRect/>
          </a:stretch>
        </p:blipFill>
        <p:spPr>
          <a:xfrm>
            <a:off x="3842970" y="2348880"/>
            <a:ext cx="729030" cy="504056"/>
          </a:xfrm>
          <a:prstGeom prst="rect">
            <a:avLst/>
          </a:prstGeom>
        </p:spPr>
      </p:pic>
      <p:sp>
        <p:nvSpPr>
          <p:cNvPr id="36" name="Forme libre 35"/>
          <p:cNvSpPr/>
          <p:nvPr/>
        </p:nvSpPr>
        <p:spPr>
          <a:xfrm>
            <a:off x="3347864" y="2636912"/>
            <a:ext cx="432048" cy="360040"/>
          </a:xfrm>
          <a:custGeom>
            <a:avLst/>
            <a:gdLst>
              <a:gd name="connsiteX0" fmla="*/ 0 w 304800"/>
              <a:gd name="connsiteY0" fmla="*/ 435429 h 435429"/>
              <a:gd name="connsiteX1" fmla="*/ 163285 w 304800"/>
              <a:gd name="connsiteY1" fmla="*/ 97972 h 435429"/>
              <a:gd name="connsiteX2" fmla="*/ 304800 w 304800"/>
              <a:gd name="connsiteY2" fmla="*/ 0 h 435429"/>
            </a:gdLst>
            <a:ahLst/>
            <a:cxnLst>
              <a:cxn ang="0">
                <a:pos x="connsiteX0" y="connsiteY0"/>
              </a:cxn>
              <a:cxn ang="0">
                <a:pos x="connsiteX1" y="connsiteY1"/>
              </a:cxn>
              <a:cxn ang="0">
                <a:pos x="connsiteX2" y="connsiteY2"/>
              </a:cxn>
            </a:cxnLst>
            <a:rect l="l" t="t" r="r" b="b"/>
            <a:pathLst>
              <a:path w="304800" h="435429">
                <a:moveTo>
                  <a:pt x="0" y="435429"/>
                </a:moveTo>
                <a:cubicBezTo>
                  <a:pt x="56242" y="302986"/>
                  <a:pt x="112485" y="170544"/>
                  <a:pt x="163285" y="97972"/>
                </a:cubicBezTo>
                <a:cubicBezTo>
                  <a:pt x="214085" y="25401"/>
                  <a:pt x="259442" y="12700"/>
                  <a:pt x="304800" y="0"/>
                </a:cubicBezTo>
              </a:path>
            </a:pathLst>
          </a:cu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orme libre 36"/>
          <p:cNvSpPr/>
          <p:nvPr/>
        </p:nvSpPr>
        <p:spPr>
          <a:xfrm>
            <a:off x="4644008" y="2564904"/>
            <a:ext cx="936104" cy="2088232"/>
          </a:xfrm>
          <a:custGeom>
            <a:avLst/>
            <a:gdLst>
              <a:gd name="connsiteX0" fmla="*/ 566057 w 566057"/>
              <a:gd name="connsiteY0" fmla="*/ 2220686 h 2220686"/>
              <a:gd name="connsiteX1" fmla="*/ 457200 w 566057"/>
              <a:gd name="connsiteY1" fmla="*/ 664029 h 2220686"/>
              <a:gd name="connsiteX2" fmla="*/ 0 w 566057"/>
              <a:gd name="connsiteY2" fmla="*/ 0 h 2220686"/>
            </a:gdLst>
            <a:ahLst/>
            <a:cxnLst>
              <a:cxn ang="0">
                <a:pos x="connsiteX0" y="connsiteY0"/>
              </a:cxn>
              <a:cxn ang="0">
                <a:pos x="connsiteX1" y="connsiteY1"/>
              </a:cxn>
              <a:cxn ang="0">
                <a:pos x="connsiteX2" y="connsiteY2"/>
              </a:cxn>
            </a:cxnLst>
            <a:rect l="l" t="t" r="r" b="b"/>
            <a:pathLst>
              <a:path w="566057" h="2220686">
                <a:moveTo>
                  <a:pt x="566057" y="2220686"/>
                </a:moveTo>
                <a:cubicBezTo>
                  <a:pt x="558800" y="1627414"/>
                  <a:pt x="551543" y="1034143"/>
                  <a:pt x="457200" y="664029"/>
                </a:cubicBezTo>
                <a:cubicBezTo>
                  <a:pt x="362857" y="293915"/>
                  <a:pt x="181428" y="146957"/>
                  <a:pt x="0" y="0"/>
                </a:cubicBezTo>
              </a:path>
            </a:pathLst>
          </a:custGeom>
          <a:ln w="3810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Ellipse 39"/>
          <p:cNvSpPr/>
          <p:nvPr/>
        </p:nvSpPr>
        <p:spPr>
          <a:xfrm>
            <a:off x="1763688" y="2924944"/>
            <a:ext cx="5544616" cy="1656184"/>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Ellipse 40"/>
          <p:cNvSpPr/>
          <p:nvPr/>
        </p:nvSpPr>
        <p:spPr>
          <a:xfrm>
            <a:off x="2123728" y="4653136"/>
            <a:ext cx="4464496" cy="1224136"/>
          </a:xfrm>
          <a:prstGeom prst="ellipse">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ZoneTexte 41"/>
          <p:cNvSpPr txBox="1"/>
          <p:nvPr/>
        </p:nvSpPr>
        <p:spPr>
          <a:xfrm>
            <a:off x="2591780" y="2348880"/>
            <a:ext cx="1080120" cy="400110"/>
          </a:xfrm>
          <a:prstGeom prst="rect">
            <a:avLst/>
          </a:prstGeom>
          <a:noFill/>
        </p:spPr>
        <p:txBody>
          <a:bodyPr wrap="square" rtlCol="0">
            <a:spAutoFit/>
          </a:bodyPr>
          <a:lstStyle/>
          <a:p>
            <a:r>
              <a:rPr lang="en-US" sz="2000" dirty="0" smtClean="0">
                <a:solidFill>
                  <a:srgbClr val="C00000"/>
                </a:solidFill>
                <a:latin typeface="GillSans" pitchFamily="2" charset="0"/>
              </a:rPr>
              <a:t>Merger</a:t>
            </a:r>
            <a:endParaRPr lang="en-US" sz="2000" dirty="0">
              <a:solidFill>
                <a:srgbClr val="C00000"/>
              </a:solidFill>
              <a:latin typeface="GillSans" pitchFamily="2" charset="0"/>
            </a:endParaRPr>
          </a:p>
        </p:txBody>
      </p:sp>
      <p:sp>
        <p:nvSpPr>
          <p:cNvPr id="43" name="ZoneTexte 42"/>
          <p:cNvSpPr txBox="1"/>
          <p:nvPr/>
        </p:nvSpPr>
        <p:spPr>
          <a:xfrm>
            <a:off x="6228184" y="2780928"/>
            <a:ext cx="2232248" cy="400110"/>
          </a:xfrm>
          <a:prstGeom prst="rect">
            <a:avLst/>
          </a:prstGeom>
          <a:noFill/>
        </p:spPr>
        <p:txBody>
          <a:bodyPr wrap="square" rtlCol="0">
            <a:spAutoFit/>
          </a:bodyPr>
          <a:lstStyle/>
          <a:p>
            <a:r>
              <a:rPr lang="en-US" sz="2000" dirty="0" smtClean="0">
                <a:solidFill>
                  <a:srgbClr val="00B050"/>
                </a:solidFill>
                <a:latin typeface="GillSans" pitchFamily="2" charset="0"/>
              </a:rPr>
              <a:t>Extract fragments</a:t>
            </a:r>
            <a:endParaRPr lang="en-US" sz="2000" dirty="0">
              <a:solidFill>
                <a:srgbClr val="00B050"/>
              </a:solidFill>
              <a:latin typeface="GillSans" pitchFamily="2" charset="0"/>
            </a:endParaRPr>
          </a:p>
        </p:txBody>
      </p:sp>
      <p:sp>
        <p:nvSpPr>
          <p:cNvPr id="52" name="ZoneTexte 51"/>
          <p:cNvSpPr txBox="1"/>
          <p:nvPr/>
        </p:nvSpPr>
        <p:spPr>
          <a:xfrm>
            <a:off x="1871700" y="5877272"/>
            <a:ext cx="5544616" cy="430887"/>
          </a:xfrm>
          <a:prstGeom prst="rect">
            <a:avLst/>
          </a:prstGeom>
          <a:noFill/>
        </p:spPr>
        <p:txBody>
          <a:bodyPr wrap="square" rtlCol="0">
            <a:spAutoFit/>
          </a:bodyPr>
          <a:lstStyle/>
          <a:p>
            <a:r>
              <a:rPr lang="en-US" sz="2200" dirty="0" smtClean="0">
                <a:latin typeface="GillSans" pitchFamily="2" charset="0"/>
              </a:rPr>
              <a:t>Existing flight and hotel reservation processes</a:t>
            </a:r>
            <a:endParaRPr lang="en-US" sz="2200" dirty="0">
              <a:latin typeface="GillSans" pitchFamily="2" charset="0"/>
            </a:endParaRPr>
          </a:p>
        </p:txBody>
      </p:sp>
      <p:sp>
        <p:nvSpPr>
          <p:cNvPr id="25" name="Rectangle 24"/>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26" name="Rectangle 25"/>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sp>
        <p:nvSpPr>
          <p:cNvPr id="27" name="Rectangle à coins arrondis 26"/>
          <p:cNvSpPr/>
          <p:nvPr/>
        </p:nvSpPr>
        <p:spPr>
          <a:xfrm>
            <a:off x="3707904" y="1664864"/>
            <a:ext cx="1152128" cy="522000"/>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500"/>
                                        <p:tgtEl>
                                          <p:spTgt spid="4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36" grpId="0" animBg="1"/>
      <p:bldP spid="37" grpId="0" animBg="1"/>
      <p:bldP spid="40" grpId="0" animBg="1"/>
      <p:bldP spid="41" grpId="0" animBg="1"/>
      <p:bldP spid="42" grpId="0"/>
      <p:bldP spid="43" grpId="0"/>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D424388-8D60-484B-8205-9A79E89DD399}"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6</a:t>
            </a:r>
            <a:endParaRPr lang="fr-FR" dirty="0"/>
          </a:p>
        </p:txBody>
      </p:sp>
      <p:sp>
        <p:nvSpPr>
          <p:cNvPr id="2" name="Titre 1"/>
          <p:cNvSpPr>
            <a:spLocks noGrp="1"/>
          </p:cNvSpPr>
          <p:nvPr>
            <p:ph type="title"/>
          </p:nvPr>
        </p:nvSpPr>
        <p:spPr/>
        <p:txBody>
          <a:bodyPr>
            <a:normAutofit fontScale="90000"/>
          </a:bodyPr>
          <a:lstStyle/>
          <a:p>
            <a:r>
              <a:rPr lang="en-US" dirty="0" smtClean="0">
                <a:solidFill>
                  <a:schemeClr val="accent1"/>
                </a:solidFill>
              </a:rPr>
              <a:t>1. Configurable Process Design</a:t>
            </a:r>
            <a:endParaRPr lang="en-US" dirty="0">
              <a:solidFill>
                <a:schemeClr val="accent1"/>
              </a:solidFill>
            </a:endParaRPr>
          </a:p>
        </p:txBody>
      </p:sp>
      <p:graphicFrame>
        <p:nvGraphicFramePr>
          <p:cNvPr id="28" name="Objet 27"/>
          <p:cNvGraphicFramePr>
            <a:graphicFrameLocks noChangeAspect="1"/>
          </p:cNvGraphicFramePr>
          <p:nvPr/>
        </p:nvGraphicFramePr>
        <p:xfrm>
          <a:off x="1411932" y="3392996"/>
          <a:ext cx="7048500" cy="2027237"/>
        </p:xfrm>
        <a:graphic>
          <a:graphicData uri="http://schemas.openxmlformats.org/presentationml/2006/ole">
            <p:oleObj spid="_x0000_s164872" name="Visio" r:id="rId4" imgW="7048525" imgH="2027028" progId="">
              <p:embed/>
            </p:oleObj>
          </a:graphicData>
        </a:graphic>
      </p:graphicFrame>
      <p:sp>
        <p:nvSpPr>
          <p:cNvPr id="33" name="ZoneTexte 32"/>
          <p:cNvSpPr txBox="1"/>
          <p:nvPr/>
        </p:nvSpPr>
        <p:spPr>
          <a:xfrm>
            <a:off x="2231740" y="5662409"/>
            <a:ext cx="4680520" cy="430887"/>
          </a:xfrm>
          <a:prstGeom prst="rect">
            <a:avLst/>
          </a:prstGeom>
          <a:noFill/>
        </p:spPr>
        <p:txBody>
          <a:bodyPr wrap="square" rtlCol="0">
            <a:spAutoFit/>
          </a:bodyPr>
          <a:lstStyle/>
          <a:p>
            <a:r>
              <a:rPr lang="en-US" sz="2200" dirty="0" smtClean="0">
                <a:latin typeface="Calibri" pitchFamily="34" charset="0"/>
              </a:rPr>
              <a:t>A recommended configurable fragment</a:t>
            </a:r>
            <a:endParaRPr lang="en-US" sz="2200" dirty="0">
              <a:latin typeface="Calibri" pitchFamily="34" charset="0"/>
            </a:endParaRPr>
          </a:p>
        </p:txBody>
      </p:sp>
      <p:sp>
        <p:nvSpPr>
          <p:cNvPr id="17" name="Rectangle 1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18" name="Rectangle 1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graphicFrame>
        <p:nvGraphicFramePr>
          <p:cNvPr id="164873" name="Object 9"/>
          <p:cNvGraphicFramePr>
            <a:graphicFrameLocks noChangeAspect="1"/>
          </p:cNvGraphicFramePr>
          <p:nvPr/>
        </p:nvGraphicFramePr>
        <p:xfrm>
          <a:off x="1339924" y="1289757"/>
          <a:ext cx="6184404" cy="1527175"/>
        </p:xfrm>
        <a:graphic>
          <a:graphicData uri="http://schemas.openxmlformats.org/presentationml/2006/ole">
            <p:oleObj spid="_x0000_s164873" name="Visio" r:id="rId5" imgW="6796977" imgH="2240388" progId="">
              <p:embed/>
            </p:oleObj>
          </a:graphicData>
        </a:graphic>
      </p:graphicFrame>
      <p:sp>
        <p:nvSpPr>
          <p:cNvPr id="35" name="Ellipse 34"/>
          <p:cNvSpPr/>
          <p:nvPr/>
        </p:nvSpPr>
        <p:spPr>
          <a:xfrm>
            <a:off x="359532" y="3068960"/>
            <a:ext cx="8327268" cy="25574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lèche vers le haut 36"/>
          <p:cNvSpPr/>
          <p:nvPr/>
        </p:nvSpPr>
        <p:spPr>
          <a:xfrm>
            <a:off x="4247964" y="2492896"/>
            <a:ext cx="252028" cy="576064"/>
          </a:xfrm>
          <a:prstGeom prst="upArrow">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e 24"/>
          <p:cNvGrpSpPr/>
          <p:nvPr/>
        </p:nvGrpSpPr>
        <p:grpSpPr>
          <a:xfrm>
            <a:off x="35496" y="2168860"/>
            <a:ext cx="1908212" cy="1341650"/>
            <a:chOff x="365216" y="1788818"/>
            <a:chExt cx="2309940" cy="1639794"/>
          </a:xfrm>
        </p:grpSpPr>
        <p:pic>
          <p:nvPicPr>
            <p:cNvPr id="26" name="Image 25" descr="process-designer.jpg"/>
            <p:cNvPicPr>
              <a:picLocks noChangeAspect="1"/>
            </p:cNvPicPr>
            <p:nvPr/>
          </p:nvPicPr>
          <p:blipFill>
            <a:blip r:embed="rId4" cstate="print"/>
            <a:stretch>
              <a:fillRect/>
            </a:stretch>
          </p:blipFill>
          <p:spPr>
            <a:xfrm>
              <a:off x="739641" y="1788818"/>
              <a:ext cx="1160263" cy="1232137"/>
            </a:xfrm>
            <a:prstGeom prst="rect">
              <a:avLst/>
            </a:prstGeom>
          </p:spPr>
        </p:pic>
        <p:sp>
          <p:nvSpPr>
            <p:cNvPr id="27" name="ZoneTexte 26"/>
            <p:cNvSpPr txBox="1"/>
            <p:nvPr/>
          </p:nvSpPr>
          <p:spPr>
            <a:xfrm>
              <a:off x="365216" y="2977206"/>
              <a:ext cx="2309940" cy="451406"/>
            </a:xfrm>
            <a:prstGeom prst="rect">
              <a:avLst/>
            </a:prstGeom>
            <a:noFill/>
          </p:spPr>
          <p:txBody>
            <a:bodyPr wrap="square" rtlCol="0">
              <a:spAutoFit/>
            </a:bodyPr>
            <a:lstStyle/>
            <a:p>
              <a:r>
                <a:rPr lang="en-US" dirty="0" smtClean="0">
                  <a:latin typeface="GillSans" pitchFamily="2" charset="0"/>
                </a:rPr>
                <a:t>Process provider</a:t>
              </a:r>
              <a:endParaRPr lang="en-US" dirty="0">
                <a:latin typeface="GillSans" pitchFamily="2" charset="0"/>
              </a:endParaRPr>
            </a:p>
          </p:txBody>
        </p:sp>
      </p:grpSp>
      <p:grpSp>
        <p:nvGrpSpPr>
          <p:cNvPr id="28" name="Groupe 27"/>
          <p:cNvGrpSpPr/>
          <p:nvPr/>
        </p:nvGrpSpPr>
        <p:grpSpPr>
          <a:xfrm>
            <a:off x="1439652" y="2168860"/>
            <a:ext cx="4968552" cy="1008112"/>
            <a:chOff x="2606639" y="1556793"/>
            <a:chExt cx="4810820" cy="1008112"/>
          </a:xfrm>
        </p:grpSpPr>
        <p:sp>
          <p:nvSpPr>
            <p:cNvPr id="29" name="ZoneTexte 28"/>
            <p:cNvSpPr txBox="1"/>
            <p:nvPr/>
          </p:nvSpPr>
          <p:spPr>
            <a:xfrm>
              <a:off x="3094693" y="1664805"/>
              <a:ext cx="4145970" cy="769441"/>
            </a:xfrm>
            <a:prstGeom prst="rect">
              <a:avLst/>
            </a:prstGeom>
            <a:noFill/>
          </p:spPr>
          <p:txBody>
            <a:bodyPr wrap="square" rtlCol="0">
              <a:spAutoFit/>
            </a:bodyPr>
            <a:lstStyle/>
            <a:p>
              <a:r>
                <a:rPr lang="en-US" sz="2200" dirty="0" smtClean="0">
                  <a:latin typeface="GillSans" pitchFamily="2" charset="0"/>
                </a:rPr>
                <a:t>You can now </a:t>
              </a:r>
              <a:r>
                <a:rPr lang="en-US" sz="2200" dirty="0" smtClean="0">
                  <a:solidFill>
                    <a:srgbClr val="0000FF"/>
                  </a:solidFill>
                  <a:latin typeface="GillSans" pitchFamily="2" charset="0"/>
                </a:rPr>
                <a:t>configure</a:t>
              </a:r>
              <a:r>
                <a:rPr lang="en-US" sz="2200" dirty="0" smtClean="0">
                  <a:latin typeface="GillSans" pitchFamily="2" charset="0"/>
                </a:rPr>
                <a:t> this process according to your needs</a:t>
              </a:r>
              <a:endParaRPr lang="en-US" sz="2200" dirty="0">
                <a:latin typeface="GillSans" pitchFamily="2" charset="0"/>
              </a:endParaRPr>
            </a:p>
          </p:txBody>
        </p:sp>
        <p:sp>
          <p:nvSpPr>
            <p:cNvPr id="30" name="Pensées 29"/>
            <p:cNvSpPr/>
            <p:nvPr/>
          </p:nvSpPr>
          <p:spPr>
            <a:xfrm>
              <a:off x="2606639" y="1556793"/>
              <a:ext cx="4810820" cy="1008112"/>
            </a:xfrm>
            <a:prstGeom prst="cloudCallout">
              <a:avLst>
                <a:gd name="adj1" fmla="val -56600"/>
                <a:gd name="adj2" fmla="val -3121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8" name="Groupe 47"/>
          <p:cNvGrpSpPr/>
          <p:nvPr/>
        </p:nvGrpSpPr>
        <p:grpSpPr>
          <a:xfrm>
            <a:off x="1763688" y="1268760"/>
            <a:ext cx="4932548" cy="864096"/>
            <a:chOff x="2920388" y="1628800"/>
            <a:chExt cx="4775959" cy="864096"/>
          </a:xfrm>
        </p:grpSpPr>
        <p:sp>
          <p:nvSpPr>
            <p:cNvPr id="49" name="ZoneTexte 48"/>
            <p:cNvSpPr txBox="1"/>
            <p:nvPr/>
          </p:nvSpPr>
          <p:spPr>
            <a:xfrm>
              <a:off x="3582747" y="1687451"/>
              <a:ext cx="4113600" cy="769441"/>
            </a:xfrm>
            <a:prstGeom prst="rect">
              <a:avLst/>
            </a:prstGeom>
            <a:noFill/>
          </p:spPr>
          <p:txBody>
            <a:bodyPr wrap="square" rtlCol="0">
              <a:spAutoFit/>
            </a:bodyPr>
            <a:lstStyle/>
            <a:p>
              <a:r>
                <a:rPr lang="en-US" sz="2200" dirty="0" smtClean="0">
                  <a:latin typeface="GillSans" pitchFamily="2" charset="0"/>
                </a:rPr>
                <a:t>OK! I will create a </a:t>
              </a:r>
              <a:r>
                <a:rPr lang="en-US" sz="2200" dirty="0" smtClean="0">
                  <a:solidFill>
                    <a:srgbClr val="FF0000"/>
                  </a:solidFill>
                  <a:latin typeface="GillSans" pitchFamily="2" charset="0"/>
                </a:rPr>
                <a:t>configuration support system</a:t>
              </a:r>
              <a:endParaRPr lang="en-US" sz="2200" dirty="0">
                <a:solidFill>
                  <a:srgbClr val="FF0000"/>
                </a:solidFill>
                <a:latin typeface="GillSans" pitchFamily="2" charset="0"/>
              </a:endParaRPr>
            </a:p>
          </p:txBody>
        </p:sp>
        <p:sp>
          <p:nvSpPr>
            <p:cNvPr id="50" name="Pensées 49"/>
            <p:cNvSpPr/>
            <p:nvPr/>
          </p:nvSpPr>
          <p:spPr>
            <a:xfrm>
              <a:off x="2920388" y="1628800"/>
              <a:ext cx="4601654" cy="864096"/>
            </a:xfrm>
            <a:prstGeom prst="cloudCallout">
              <a:avLst>
                <a:gd name="adj1" fmla="val -60222"/>
                <a:gd name="adj2" fmla="val 6291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Espace réservé de la date 3"/>
          <p:cNvSpPr>
            <a:spLocks noGrp="1"/>
          </p:cNvSpPr>
          <p:nvPr>
            <p:ph type="dt" sz="half" idx="10"/>
          </p:nvPr>
        </p:nvSpPr>
        <p:spPr/>
        <p:txBody>
          <a:bodyPr/>
          <a:lstStyle/>
          <a:p>
            <a:fld id="{C4881B7D-55B8-49D6-9B62-5ECB4908CF1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7</a:t>
            </a:r>
            <a:endParaRPr lang="fr-FR" dirty="0"/>
          </a:p>
        </p:txBody>
      </p:sp>
      <p:sp>
        <p:nvSpPr>
          <p:cNvPr id="2" name="Titre 1"/>
          <p:cNvSpPr>
            <a:spLocks noGrp="1"/>
          </p:cNvSpPr>
          <p:nvPr>
            <p:ph type="title"/>
          </p:nvPr>
        </p:nvSpPr>
        <p:spPr>
          <a:xfrm>
            <a:off x="1475656" y="548680"/>
            <a:ext cx="7668344" cy="576064"/>
          </a:xfrm>
        </p:spPr>
        <p:txBody>
          <a:bodyPr>
            <a:normAutofit fontScale="90000"/>
          </a:bodyPr>
          <a:lstStyle/>
          <a:p>
            <a:r>
              <a:rPr lang="en-US" dirty="0" smtClean="0">
                <a:solidFill>
                  <a:schemeClr val="accent1"/>
                </a:solidFill>
              </a:rPr>
              <a:t>2. Business Process Configuration</a:t>
            </a:r>
            <a:endParaRPr lang="en-US" dirty="0">
              <a:solidFill>
                <a:schemeClr val="accent1"/>
              </a:solidFill>
            </a:endParaRPr>
          </a:p>
        </p:txBody>
      </p:sp>
      <p:graphicFrame>
        <p:nvGraphicFramePr>
          <p:cNvPr id="24" name="Objet 23"/>
          <p:cNvGraphicFramePr>
            <a:graphicFrameLocks noChangeAspect="1"/>
          </p:cNvGraphicFramePr>
          <p:nvPr/>
        </p:nvGraphicFramePr>
        <p:xfrm>
          <a:off x="6048164" y="1556792"/>
          <a:ext cx="3015602" cy="4464496"/>
        </p:xfrm>
        <a:graphic>
          <a:graphicData uri="http://schemas.openxmlformats.org/presentationml/2006/ole">
            <p:oleObj spid="_x0000_s165891" name="Visio" r:id="rId5" imgW="10751723" imgH="13776960" progId="">
              <p:embed/>
            </p:oleObj>
          </a:graphicData>
        </a:graphic>
      </p:graphicFrame>
      <p:grpSp>
        <p:nvGrpSpPr>
          <p:cNvPr id="33" name="Groupe 32"/>
          <p:cNvGrpSpPr/>
          <p:nvPr/>
        </p:nvGrpSpPr>
        <p:grpSpPr>
          <a:xfrm>
            <a:off x="107504" y="4401107"/>
            <a:ext cx="1368152" cy="1357699"/>
            <a:chOff x="179512" y="4077072"/>
            <a:chExt cx="1368152" cy="1357699"/>
          </a:xfrm>
        </p:grpSpPr>
        <p:pic>
          <p:nvPicPr>
            <p:cNvPr id="31" name="Image 30" descr="process-user.png"/>
            <p:cNvPicPr>
              <a:picLocks noChangeAspect="1"/>
            </p:cNvPicPr>
            <p:nvPr/>
          </p:nvPicPr>
          <p:blipFill>
            <a:blip r:embed="rId6" cstate="print"/>
            <a:stretch>
              <a:fillRect/>
            </a:stretch>
          </p:blipFill>
          <p:spPr>
            <a:xfrm>
              <a:off x="323528" y="4077072"/>
              <a:ext cx="936104" cy="936104"/>
            </a:xfrm>
            <a:prstGeom prst="rect">
              <a:avLst/>
            </a:prstGeom>
          </p:spPr>
        </p:pic>
        <p:sp>
          <p:nvSpPr>
            <p:cNvPr id="32" name="ZoneTexte 31"/>
            <p:cNvSpPr txBox="1"/>
            <p:nvPr/>
          </p:nvSpPr>
          <p:spPr>
            <a:xfrm>
              <a:off x="179512" y="5065439"/>
              <a:ext cx="1368152" cy="369332"/>
            </a:xfrm>
            <a:prstGeom prst="rect">
              <a:avLst/>
            </a:prstGeom>
            <a:noFill/>
          </p:spPr>
          <p:txBody>
            <a:bodyPr wrap="square" rtlCol="0">
              <a:spAutoFit/>
            </a:bodyPr>
            <a:lstStyle/>
            <a:p>
              <a:r>
                <a:rPr lang="en-US" dirty="0" smtClean="0">
                  <a:latin typeface="GillSans" pitchFamily="2" charset="0"/>
                </a:rPr>
                <a:t>Process user</a:t>
              </a:r>
              <a:endParaRPr lang="en-US" dirty="0">
                <a:latin typeface="GillSans" pitchFamily="2" charset="0"/>
              </a:endParaRPr>
            </a:p>
          </p:txBody>
        </p:sp>
      </p:grpSp>
      <p:grpSp>
        <p:nvGrpSpPr>
          <p:cNvPr id="34" name="Groupe 33"/>
          <p:cNvGrpSpPr/>
          <p:nvPr/>
        </p:nvGrpSpPr>
        <p:grpSpPr>
          <a:xfrm>
            <a:off x="1547664" y="4509120"/>
            <a:ext cx="4860540" cy="1152128"/>
            <a:chOff x="2987824" y="1520789"/>
            <a:chExt cx="4462135" cy="1152128"/>
          </a:xfrm>
        </p:grpSpPr>
        <p:sp>
          <p:nvSpPr>
            <p:cNvPr id="35" name="ZoneTexte 34"/>
            <p:cNvSpPr txBox="1"/>
            <p:nvPr/>
          </p:nvSpPr>
          <p:spPr>
            <a:xfrm>
              <a:off x="3419872" y="1700808"/>
              <a:ext cx="3930928" cy="769441"/>
            </a:xfrm>
            <a:prstGeom prst="rect">
              <a:avLst/>
            </a:prstGeom>
            <a:noFill/>
          </p:spPr>
          <p:txBody>
            <a:bodyPr wrap="square" rtlCol="0">
              <a:spAutoFit/>
            </a:bodyPr>
            <a:lstStyle/>
            <a:p>
              <a:r>
                <a:rPr lang="en-US" sz="2200" dirty="0" smtClean="0">
                  <a:latin typeface="GillSans" pitchFamily="2" charset="0"/>
                </a:rPr>
                <a:t>How can I </a:t>
              </a:r>
              <a:r>
                <a:rPr lang="en-US" sz="2200" dirty="0" smtClean="0">
                  <a:solidFill>
                    <a:srgbClr val="0000FF"/>
                  </a:solidFill>
                  <a:latin typeface="GillSans" pitchFamily="2" charset="0"/>
                </a:rPr>
                <a:t>configure this process to fit my organizations’ needs</a:t>
              </a:r>
              <a:r>
                <a:rPr lang="en-US" sz="2200" dirty="0" smtClean="0">
                  <a:latin typeface="GillSans" pitchFamily="2" charset="0"/>
                </a:rPr>
                <a:t>?</a:t>
              </a:r>
              <a:endParaRPr lang="en-US" sz="2200" dirty="0">
                <a:latin typeface="GillSans" pitchFamily="2" charset="0"/>
              </a:endParaRPr>
            </a:p>
          </p:txBody>
        </p:sp>
        <p:sp>
          <p:nvSpPr>
            <p:cNvPr id="36" name="Pensées 35"/>
            <p:cNvSpPr/>
            <p:nvPr/>
          </p:nvSpPr>
          <p:spPr>
            <a:xfrm>
              <a:off x="2987824" y="1520789"/>
              <a:ext cx="4462135" cy="1152128"/>
            </a:xfrm>
            <a:prstGeom prst="cloudCallout">
              <a:avLst>
                <a:gd name="adj1" fmla="val -61707"/>
                <a:gd name="adj2" fmla="val -3406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Flèche courbée vers le haut 37"/>
          <p:cNvSpPr/>
          <p:nvPr/>
        </p:nvSpPr>
        <p:spPr>
          <a:xfrm rot="5400000">
            <a:off x="1977948" y="3607255"/>
            <a:ext cx="1440160" cy="435576"/>
          </a:xfrm>
          <a:prstGeom prst="curved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Flèche courbée vers le haut 38"/>
          <p:cNvSpPr/>
          <p:nvPr/>
        </p:nvSpPr>
        <p:spPr>
          <a:xfrm rot="16200000">
            <a:off x="3886239" y="3571330"/>
            <a:ext cx="1367992" cy="435576"/>
          </a:xfrm>
          <a:prstGeom prst="curvedUp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7" name="Rectangle 3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40" name="Rectangle 3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descr="configurable-process - Copy.png"/>
          <p:cNvPicPr>
            <a:picLocks noChangeAspect="1"/>
          </p:cNvPicPr>
          <p:nvPr/>
        </p:nvPicPr>
        <p:blipFill>
          <a:blip r:embed="rId3" cstate="print"/>
          <a:srcRect l="15074" b="33599"/>
          <a:stretch>
            <a:fillRect/>
          </a:stretch>
        </p:blipFill>
        <p:spPr>
          <a:xfrm>
            <a:off x="4463988" y="2167626"/>
            <a:ext cx="4464496" cy="4357718"/>
          </a:xfrm>
          <a:prstGeom prst="rect">
            <a:avLst/>
          </a:prstGeom>
          <a:ln>
            <a:noFill/>
          </a:ln>
        </p:spPr>
      </p:pic>
      <p:sp>
        <p:nvSpPr>
          <p:cNvPr id="29" name="Espace réservé du contenu 28"/>
          <p:cNvSpPr>
            <a:spLocks noGrp="1"/>
          </p:cNvSpPr>
          <p:nvPr>
            <p:ph idx="1"/>
          </p:nvPr>
        </p:nvSpPr>
        <p:spPr/>
        <p:txBody>
          <a:bodyPr/>
          <a:lstStyle/>
          <a:p>
            <a:r>
              <a:rPr lang="en-US" dirty="0" smtClean="0"/>
              <a:t>Configuration Support System = Which </a:t>
            </a:r>
            <a:r>
              <a:rPr lang="en-US" dirty="0" smtClean="0">
                <a:solidFill>
                  <a:srgbClr val="0000FF"/>
                </a:solidFill>
              </a:rPr>
              <a:t>configuration choices </a:t>
            </a:r>
            <a:r>
              <a:rPr lang="en-US" dirty="0" smtClean="0"/>
              <a:t>should be </a:t>
            </a:r>
            <a:r>
              <a:rPr lang="en-US" dirty="0" smtClean="0">
                <a:solidFill>
                  <a:srgbClr val="0000FF"/>
                </a:solidFill>
              </a:rPr>
              <a:t>recommended</a:t>
            </a:r>
            <a:r>
              <a:rPr lang="en-US" dirty="0" smtClean="0"/>
              <a:t> and in which </a:t>
            </a:r>
            <a:r>
              <a:rPr lang="en-US" dirty="0" smtClean="0">
                <a:solidFill>
                  <a:srgbClr val="FF9900"/>
                </a:solidFill>
              </a:rPr>
              <a:t>order</a:t>
            </a:r>
            <a:r>
              <a:rPr lang="en-US" dirty="0" smtClean="0"/>
              <a:t> ?</a:t>
            </a:r>
          </a:p>
          <a:p>
            <a:pPr>
              <a:buNone/>
            </a:pPr>
            <a:endParaRPr lang="en-US" dirty="0"/>
          </a:p>
        </p:txBody>
      </p:sp>
      <p:sp>
        <p:nvSpPr>
          <p:cNvPr id="55" name="ZoneTexte 54"/>
          <p:cNvSpPr txBox="1"/>
          <p:nvPr/>
        </p:nvSpPr>
        <p:spPr>
          <a:xfrm>
            <a:off x="251520" y="5077633"/>
            <a:ext cx="3312368" cy="1107996"/>
          </a:xfrm>
          <a:prstGeom prst="rect">
            <a:avLst/>
          </a:prstGeom>
          <a:noFill/>
        </p:spPr>
        <p:txBody>
          <a:bodyPr wrap="square" rtlCol="0">
            <a:spAutoFit/>
          </a:bodyPr>
          <a:lstStyle/>
          <a:p>
            <a:r>
              <a:rPr lang="en-US" sz="2200" dirty="0" smtClean="0">
                <a:latin typeface="GillSans" pitchFamily="2" charset="0"/>
              </a:rPr>
              <a:t>We recommend you to </a:t>
            </a:r>
            <a:r>
              <a:rPr lang="en-US" sz="2200" dirty="0" smtClean="0">
                <a:solidFill>
                  <a:srgbClr val="0000FF"/>
                </a:solidFill>
                <a:latin typeface="GillSans" pitchFamily="2" charset="0"/>
              </a:rPr>
              <a:t>remove</a:t>
            </a:r>
            <a:r>
              <a:rPr lang="en-US" sz="2200" dirty="0" smtClean="0">
                <a:latin typeface="GillSans" pitchFamily="2" charset="0"/>
              </a:rPr>
              <a:t> the </a:t>
            </a:r>
            <a:r>
              <a:rPr lang="en-US" sz="2200" dirty="0" smtClean="0">
                <a:solidFill>
                  <a:srgbClr val="0000FF"/>
                </a:solidFill>
                <a:latin typeface="GillSans" pitchFamily="2" charset="0"/>
              </a:rPr>
              <a:t>Discount package </a:t>
            </a:r>
            <a:r>
              <a:rPr lang="en-US" sz="2200" dirty="0" smtClean="0">
                <a:latin typeface="GillSans" pitchFamily="2" charset="0"/>
              </a:rPr>
              <a:t>offer</a:t>
            </a:r>
            <a:endParaRPr lang="en-US" sz="2200" dirty="0">
              <a:latin typeface="GillSans" pitchFamily="2" charset="0"/>
            </a:endParaRPr>
          </a:p>
        </p:txBody>
      </p:sp>
      <p:sp>
        <p:nvSpPr>
          <p:cNvPr id="53" name="ZoneTexte 52"/>
          <p:cNvSpPr txBox="1"/>
          <p:nvPr/>
        </p:nvSpPr>
        <p:spPr>
          <a:xfrm>
            <a:off x="251520" y="4269286"/>
            <a:ext cx="3600400" cy="769441"/>
          </a:xfrm>
          <a:prstGeom prst="rect">
            <a:avLst/>
          </a:prstGeom>
          <a:noFill/>
        </p:spPr>
        <p:txBody>
          <a:bodyPr wrap="square" rtlCol="0">
            <a:spAutoFit/>
          </a:bodyPr>
          <a:lstStyle/>
          <a:p>
            <a:r>
              <a:rPr lang="en-US" sz="2200" dirty="0" smtClean="0">
                <a:latin typeface="GillSans" pitchFamily="2" charset="0"/>
              </a:rPr>
              <a:t>If you </a:t>
            </a:r>
            <a:r>
              <a:rPr lang="en-US" sz="2200" dirty="0" smtClean="0">
                <a:solidFill>
                  <a:srgbClr val="0000FF"/>
                </a:solidFill>
                <a:latin typeface="GillSans" pitchFamily="2" charset="0"/>
              </a:rPr>
              <a:t>don’t have </a:t>
            </a:r>
            <a:r>
              <a:rPr lang="en-US" sz="2200" dirty="0" smtClean="0">
                <a:latin typeface="GillSans" pitchFamily="2" charset="0"/>
              </a:rPr>
              <a:t>a </a:t>
            </a:r>
            <a:r>
              <a:rPr lang="en-US" sz="2200" dirty="0" smtClean="0">
                <a:solidFill>
                  <a:srgbClr val="0000FF"/>
                </a:solidFill>
                <a:latin typeface="GillSans" pitchFamily="2" charset="0"/>
              </a:rPr>
              <a:t>recommendation </a:t>
            </a:r>
            <a:r>
              <a:rPr lang="en-US" sz="2200" dirty="0" smtClean="0">
                <a:latin typeface="GillSans" pitchFamily="2" charset="0"/>
              </a:rPr>
              <a:t>functionality</a:t>
            </a:r>
            <a:endParaRPr lang="en-US" sz="2200" dirty="0">
              <a:latin typeface="GillSans" pitchFamily="2" charset="0"/>
            </a:endParaRPr>
          </a:p>
        </p:txBody>
      </p:sp>
      <p:sp>
        <p:nvSpPr>
          <p:cNvPr id="2" name="Titre 1"/>
          <p:cNvSpPr>
            <a:spLocks noGrp="1"/>
          </p:cNvSpPr>
          <p:nvPr>
            <p:ph type="title"/>
          </p:nvPr>
        </p:nvSpPr>
        <p:spPr/>
        <p:txBody>
          <a:bodyPr>
            <a:normAutofit fontScale="90000"/>
          </a:bodyPr>
          <a:lstStyle/>
          <a:p>
            <a:r>
              <a:rPr lang="en-US" dirty="0" smtClean="0">
                <a:solidFill>
                  <a:schemeClr val="accent1"/>
                </a:solidFill>
              </a:rPr>
              <a:t>2. Business Process Configuration</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2FDB9BD0-0E2F-42C6-B42E-A7C8DF6DDA3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8</a:t>
            </a:r>
            <a:endParaRPr lang="fr-FR" dirty="0"/>
          </a:p>
        </p:txBody>
      </p:sp>
      <p:sp>
        <p:nvSpPr>
          <p:cNvPr id="37" name="Interdiction 36"/>
          <p:cNvSpPr/>
          <p:nvPr/>
        </p:nvSpPr>
        <p:spPr>
          <a:xfrm>
            <a:off x="5508104" y="4113076"/>
            <a:ext cx="288032" cy="288032"/>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Interdiction 43"/>
          <p:cNvSpPr/>
          <p:nvPr/>
        </p:nvSpPr>
        <p:spPr>
          <a:xfrm>
            <a:off x="8028384" y="4149080"/>
            <a:ext cx="288032" cy="288032"/>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Interdiction 44"/>
          <p:cNvSpPr/>
          <p:nvPr/>
        </p:nvSpPr>
        <p:spPr>
          <a:xfrm>
            <a:off x="6372200" y="2816932"/>
            <a:ext cx="288032" cy="288032"/>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Interdiction 47"/>
          <p:cNvSpPr/>
          <p:nvPr/>
        </p:nvSpPr>
        <p:spPr>
          <a:xfrm>
            <a:off x="6048164" y="6093296"/>
            <a:ext cx="288032" cy="288032"/>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ZoneTexte 50"/>
          <p:cNvSpPr txBox="1"/>
          <p:nvPr/>
        </p:nvSpPr>
        <p:spPr>
          <a:xfrm>
            <a:off x="251520" y="2397078"/>
            <a:ext cx="2520280" cy="769441"/>
          </a:xfrm>
          <a:prstGeom prst="rect">
            <a:avLst/>
          </a:prstGeom>
          <a:noFill/>
        </p:spPr>
        <p:txBody>
          <a:bodyPr wrap="square" rtlCol="0">
            <a:spAutoFit/>
          </a:bodyPr>
          <a:lstStyle/>
          <a:p>
            <a:r>
              <a:rPr lang="en-US" sz="2200" dirty="0" smtClean="0">
                <a:latin typeface="GillSans" pitchFamily="2" charset="0"/>
              </a:rPr>
              <a:t>If you </a:t>
            </a:r>
            <a:r>
              <a:rPr lang="en-US" sz="2200" dirty="0" smtClean="0">
                <a:solidFill>
                  <a:srgbClr val="0000FF"/>
                </a:solidFill>
                <a:latin typeface="GillSans" pitchFamily="2" charset="0"/>
              </a:rPr>
              <a:t>don’t have </a:t>
            </a:r>
            <a:r>
              <a:rPr lang="en-US" sz="2200" dirty="0" smtClean="0">
                <a:latin typeface="GillSans" pitchFamily="2" charset="0"/>
              </a:rPr>
              <a:t>a </a:t>
            </a:r>
            <a:r>
              <a:rPr lang="en-US" sz="2200" dirty="0" smtClean="0">
                <a:solidFill>
                  <a:srgbClr val="0000FF"/>
                </a:solidFill>
                <a:latin typeface="GillSans" pitchFamily="2" charset="0"/>
              </a:rPr>
              <a:t>search trains </a:t>
            </a:r>
            <a:r>
              <a:rPr lang="en-US" sz="2200" dirty="0" smtClean="0">
                <a:latin typeface="GillSans" pitchFamily="2" charset="0"/>
              </a:rPr>
              <a:t>option</a:t>
            </a:r>
            <a:endParaRPr lang="en-US" sz="2200" dirty="0">
              <a:latin typeface="GillSans" pitchFamily="2" charset="0"/>
            </a:endParaRPr>
          </a:p>
        </p:txBody>
      </p:sp>
      <p:sp>
        <p:nvSpPr>
          <p:cNvPr id="52" name="ZoneTexte 51"/>
          <p:cNvSpPr txBox="1"/>
          <p:nvPr/>
        </p:nvSpPr>
        <p:spPr>
          <a:xfrm>
            <a:off x="251520" y="3169421"/>
            <a:ext cx="3312368" cy="1107996"/>
          </a:xfrm>
          <a:prstGeom prst="rect">
            <a:avLst/>
          </a:prstGeom>
          <a:noFill/>
        </p:spPr>
        <p:txBody>
          <a:bodyPr wrap="square" rtlCol="0">
            <a:spAutoFit/>
          </a:bodyPr>
          <a:lstStyle/>
          <a:p>
            <a:r>
              <a:rPr lang="en-US" sz="2200" dirty="0" smtClean="0">
                <a:latin typeface="GillSans" pitchFamily="2" charset="0"/>
              </a:rPr>
              <a:t>We recommend you to </a:t>
            </a:r>
            <a:r>
              <a:rPr lang="en-US" sz="2200" dirty="0" smtClean="0">
                <a:solidFill>
                  <a:srgbClr val="0000FF"/>
                </a:solidFill>
                <a:latin typeface="GillSans" pitchFamily="2" charset="0"/>
              </a:rPr>
              <a:t>remove</a:t>
            </a:r>
            <a:r>
              <a:rPr lang="en-US" sz="2200" dirty="0" smtClean="0">
                <a:latin typeface="GillSans" pitchFamily="2" charset="0"/>
              </a:rPr>
              <a:t> the </a:t>
            </a:r>
            <a:r>
              <a:rPr lang="en-US" sz="2200" dirty="0" smtClean="0">
                <a:solidFill>
                  <a:srgbClr val="0000FF"/>
                </a:solidFill>
                <a:latin typeface="GillSans" pitchFamily="2" charset="0"/>
              </a:rPr>
              <a:t>Recommend trains </a:t>
            </a:r>
            <a:r>
              <a:rPr lang="en-US" sz="2200" dirty="0" smtClean="0">
                <a:latin typeface="GillSans" pitchFamily="2" charset="0"/>
              </a:rPr>
              <a:t>option</a:t>
            </a:r>
            <a:endParaRPr lang="en-US" sz="2200" dirty="0">
              <a:latin typeface="GillSans" pitchFamily="2" charset="0"/>
            </a:endParaRPr>
          </a:p>
        </p:txBody>
      </p:sp>
      <p:sp>
        <p:nvSpPr>
          <p:cNvPr id="27" name="Rectangle 2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28" name="Rectangle 2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500"/>
                                        <p:tgtEl>
                                          <p:spTgt spid="4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fade">
                                      <p:cBhvr>
                                        <p:cTn id="30"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3" grpId="0"/>
      <p:bldP spid="37" grpId="0" animBg="1"/>
      <p:bldP spid="44" grpId="0" animBg="1"/>
      <p:bldP spid="45" grpId="0" animBg="1"/>
      <p:bldP spid="48" grpId="0" animBg="1"/>
      <p:bldP spid="51" grpId="0"/>
      <p:bldP spid="5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Image 29" descr="configurable-process - Copy.png"/>
          <p:cNvPicPr>
            <a:picLocks noChangeAspect="1"/>
          </p:cNvPicPr>
          <p:nvPr/>
        </p:nvPicPr>
        <p:blipFill>
          <a:blip r:embed="rId2" cstate="print"/>
          <a:srcRect l="15074" b="33599"/>
          <a:stretch>
            <a:fillRect/>
          </a:stretch>
        </p:blipFill>
        <p:spPr>
          <a:xfrm>
            <a:off x="4463988" y="2167626"/>
            <a:ext cx="4464496" cy="4357718"/>
          </a:xfrm>
          <a:prstGeom prst="rect">
            <a:avLst/>
          </a:prstGeom>
          <a:ln>
            <a:noFill/>
          </a:ln>
        </p:spPr>
      </p:pic>
      <p:sp>
        <p:nvSpPr>
          <p:cNvPr id="29" name="Espace réservé du contenu 28"/>
          <p:cNvSpPr>
            <a:spLocks noGrp="1"/>
          </p:cNvSpPr>
          <p:nvPr>
            <p:ph idx="1"/>
          </p:nvPr>
        </p:nvSpPr>
        <p:spPr/>
        <p:txBody>
          <a:bodyPr/>
          <a:lstStyle/>
          <a:p>
            <a:r>
              <a:rPr lang="en-US" dirty="0" smtClean="0"/>
              <a:t>Configuration Support System = Which </a:t>
            </a:r>
            <a:r>
              <a:rPr lang="en-US" dirty="0" smtClean="0">
                <a:solidFill>
                  <a:srgbClr val="0000FF"/>
                </a:solidFill>
              </a:rPr>
              <a:t>configuration choices </a:t>
            </a:r>
            <a:r>
              <a:rPr lang="en-US" dirty="0" smtClean="0"/>
              <a:t>should be </a:t>
            </a:r>
            <a:r>
              <a:rPr lang="en-US" dirty="0" smtClean="0">
                <a:solidFill>
                  <a:srgbClr val="0000FF"/>
                </a:solidFill>
              </a:rPr>
              <a:t>recommended</a:t>
            </a:r>
            <a:r>
              <a:rPr lang="en-US" dirty="0" smtClean="0"/>
              <a:t> and in which </a:t>
            </a:r>
            <a:r>
              <a:rPr lang="en-US" dirty="0" smtClean="0">
                <a:solidFill>
                  <a:srgbClr val="FF9900"/>
                </a:solidFill>
              </a:rPr>
              <a:t>order</a:t>
            </a:r>
            <a:r>
              <a:rPr lang="en-US" dirty="0" smtClean="0"/>
              <a:t> ?</a:t>
            </a:r>
          </a:p>
          <a:p>
            <a:endParaRPr lang="en-US" dirty="0"/>
          </a:p>
        </p:txBody>
      </p:sp>
      <p:sp>
        <p:nvSpPr>
          <p:cNvPr id="2" name="Titre 1"/>
          <p:cNvSpPr>
            <a:spLocks noGrp="1"/>
          </p:cNvSpPr>
          <p:nvPr>
            <p:ph type="title"/>
          </p:nvPr>
        </p:nvSpPr>
        <p:spPr/>
        <p:txBody>
          <a:bodyPr>
            <a:normAutofit fontScale="90000"/>
          </a:bodyPr>
          <a:lstStyle/>
          <a:p>
            <a:r>
              <a:rPr lang="en-US" dirty="0" smtClean="0">
                <a:solidFill>
                  <a:schemeClr val="accent1"/>
                </a:solidFill>
              </a:rPr>
              <a:t>2. Business Process Configuration</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675CDCBE-D2BA-488D-B528-EAA63BD67A2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9</a:t>
            </a:r>
            <a:endParaRPr lang="fr-FR" dirty="0"/>
          </a:p>
        </p:txBody>
      </p:sp>
      <p:sp>
        <p:nvSpPr>
          <p:cNvPr id="56" name="ZoneTexte 55"/>
          <p:cNvSpPr txBox="1"/>
          <p:nvPr/>
        </p:nvSpPr>
        <p:spPr>
          <a:xfrm>
            <a:off x="395536" y="2623555"/>
            <a:ext cx="4068452" cy="769441"/>
          </a:xfrm>
          <a:prstGeom prst="rect">
            <a:avLst/>
          </a:prstGeom>
          <a:noFill/>
        </p:spPr>
        <p:txBody>
          <a:bodyPr wrap="square" rtlCol="0">
            <a:spAutoFit/>
          </a:bodyPr>
          <a:lstStyle/>
          <a:p>
            <a:r>
              <a:rPr lang="en-US" sz="2200" dirty="0" smtClean="0">
                <a:solidFill>
                  <a:srgbClr val="FF9900"/>
                </a:solidFill>
                <a:latin typeface="GillSans" pitchFamily="2" charset="0"/>
              </a:rPr>
              <a:t>We recommend you to configure first</a:t>
            </a:r>
            <a:r>
              <a:rPr lang="en-US" sz="2200" dirty="0" smtClean="0">
                <a:latin typeface="GillSans" pitchFamily="2" charset="0"/>
              </a:rPr>
              <a:t> this variation point</a:t>
            </a:r>
            <a:endParaRPr lang="en-US" sz="2200" dirty="0">
              <a:latin typeface="GillSans" pitchFamily="2" charset="0"/>
            </a:endParaRPr>
          </a:p>
        </p:txBody>
      </p:sp>
      <p:cxnSp>
        <p:nvCxnSpPr>
          <p:cNvPr id="59" name="Connecteur droit avec flèche 58"/>
          <p:cNvCxnSpPr>
            <a:stCxn id="56" idx="3"/>
          </p:cNvCxnSpPr>
          <p:nvPr/>
        </p:nvCxnSpPr>
        <p:spPr>
          <a:xfrm flipV="1">
            <a:off x="4463988" y="2977499"/>
            <a:ext cx="1404156" cy="30777"/>
          </a:xfrm>
          <a:prstGeom prst="straightConnector1">
            <a:avLst/>
          </a:prstGeom>
          <a:ln w="571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61" name="ZoneTexte 60"/>
          <p:cNvSpPr txBox="1"/>
          <p:nvPr/>
        </p:nvSpPr>
        <p:spPr>
          <a:xfrm>
            <a:off x="395536" y="4077072"/>
            <a:ext cx="3024336" cy="430887"/>
          </a:xfrm>
          <a:prstGeom prst="rect">
            <a:avLst/>
          </a:prstGeom>
          <a:noFill/>
        </p:spPr>
        <p:txBody>
          <a:bodyPr wrap="square" rtlCol="0">
            <a:spAutoFit/>
          </a:bodyPr>
          <a:lstStyle/>
          <a:p>
            <a:r>
              <a:rPr lang="en-US" sz="2200" dirty="0" smtClean="0">
                <a:solidFill>
                  <a:srgbClr val="FF9900"/>
                </a:solidFill>
                <a:latin typeface="GillSans" pitchFamily="2" charset="0"/>
              </a:rPr>
              <a:t>Then </a:t>
            </a:r>
            <a:r>
              <a:rPr lang="en-US" sz="2200" dirty="0" smtClean="0">
                <a:latin typeface="GillSans" pitchFamily="2" charset="0"/>
              </a:rPr>
              <a:t>this one</a:t>
            </a:r>
            <a:endParaRPr lang="en-US" sz="2200" dirty="0">
              <a:latin typeface="GillSans" pitchFamily="2" charset="0"/>
            </a:endParaRPr>
          </a:p>
        </p:txBody>
      </p:sp>
      <p:cxnSp>
        <p:nvCxnSpPr>
          <p:cNvPr id="62" name="Connecteur droit avec flèche 61"/>
          <p:cNvCxnSpPr/>
          <p:nvPr/>
        </p:nvCxnSpPr>
        <p:spPr>
          <a:xfrm>
            <a:off x="2195736" y="4365104"/>
            <a:ext cx="3528392" cy="1872208"/>
          </a:xfrm>
          <a:prstGeom prst="straightConnector1">
            <a:avLst/>
          </a:prstGeom>
          <a:ln w="571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65" name="ZoneTexte 64"/>
          <p:cNvSpPr txBox="1"/>
          <p:nvPr/>
        </p:nvSpPr>
        <p:spPr>
          <a:xfrm>
            <a:off x="395536" y="5075892"/>
            <a:ext cx="3024336" cy="430887"/>
          </a:xfrm>
          <a:prstGeom prst="rect">
            <a:avLst/>
          </a:prstGeom>
          <a:noFill/>
        </p:spPr>
        <p:txBody>
          <a:bodyPr wrap="square" rtlCol="0">
            <a:spAutoFit/>
          </a:bodyPr>
          <a:lstStyle/>
          <a:p>
            <a:r>
              <a:rPr lang="en-US" sz="2200" dirty="0" smtClean="0">
                <a:solidFill>
                  <a:srgbClr val="FF9900"/>
                </a:solidFill>
                <a:latin typeface="GillSans" pitchFamily="2" charset="0"/>
              </a:rPr>
              <a:t>Thereafter </a:t>
            </a:r>
            <a:r>
              <a:rPr lang="en-US" sz="2200" dirty="0" smtClean="0">
                <a:latin typeface="GillSans" pitchFamily="2" charset="0"/>
              </a:rPr>
              <a:t>this one</a:t>
            </a:r>
            <a:endParaRPr lang="en-US" sz="2200" dirty="0">
              <a:latin typeface="GillSans" pitchFamily="2" charset="0"/>
            </a:endParaRPr>
          </a:p>
        </p:txBody>
      </p:sp>
      <p:cxnSp>
        <p:nvCxnSpPr>
          <p:cNvPr id="66" name="Connecteur droit avec flèche 65"/>
          <p:cNvCxnSpPr/>
          <p:nvPr/>
        </p:nvCxnSpPr>
        <p:spPr>
          <a:xfrm flipV="1">
            <a:off x="2843808" y="4221088"/>
            <a:ext cx="2160240" cy="1080120"/>
          </a:xfrm>
          <a:prstGeom prst="straightConnector1">
            <a:avLst/>
          </a:prstGeom>
          <a:ln w="57150">
            <a:solidFill>
              <a:srgbClr val="FF9900"/>
            </a:solidFill>
            <a:tailEnd type="arrow"/>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a:xfrm>
            <a:off x="4680012" y="2564904"/>
            <a:ext cx="360040" cy="288032"/>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sp>
        <p:nvSpPr>
          <p:cNvPr id="73" name="Ellipse 72"/>
          <p:cNvSpPr/>
          <p:nvPr/>
        </p:nvSpPr>
        <p:spPr>
          <a:xfrm>
            <a:off x="2843808" y="4365104"/>
            <a:ext cx="360040" cy="288032"/>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74" name="Ellipse 73"/>
          <p:cNvSpPr/>
          <p:nvPr/>
        </p:nvSpPr>
        <p:spPr>
          <a:xfrm>
            <a:off x="4103948" y="4149080"/>
            <a:ext cx="360040" cy="288032"/>
          </a:xfrm>
          <a:prstGeom prst="ellipse">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27" name="Rectangle 2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28" name="Rectangle 2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Motivation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650344B4-5802-49EA-83BE-E9336E10DF39}"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10</a:t>
            </a:r>
            <a:endParaRPr lang="fr-FR" dirty="0"/>
          </a:p>
        </p:txBody>
      </p:sp>
      <p:sp>
        <p:nvSpPr>
          <p:cNvPr id="2" name="Titre 1"/>
          <p:cNvSpPr>
            <a:spLocks noGrp="1"/>
          </p:cNvSpPr>
          <p:nvPr>
            <p:ph type="title"/>
          </p:nvPr>
        </p:nvSpPr>
        <p:spPr/>
        <p:txBody>
          <a:bodyPr/>
          <a:lstStyle/>
          <a:p>
            <a:r>
              <a:rPr lang="en-US" dirty="0" smtClean="0">
                <a:solidFill>
                  <a:schemeClr val="accent1"/>
                </a:solidFill>
              </a:rPr>
              <a:t>Thesis Research Problem</a:t>
            </a:r>
            <a:endParaRPr lang="en-US" dirty="0">
              <a:solidFill>
                <a:schemeClr val="accent1"/>
              </a:solidFill>
            </a:endParaRPr>
          </a:p>
        </p:txBody>
      </p:sp>
      <p:grpSp>
        <p:nvGrpSpPr>
          <p:cNvPr id="18" name="Groupe 22"/>
          <p:cNvGrpSpPr/>
          <p:nvPr/>
        </p:nvGrpSpPr>
        <p:grpSpPr>
          <a:xfrm>
            <a:off x="323528" y="2148905"/>
            <a:ext cx="1656184" cy="1352103"/>
            <a:chOff x="365216" y="1700808"/>
            <a:chExt cx="2004854" cy="1652570"/>
          </a:xfrm>
        </p:grpSpPr>
        <p:pic>
          <p:nvPicPr>
            <p:cNvPr id="19" name="Image 18" descr="process-designer.jpg"/>
            <p:cNvPicPr>
              <a:picLocks noChangeAspect="1"/>
            </p:cNvPicPr>
            <p:nvPr/>
          </p:nvPicPr>
          <p:blipFill>
            <a:blip r:embed="rId3" cstate="print"/>
            <a:stretch>
              <a:fillRect/>
            </a:stretch>
          </p:blipFill>
          <p:spPr>
            <a:xfrm>
              <a:off x="611560" y="1700808"/>
              <a:ext cx="1288344" cy="1368152"/>
            </a:xfrm>
            <a:prstGeom prst="rect">
              <a:avLst/>
            </a:prstGeom>
          </p:spPr>
        </p:pic>
        <p:sp>
          <p:nvSpPr>
            <p:cNvPr id="20" name="ZoneTexte 19"/>
            <p:cNvSpPr txBox="1"/>
            <p:nvPr/>
          </p:nvSpPr>
          <p:spPr>
            <a:xfrm>
              <a:off x="365216" y="2977206"/>
              <a:ext cx="2004854" cy="376172"/>
            </a:xfrm>
            <a:prstGeom prst="rect">
              <a:avLst/>
            </a:prstGeom>
            <a:noFill/>
          </p:spPr>
          <p:txBody>
            <a:bodyPr wrap="square" rtlCol="0">
              <a:spAutoFit/>
            </a:bodyPr>
            <a:lstStyle/>
            <a:p>
              <a:r>
                <a:rPr lang="en-US" sz="1400" b="1" dirty="0" smtClean="0"/>
                <a:t>Process provider</a:t>
              </a:r>
              <a:endParaRPr lang="en-US" sz="1400" b="1" dirty="0"/>
            </a:p>
          </p:txBody>
        </p:sp>
      </p:grpSp>
      <p:sp>
        <p:nvSpPr>
          <p:cNvPr id="21" name="ZoneTexte 20"/>
          <p:cNvSpPr txBox="1"/>
          <p:nvPr/>
        </p:nvSpPr>
        <p:spPr>
          <a:xfrm>
            <a:off x="251520" y="3717032"/>
            <a:ext cx="8604448" cy="2333972"/>
          </a:xfrm>
          <a:prstGeom prst="rect">
            <a:avLst/>
          </a:prstGeom>
          <a:noFill/>
        </p:spPr>
        <p:txBody>
          <a:bodyPr wrap="square" rtlCol="0">
            <a:spAutoFit/>
          </a:bodyPr>
          <a:lstStyle/>
          <a:p>
            <a:pPr>
              <a:lnSpc>
                <a:spcPct val="150000"/>
              </a:lnSpc>
              <a:spcAft>
                <a:spcPts val="100"/>
              </a:spcAft>
            </a:pPr>
            <a:r>
              <a:rPr lang="en-US" sz="2400" dirty="0" smtClean="0">
                <a:latin typeface="Times New Roman" pitchFamily="18" charset="0"/>
                <a:cs typeface="Times New Roman" pitchFamily="18" charset="0"/>
              </a:rPr>
              <a:t>1</a:t>
            </a:r>
            <a:r>
              <a:rPr lang="en-US" sz="2400" dirty="0" smtClean="0">
                <a:latin typeface="GillSans" pitchFamily="2" charset="0"/>
              </a:rPr>
              <a:t>. For assisting </a:t>
            </a:r>
            <a:r>
              <a:rPr lang="en-US" sz="2400" dirty="0" smtClean="0">
                <a:solidFill>
                  <a:srgbClr val="FF0000"/>
                </a:solidFill>
                <a:latin typeface="GillSans" pitchFamily="2" charset="0"/>
              </a:rPr>
              <a:t>configurable process design</a:t>
            </a:r>
            <a:r>
              <a:rPr lang="en-US" sz="2400" dirty="0" smtClean="0">
                <a:latin typeface="GillSans" pitchFamily="2" charset="0"/>
              </a:rPr>
              <a:t>:</a:t>
            </a:r>
          </a:p>
          <a:p>
            <a:pPr marL="723900" indent="-533400">
              <a:lnSpc>
                <a:spcPct val="150000"/>
              </a:lnSpc>
              <a:spcAft>
                <a:spcPts val="100"/>
              </a:spcAft>
              <a:buClr>
                <a:srgbClr val="0000FF"/>
              </a:buClr>
            </a:pPr>
            <a:r>
              <a:rPr lang="en-US" sz="2400" dirty="0" smtClean="0">
                <a:solidFill>
                  <a:srgbClr val="0000FF"/>
                </a:solidFill>
                <a:latin typeface="Times New Roman" pitchFamily="18" charset="0"/>
                <a:cs typeface="Times New Roman" pitchFamily="18" charset="0"/>
              </a:rPr>
              <a:t>1.1</a:t>
            </a:r>
            <a:r>
              <a:rPr lang="en-US" sz="2400" dirty="0" smtClean="0">
                <a:latin typeface="GillSans" pitchFamily="2" charset="0"/>
              </a:rPr>
              <a:t>  How to identify </a:t>
            </a:r>
            <a:r>
              <a:rPr lang="en-US" sz="2400" dirty="0" smtClean="0">
                <a:solidFill>
                  <a:srgbClr val="0000FF"/>
                </a:solidFill>
                <a:latin typeface="GillSans" pitchFamily="2" charset="0"/>
              </a:rPr>
              <a:t>fragments</a:t>
            </a:r>
            <a:r>
              <a:rPr lang="en-US" sz="2400" dirty="0" smtClean="0">
                <a:latin typeface="GillSans" pitchFamily="2" charset="0"/>
              </a:rPr>
              <a:t> that are close to </a:t>
            </a:r>
            <a:r>
              <a:rPr lang="en-US" sz="2400" dirty="0" smtClean="0">
                <a:solidFill>
                  <a:srgbClr val="0000FF"/>
                </a:solidFill>
                <a:latin typeface="GillSans" pitchFamily="2" charset="0"/>
              </a:rPr>
              <a:t>process provider interest</a:t>
            </a:r>
            <a:r>
              <a:rPr lang="en-US" sz="2400" dirty="0" smtClean="0">
                <a:latin typeface="GillSans" pitchFamily="2" charset="0"/>
              </a:rPr>
              <a:t>?</a:t>
            </a:r>
          </a:p>
          <a:p>
            <a:pPr marL="723900" indent="-533400">
              <a:lnSpc>
                <a:spcPct val="150000"/>
              </a:lnSpc>
              <a:spcAft>
                <a:spcPts val="100"/>
              </a:spcAft>
              <a:buClr>
                <a:srgbClr val="0000FF"/>
              </a:buClr>
            </a:pPr>
            <a:r>
              <a:rPr lang="en-US" sz="2400" dirty="0" smtClean="0">
                <a:solidFill>
                  <a:srgbClr val="0000FF"/>
                </a:solidFill>
                <a:latin typeface="Times New Roman" pitchFamily="18" charset="0"/>
                <a:cs typeface="Times New Roman" pitchFamily="18" charset="0"/>
              </a:rPr>
              <a:t>1.2</a:t>
            </a:r>
            <a:r>
              <a:rPr lang="en-US" sz="2400" dirty="0" smtClean="0">
                <a:latin typeface="GillSans" pitchFamily="2" charset="0"/>
              </a:rPr>
              <a:t>  How to derive </a:t>
            </a:r>
            <a:r>
              <a:rPr lang="en-US" sz="2400" dirty="0" smtClean="0">
                <a:solidFill>
                  <a:srgbClr val="0000FF"/>
                </a:solidFill>
                <a:latin typeface="GillSans" pitchFamily="2" charset="0"/>
              </a:rPr>
              <a:t>configurable fragments</a:t>
            </a:r>
            <a:r>
              <a:rPr lang="en-US" sz="2400" dirty="0" smtClean="0">
                <a:latin typeface="GillSans" pitchFamily="2" charset="0"/>
              </a:rPr>
              <a:t>?</a:t>
            </a:r>
            <a:endParaRPr lang="en-US" sz="2400" dirty="0">
              <a:latin typeface="GillSans" pitchFamily="2" charset="0"/>
            </a:endParaRPr>
          </a:p>
        </p:txBody>
      </p:sp>
      <p:sp>
        <p:nvSpPr>
          <p:cNvPr id="13" name="Rectangle 12"/>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14" name="Rectangle 13"/>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Research problem</a:t>
            </a:r>
            <a:endParaRPr lang="en-US" sz="2000" dirty="0">
              <a:latin typeface="Bookman Old Style" pitchFamily="18" charset="0"/>
            </a:endParaRPr>
          </a:p>
        </p:txBody>
      </p:sp>
      <p:graphicFrame>
        <p:nvGraphicFramePr>
          <p:cNvPr id="168964" name="Object 4"/>
          <p:cNvGraphicFramePr>
            <a:graphicFrameLocks noChangeAspect="1"/>
          </p:cNvGraphicFramePr>
          <p:nvPr/>
        </p:nvGraphicFramePr>
        <p:xfrm>
          <a:off x="2051198" y="2024844"/>
          <a:ext cx="5545138" cy="1527175"/>
        </p:xfrm>
        <a:graphic>
          <a:graphicData uri="http://schemas.openxmlformats.org/presentationml/2006/ole">
            <p:oleObj spid="_x0000_s168964" name="Visio" r:id="rId4" imgW="6796977" imgH="2240388" progId="">
              <p:embed/>
            </p:oleObj>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Image 34" descr="configurable-process-image.png"/>
          <p:cNvPicPr>
            <a:picLocks noChangeAspect="1"/>
          </p:cNvPicPr>
          <p:nvPr/>
        </p:nvPicPr>
        <p:blipFill>
          <a:blip r:embed="rId2" cstate="print"/>
          <a:srcRect b="64300"/>
          <a:stretch>
            <a:fillRect/>
          </a:stretch>
        </p:blipFill>
        <p:spPr>
          <a:xfrm>
            <a:off x="2031438" y="1340768"/>
            <a:ext cx="5348874" cy="2448272"/>
          </a:xfrm>
          <a:prstGeom prst="rect">
            <a:avLst/>
          </a:prstGeom>
        </p:spPr>
      </p:pic>
      <p:sp>
        <p:nvSpPr>
          <p:cNvPr id="4" name="Espace réservé de la date 3"/>
          <p:cNvSpPr>
            <a:spLocks noGrp="1"/>
          </p:cNvSpPr>
          <p:nvPr>
            <p:ph type="dt" sz="half" idx="10"/>
          </p:nvPr>
        </p:nvSpPr>
        <p:spPr/>
        <p:txBody>
          <a:bodyPr/>
          <a:lstStyle/>
          <a:p>
            <a:fld id="{192EAA80-9644-4A64-8CE6-01F29C2627F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11</a:t>
            </a:r>
            <a:endParaRPr lang="fr-FR" dirty="0"/>
          </a:p>
        </p:txBody>
      </p:sp>
      <p:sp>
        <p:nvSpPr>
          <p:cNvPr id="2" name="Titre 1"/>
          <p:cNvSpPr>
            <a:spLocks noGrp="1"/>
          </p:cNvSpPr>
          <p:nvPr>
            <p:ph type="title"/>
          </p:nvPr>
        </p:nvSpPr>
        <p:spPr/>
        <p:txBody>
          <a:bodyPr/>
          <a:lstStyle/>
          <a:p>
            <a:r>
              <a:rPr lang="en-US" dirty="0" smtClean="0">
                <a:solidFill>
                  <a:schemeClr val="accent1"/>
                </a:solidFill>
              </a:rPr>
              <a:t>Thesis Research Problem</a:t>
            </a:r>
            <a:endParaRPr lang="en-US" dirty="0">
              <a:solidFill>
                <a:schemeClr val="accent1"/>
              </a:solidFill>
            </a:endParaRPr>
          </a:p>
        </p:txBody>
      </p:sp>
      <p:grpSp>
        <p:nvGrpSpPr>
          <p:cNvPr id="3" name="Groupe 22"/>
          <p:cNvGrpSpPr/>
          <p:nvPr/>
        </p:nvGrpSpPr>
        <p:grpSpPr>
          <a:xfrm>
            <a:off x="323528" y="2148905"/>
            <a:ext cx="1656184" cy="1352103"/>
            <a:chOff x="365216" y="1700808"/>
            <a:chExt cx="2004854" cy="1652570"/>
          </a:xfrm>
        </p:grpSpPr>
        <p:pic>
          <p:nvPicPr>
            <p:cNvPr id="19" name="Image 18" descr="process-designer.jpg"/>
            <p:cNvPicPr>
              <a:picLocks noChangeAspect="1"/>
            </p:cNvPicPr>
            <p:nvPr/>
          </p:nvPicPr>
          <p:blipFill>
            <a:blip r:embed="rId3" cstate="print"/>
            <a:stretch>
              <a:fillRect/>
            </a:stretch>
          </p:blipFill>
          <p:spPr>
            <a:xfrm>
              <a:off x="611560" y="1700808"/>
              <a:ext cx="1288344" cy="1368152"/>
            </a:xfrm>
            <a:prstGeom prst="rect">
              <a:avLst/>
            </a:prstGeom>
          </p:spPr>
        </p:pic>
        <p:sp>
          <p:nvSpPr>
            <p:cNvPr id="20" name="ZoneTexte 19"/>
            <p:cNvSpPr txBox="1"/>
            <p:nvPr/>
          </p:nvSpPr>
          <p:spPr>
            <a:xfrm>
              <a:off x="365216" y="2977206"/>
              <a:ext cx="2004854" cy="376172"/>
            </a:xfrm>
            <a:prstGeom prst="rect">
              <a:avLst/>
            </a:prstGeom>
            <a:noFill/>
          </p:spPr>
          <p:txBody>
            <a:bodyPr wrap="square" rtlCol="0">
              <a:spAutoFit/>
            </a:bodyPr>
            <a:lstStyle/>
            <a:p>
              <a:r>
                <a:rPr lang="en-US" sz="1400" b="1" dirty="0" smtClean="0"/>
                <a:t>Process provider</a:t>
              </a:r>
              <a:endParaRPr lang="en-US" sz="1400" b="1" dirty="0"/>
            </a:p>
          </p:txBody>
        </p:sp>
      </p:grpSp>
      <p:sp>
        <p:nvSpPr>
          <p:cNvPr id="21" name="ZoneTexte 20"/>
          <p:cNvSpPr txBox="1"/>
          <p:nvPr/>
        </p:nvSpPr>
        <p:spPr>
          <a:xfrm>
            <a:off x="251520" y="3941747"/>
            <a:ext cx="8820472" cy="2333972"/>
          </a:xfrm>
          <a:prstGeom prst="rect">
            <a:avLst/>
          </a:prstGeom>
          <a:noFill/>
        </p:spPr>
        <p:txBody>
          <a:bodyPr wrap="square" rtlCol="0">
            <a:spAutoFit/>
          </a:bodyPr>
          <a:lstStyle/>
          <a:p>
            <a:pPr>
              <a:lnSpc>
                <a:spcPct val="150000"/>
              </a:lnSpc>
              <a:spcAft>
                <a:spcPts val="100"/>
              </a:spcAft>
            </a:pPr>
            <a:r>
              <a:rPr lang="en-US" sz="2400" dirty="0" smtClean="0">
                <a:latin typeface="GillSans" pitchFamily="2" charset="0"/>
              </a:rPr>
              <a:t>2. For supporting </a:t>
            </a:r>
            <a:r>
              <a:rPr lang="en-US" sz="2400" dirty="0" smtClean="0">
                <a:solidFill>
                  <a:srgbClr val="FF0000"/>
                </a:solidFill>
                <a:latin typeface="GillSans" pitchFamily="2" charset="0"/>
              </a:rPr>
              <a:t>business process configuration</a:t>
            </a:r>
            <a:r>
              <a:rPr lang="en-US" sz="2400" dirty="0" smtClean="0">
                <a:latin typeface="GillSans" pitchFamily="2" charset="0"/>
              </a:rPr>
              <a:t>:</a:t>
            </a:r>
          </a:p>
          <a:p>
            <a:pPr marL="723900" indent="-546100">
              <a:lnSpc>
                <a:spcPct val="150000"/>
              </a:lnSpc>
              <a:spcAft>
                <a:spcPts val="100"/>
              </a:spcAft>
              <a:buClr>
                <a:srgbClr val="0000FF"/>
              </a:buClr>
            </a:pPr>
            <a:r>
              <a:rPr lang="en-US" sz="2400" dirty="0" smtClean="0">
                <a:solidFill>
                  <a:srgbClr val="0000FF"/>
                </a:solidFill>
                <a:latin typeface="Times New Roman" pitchFamily="18" charset="0"/>
                <a:cs typeface="Times New Roman" pitchFamily="18" charset="0"/>
              </a:rPr>
              <a:t>2.1</a:t>
            </a:r>
            <a:r>
              <a:rPr lang="en-US" sz="2400" dirty="0" smtClean="0">
                <a:latin typeface="GillSans" pitchFamily="2" charset="0"/>
              </a:rPr>
              <a:t>   How to </a:t>
            </a:r>
            <a:r>
              <a:rPr lang="en-US" sz="2400" dirty="0" smtClean="0">
                <a:solidFill>
                  <a:srgbClr val="0000FF"/>
                </a:solidFill>
                <a:latin typeface="GillSans" pitchFamily="2" charset="0"/>
              </a:rPr>
              <a:t>recommend configuration choices</a:t>
            </a:r>
            <a:r>
              <a:rPr lang="en-US" sz="2400" dirty="0" smtClean="0">
                <a:latin typeface="GillSans" pitchFamily="2" charset="0"/>
              </a:rPr>
              <a:t>?</a:t>
            </a:r>
          </a:p>
          <a:p>
            <a:pPr marL="723900" indent="-546100">
              <a:lnSpc>
                <a:spcPct val="150000"/>
              </a:lnSpc>
              <a:spcAft>
                <a:spcPts val="100"/>
              </a:spcAft>
              <a:buClr>
                <a:srgbClr val="0000FF"/>
              </a:buClr>
            </a:pPr>
            <a:r>
              <a:rPr lang="en-US" sz="2400" dirty="0" smtClean="0">
                <a:solidFill>
                  <a:srgbClr val="0000FF"/>
                </a:solidFill>
                <a:latin typeface="Times New Roman" pitchFamily="18" charset="0"/>
                <a:cs typeface="Times New Roman" pitchFamily="18" charset="0"/>
              </a:rPr>
              <a:t>2.2</a:t>
            </a:r>
            <a:r>
              <a:rPr lang="en-US" sz="2400" dirty="0" smtClean="0">
                <a:latin typeface="GillSans" pitchFamily="2" charset="0"/>
              </a:rPr>
              <a:t>   How to </a:t>
            </a:r>
            <a:r>
              <a:rPr lang="en-US" sz="2400" dirty="0" smtClean="0">
                <a:solidFill>
                  <a:srgbClr val="0000FF"/>
                </a:solidFill>
                <a:latin typeface="GillSans" pitchFamily="2" charset="0"/>
              </a:rPr>
              <a:t>propose an order </a:t>
            </a:r>
            <a:r>
              <a:rPr lang="en-US" sz="2400" dirty="0" smtClean="0">
                <a:latin typeface="GillSans" pitchFamily="2" charset="0"/>
              </a:rPr>
              <a:t>for the configuration of the variation points?</a:t>
            </a:r>
            <a:endParaRPr lang="en-US" sz="2400" dirty="0">
              <a:latin typeface="GillSans" pitchFamily="2" charset="0"/>
            </a:endParaRPr>
          </a:p>
        </p:txBody>
      </p:sp>
      <p:grpSp>
        <p:nvGrpSpPr>
          <p:cNvPr id="38" name="Groupe 37"/>
          <p:cNvGrpSpPr/>
          <p:nvPr/>
        </p:nvGrpSpPr>
        <p:grpSpPr>
          <a:xfrm>
            <a:off x="3735047" y="1700808"/>
            <a:ext cx="476913" cy="683153"/>
            <a:chOff x="4166747" y="1466320"/>
            <a:chExt cx="476913" cy="683153"/>
          </a:xfrm>
        </p:grpSpPr>
        <p:sp>
          <p:nvSpPr>
            <p:cNvPr id="27" name="Interdiction 26"/>
            <p:cNvSpPr/>
            <p:nvPr/>
          </p:nvSpPr>
          <p:spPr>
            <a:xfrm>
              <a:off x="4234877" y="1876212"/>
              <a:ext cx="272522" cy="273261"/>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ZoneTexte 27"/>
            <p:cNvSpPr txBox="1"/>
            <p:nvPr/>
          </p:nvSpPr>
          <p:spPr>
            <a:xfrm>
              <a:off x="4166747" y="1466320"/>
              <a:ext cx="476913" cy="437990"/>
            </a:xfrm>
            <a:prstGeom prst="rect">
              <a:avLst/>
            </a:prstGeom>
            <a:noFill/>
          </p:spPr>
          <p:txBody>
            <a:bodyPr wrap="square" rtlCol="0">
              <a:spAutoFit/>
            </a:bodyPr>
            <a:lstStyle/>
            <a:p>
              <a:r>
                <a:rPr lang="en-US" sz="2400" b="1" dirty="0" smtClean="0">
                  <a:solidFill>
                    <a:srgbClr val="0000FF"/>
                  </a:solidFill>
                </a:rPr>
                <a:t>?</a:t>
              </a:r>
              <a:endParaRPr lang="en-US" sz="2400" b="1" dirty="0">
                <a:solidFill>
                  <a:srgbClr val="0000FF"/>
                </a:solidFill>
              </a:endParaRPr>
            </a:p>
          </p:txBody>
        </p:sp>
      </p:grpSp>
      <p:grpSp>
        <p:nvGrpSpPr>
          <p:cNvPr id="37" name="Groupe 36"/>
          <p:cNvGrpSpPr/>
          <p:nvPr/>
        </p:nvGrpSpPr>
        <p:grpSpPr>
          <a:xfrm>
            <a:off x="4932040" y="1737735"/>
            <a:ext cx="476913" cy="683153"/>
            <a:chOff x="5052443" y="1466320"/>
            <a:chExt cx="476913" cy="683153"/>
          </a:xfrm>
        </p:grpSpPr>
        <p:sp>
          <p:nvSpPr>
            <p:cNvPr id="25" name="Interdiction 24"/>
            <p:cNvSpPr/>
            <p:nvPr/>
          </p:nvSpPr>
          <p:spPr>
            <a:xfrm>
              <a:off x="5120573" y="1876212"/>
              <a:ext cx="272522" cy="273261"/>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ZoneTexte 28"/>
            <p:cNvSpPr txBox="1"/>
            <p:nvPr/>
          </p:nvSpPr>
          <p:spPr>
            <a:xfrm>
              <a:off x="5052443" y="1466320"/>
              <a:ext cx="476913" cy="437990"/>
            </a:xfrm>
            <a:prstGeom prst="rect">
              <a:avLst/>
            </a:prstGeom>
            <a:noFill/>
          </p:spPr>
          <p:txBody>
            <a:bodyPr wrap="square" rtlCol="0">
              <a:spAutoFit/>
            </a:bodyPr>
            <a:lstStyle/>
            <a:p>
              <a:r>
                <a:rPr lang="en-US" sz="2400" b="1" dirty="0" smtClean="0">
                  <a:solidFill>
                    <a:srgbClr val="0000FF"/>
                  </a:solidFill>
                </a:rPr>
                <a:t>?</a:t>
              </a:r>
              <a:endParaRPr lang="en-US" sz="2400" b="1" dirty="0">
                <a:solidFill>
                  <a:srgbClr val="0000FF"/>
                </a:solidFill>
              </a:endParaRPr>
            </a:p>
          </p:txBody>
        </p:sp>
      </p:grpSp>
      <p:grpSp>
        <p:nvGrpSpPr>
          <p:cNvPr id="40" name="Groupe 39"/>
          <p:cNvGrpSpPr/>
          <p:nvPr/>
        </p:nvGrpSpPr>
        <p:grpSpPr>
          <a:xfrm>
            <a:off x="3923928" y="3033879"/>
            <a:ext cx="476913" cy="683153"/>
            <a:chOff x="4098616" y="2695995"/>
            <a:chExt cx="476913" cy="683153"/>
          </a:xfrm>
        </p:grpSpPr>
        <p:sp>
          <p:nvSpPr>
            <p:cNvPr id="24" name="Interdiction 23"/>
            <p:cNvSpPr/>
            <p:nvPr/>
          </p:nvSpPr>
          <p:spPr>
            <a:xfrm>
              <a:off x="4166747" y="3105887"/>
              <a:ext cx="272522" cy="273261"/>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ZoneTexte 29"/>
            <p:cNvSpPr txBox="1"/>
            <p:nvPr/>
          </p:nvSpPr>
          <p:spPr>
            <a:xfrm>
              <a:off x="4098616" y="2695995"/>
              <a:ext cx="476913" cy="437990"/>
            </a:xfrm>
            <a:prstGeom prst="rect">
              <a:avLst/>
            </a:prstGeom>
            <a:noFill/>
          </p:spPr>
          <p:txBody>
            <a:bodyPr wrap="square" rtlCol="0">
              <a:spAutoFit/>
            </a:bodyPr>
            <a:lstStyle/>
            <a:p>
              <a:r>
                <a:rPr lang="en-US" sz="2400" b="1" dirty="0" smtClean="0">
                  <a:solidFill>
                    <a:srgbClr val="0000FF"/>
                  </a:solidFill>
                </a:rPr>
                <a:t>?</a:t>
              </a:r>
              <a:endParaRPr lang="en-US" sz="2400" b="1" dirty="0">
                <a:solidFill>
                  <a:srgbClr val="0000FF"/>
                </a:solidFill>
              </a:endParaRPr>
            </a:p>
          </p:txBody>
        </p:sp>
      </p:grpSp>
      <p:grpSp>
        <p:nvGrpSpPr>
          <p:cNvPr id="39" name="Groupe 38"/>
          <p:cNvGrpSpPr/>
          <p:nvPr/>
        </p:nvGrpSpPr>
        <p:grpSpPr>
          <a:xfrm>
            <a:off x="2771800" y="3033879"/>
            <a:ext cx="476913" cy="683153"/>
            <a:chOff x="3008529" y="2695995"/>
            <a:chExt cx="476913" cy="683153"/>
          </a:xfrm>
        </p:grpSpPr>
        <p:sp>
          <p:nvSpPr>
            <p:cNvPr id="32" name="Interdiction 31"/>
            <p:cNvSpPr/>
            <p:nvPr/>
          </p:nvSpPr>
          <p:spPr>
            <a:xfrm>
              <a:off x="3076660" y="3105887"/>
              <a:ext cx="272522" cy="273261"/>
            </a:xfrm>
            <a:prstGeom prst="noSmoking">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ZoneTexte 32"/>
            <p:cNvSpPr txBox="1"/>
            <p:nvPr/>
          </p:nvSpPr>
          <p:spPr>
            <a:xfrm>
              <a:off x="3008529" y="2695995"/>
              <a:ext cx="476913" cy="437990"/>
            </a:xfrm>
            <a:prstGeom prst="rect">
              <a:avLst/>
            </a:prstGeom>
            <a:noFill/>
          </p:spPr>
          <p:txBody>
            <a:bodyPr wrap="square" rtlCol="0">
              <a:spAutoFit/>
            </a:bodyPr>
            <a:lstStyle/>
            <a:p>
              <a:r>
                <a:rPr lang="en-US" sz="2400" b="1" dirty="0" smtClean="0">
                  <a:solidFill>
                    <a:srgbClr val="0000FF"/>
                  </a:solidFill>
                </a:rPr>
                <a:t>?</a:t>
              </a:r>
              <a:endParaRPr lang="en-US" sz="2400" b="1" dirty="0">
                <a:solidFill>
                  <a:srgbClr val="0000FF"/>
                </a:solidFill>
              </a:endParaRPr>
            </a:p>
          </p:txBody>
        </p:sp>
      </p:grpSp>
      <p:sp>
        <p:nvSpPr>
          <p:cNvPr id="26" name="Rectangle 25"/>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31" name="Rectangle 30"/>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Research problem</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Thesis Principles</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a:buClr>
                <a:srgbClr val="0000FF"/>
              </a:buClr>
            </a:pPr>
            <a:r>
              <a:rPr lang="en-US" b="0" dirty="0" smtClean="0">
                <a:solidFill>
                  <a:srgbClr val="0000FF"/>
                </a:solidFill>
              </a:rPr>
              <a:t>P</a:t>
            </a:r>
            <a:r>
              <a:rPr lang="en-US" b="0" dirty="0" smtClean="0">
                <a:solidFill>
                  <a:srgbClr val="0000FF"/>
                </a:solidFill>
                <a:latin typeface="Times New Roman" pitchFamily="18" charset="0"/>
                <a:cs typeface="Times New Roman" pitchFamily="18" charset="0"/>
              </a:rPr>
              <a:t>1</a:t>
            </a:r>
            <a:r>
              <a:rPr lang="en-US" b="0" dirty="0" smtClean="0">
                <a:solidFill>
                  <a:srgbClr val="0000FF"/>
                </a:solidFill>
              </a:rPr>
              <a:t>: Automation</a:t>
            </a:r>
          </a:p>
          <a:p>
            <a:pPr marL="800100">
              <a:buClr>
                <a:schemeClr val="tx1"/>
              </a:buClr>
              <a:buFont typeface="Wingdings" pitchFamily="2" charset="2"/>
              <a:buChar char="§"/>
            </a:pPr>
            <a:r>
              <a:rPr lang="en-US" dirty="0" smtClean="0"/>
              <a:t>M</a:t>
            </a:r>
            <a:r>
              <a:rPr lang="en-US" b="0" dirty="0" smtClean="0"/>
              <a:t>erging and mining algorithms, data mining and graph theory techniques</a:t>
            </a:r>
          </a:p>
          <a:p>
            <a:endParaRPr lang="en-US" sz="900" b="0" dirty="0" smtClean="0">
              <a:solidFill>
                <a:schemeClr val="accent1"/>
              </a:solidFill>
            </a:endParaRPr>
          </a:p>
          <a:p>
            <a:pPr>
              <a:buClr>
                <a:srgbClr val="0000FF"/>
              </a:buClr>
            </a:pPr>
            <a:r>
              <a:rPr lang="en-US" b="0" dirty="0" smtClean="0">
                <a:solidFill>
                  <a:srgbClr val="0000FF"/>
                </a:solidFill>
              </a:rPr>
              <a:t>P2: Implicit knowledge exploitation</a:t>
            </a:r>
          </a:p>
          <a:p>
            <a:pPr marL="800100">
              <a:buClrTx/>
              <a:buFont typeface="Wingdings" pitchFamily="2" charset="2"/>
              <a:buChar char="§"/>
            </a:pPr>
            <a:r>
              <a:rPr lang="en-US" b="0" dirty="0" smtClean="0"/>
              <a:t>Using designed process models or event logs</a:t>
            </a:r>
          </a:p>
          <a:p>
            <a:pPr>
              <a:buNone/>
            </a:pPr>
            <a:endParaRPr lang="en-US" sz="900" b="0" dirty="0" smtClean="0">
              <a:solidFill>
                <a:srgbClr val="0000FF"/>
              </a:solidFill>
            </a:endParaRPr>
          </a:p>
          <a:p>
            <a:pPr>
              <a:buClr>
                <a:srgbClr val="0000FF"/>
              </a:buClr>
            </a:pPr>
            <a:r>
              <a:rPr lang="en-US" b="0" dirty="0" smtClean="0">
                <a:solidFill>
                  <a:srgbClr val="0000FF"/>
                </a:solidFill>
              </a:rPr>
              <a:t>P3: Focused results</a:t>
            </a:r>
          </a:p>
          <a:p>
            <a:pPr marL="800100">
              <a:buClr>
                <a:schemeClr val="tx1"/>
              </a:buClr>
              <a:buFont typeface="Wingdings" pitchFamily="2" charset="2"/>
              <a:buChar char="§"/>
            </a:pPr>
            <a:r>
              <a:rPr lang="en-US" b="0" dirty="0" smtClean="0"/>
              <a:t>Recommending fine-grained results</a:t>
            </a:r>
          </a:p>
          <a:p>
            <a:pPr marL="800100" lvl="0">
              <a:buClr>
                <a:srgbClr val="FF9900"/>
              </a:buClr>
              <a:buFont typeface="Wingdings" pitchFamily="2" charset="2"/>
              <a:buChar char="§"/>
            </a:pPr>
            <a:endParaRPr lang="en-US" sz="900" b="0" dirty="0" smtClean="0">
              <a:solidFill>
                <a:schemeClr val="accent1"/>
              </a:solidFill>
            </a:endParaRPr>
          </a:p>
          <a:p>
            <a:pPr>
              <a:buClr>
                <a:srgbClr val="0000FF"/>
              </a:buClr>
            </a:pPr>
            <a:r>
              <a:rPr lang="en-US" b="0" dirty="0" smtClean="0">
                <a:solidFill>
                  <a:srgbClr val="0000FF"/>
                </a:solidFill>
              </a:rPr>
              <a:t>P4: Balanced computation</a:t>
            </a:r>
          </a:p>
          <a:p>
            <a:pPr marL="800100">
              <a:buClrTx/>
              <a:buFont typeface="Wingdings" pitchFamily="2" charset="2"/>
              <a:buChar char="§"/>
            </a:pPr>
            <a:r>
              <a:rPr lang="en-US" b="0" dirty="0" smtClean="0"/>
              <a:t>Not too complex</a:t>
            </a:r>
          </a:p>
          <a:p>
            <a:endParaRPr lang="en-US" b="0" dirty="0">
              <a:solidFill>
                <a:schemeClr val="accent1"/>
              </a:solidFill>
            </a:endParaRPr>
          </a:p>
        </p:txBody>
      </p:sp>
      <p:sp>
        <p:nvSpPr>
          <p:cNvPr id="4" name="Espace réservé de la date 3"/>
          <p:cNvSpPr>
            <a:spLocks noGrp="1"/>
          </p:cNvSpPr>
          <p:nvPr>
            <p:ph type="dt" sz="half" idx="10"/>
          </p:nvPr>
        </p:nvSpPr>
        <p:spPr/>
        <p:txBody>
          <a:bodyPr/>
          <a:lstStyle/>
          <a:p>
            <a:fld id="{6013395C-F7A8-48FF-92BC-EDE72265A511}"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12</a:t>
            </a:r>
            <a:endParaRPr lang="fr-FR"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Principles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 name="Objet 63"/>
          <p:cNvGraphicFramePr>
            <a:graphicFrameLocks noChangeAspect="1"/>
          </p:cNvGraphicFramePr>
          <p:nvPr/>
        </p:nvGraphicFramePr>
        <p:xfrm>
          <a:off x="143508" y="3117079"/>
          <a:ext cx="8892480" cy="1428045"/>
        </p:xfrm>
        <a:graphic>
          <a:graphicData uri="http://schemas.openxmlformats.org/presentationml/2006/ole">
            <p:oleObj spid="_x0000_s163846" name="Visio" r:id="rId3" imgW="13472070" imgH="2156514" progId="">
              <p:embed/>
            </p:oleObj>
          </a:graphicData>
        </a:graphic>
      </p:graphicFrame>
      <p:grpSp>
        <p:nvGrpSpPr>
          <p:cNvPr id="112" name="Groupe 22"/>
          <p:cNvGrpSpPr/>
          <p:nvPr/>
        </p:nvGrpSpPr>
        <p:grpSpPr>
          <a:xfrm>
            <a:off x="3635896" y="1947656"/>
            <a:ext cx="1512168" cy="1125948"/>
            <a:chOff x="713888" y="1417508"/>
            <a:chExt cx="2033910" cy="1587944"/>
          </a:xfrm>
        </p:grpSpPr>
        <p:pic>
          <p:nvPicPr>
            <p:cNvPr id="113" name="Image 112" descr="process-designer.jpg"/>
            <p:cNvPicPr>
              <a:picLocks noChangeAspect="1"/>
            </p:cNvPicPr>
            <p:nvPr/>
          </p:nvPicPr>
          <p:blipFill>
            <a:blip r:embed="rId4" cstate="print"/>
            <a:stretch>
              <a:fillRect/>
            </a:stretch>
          </p:blipFill>
          <p:spPr>
            <a:xfrm>
              <a:off x="1159410" y="1417508"/>
              <a:ext cx="1104124" cy="1172519"/>
            </a:xfrm>
            <a:prstGeom prst="rect">
              <a:avLst/>
            </a:prstGeom>
          </p:spPr>
        </p:pic>
        <p:sp>
          <p:nvSpPr>
            <p:cNvPr id="114" name="ZoneTexte 113"/>
            <p:cNvSpPr txBox="1"/>
            <p:nvPr/>
          </p:nvSpPr>
          <p:spPr>
            <a:xfrm>
              <a:off x="713888" y="2614796"/>
              <a:ext cx="2033910" cy="390656"/>
            </a:xfrm>
            <a:prstGeom prst="rect">
              <a:avLst/>
            </a:prstGeom>
            <a:noFill/>
          </p:spPr>
          <p:txBody>
            <a:bodyPr wrap="square" rtlCol="0">
              <a:spAutoFit/>
            </a:bodyPr>
            <a:lstStyle/>
            <a:p>
              <a:r>
                <a:rPr lang="en-US" sz="1200" b="1" dirty="0" smtClean="0"/>
                <a:t>Process provider</a:t>
              </a:r>
              <a:endParaRPr lang="en-US" sz="1200" b="1" dirty="0"/>
            </a:p>
          </p:txBody>
        </p:sp>
      </p:grpSp>
      <p:sp>
        <p:nvSpPr>
          <p:cNvPr id="2" name="Titre 1"/>
          <p:cNvSpPr>
            <a:spLocks noGrp="1"/>
          </p:cNvSpPr>
          <p:nvPr>
            <p:ph type="title"/>
          </p:nvPr>
        </p:nvSpPr>
        <p:spPr/>
        <p:txBody>
          <a:bodyPr/>
          <a:lstStyle/>
          <a:p>
            <a:r>
              <a:rPr lang="en-US" dirty="0" smtClean="0">
                <a:solidFill>
                  <a:schemeClr val="accent1"/>
                </a:solidFill>
              </a:rPr>
              <a:t>Helicopter View</a:t>
            </a:r>
            <a:endParaRPr lang="en-US" dirty="0">
              <a:solidFill>
                <a:schemeClr val="accent1"/>
              </a:solidFill>
            </a:endParaRPr>
          </a:p>
        </p:txBody>
      </p:sp>
      <p:sp>
        <p:nvSpPr>
          <p:cNvPr id="21" name="Espace réservé du contenu 20"/>
          <p:cNvSpPr>
            <a:spLocks noGrp="1"/>
          </p:cNvSpPr>
          <p:nvPr>
            <p:ph idx="1"/>
          </p:nvPr>
        </p:nvSpPr>
        <p:spPr/>
        <p:txBody>
          <a:bodyPr>
            <a:normAutofit/>
          </a:bodyPr>
          <a:lstStyle/>
          <a:p>
            <a:pPr>
              <a:buNone/>
            </a:pPr>
            <a:r>
              <a:rPr lang="en-US" b="0" dirty="0" smtClean="0">
                <a:solidFill>
                  <a:schemeClr val="accent1">
                    <a:lumMod val="60000"/>
                    <a:lumOff val="40000"/>
                  </a:schemeClr>
                </a:solidFill>
              </a:rPr>
              <a:t>Inputs </a:t>
            </a:r>
            <a:r>
              <a:rPr lang="en-US" dirty="0" smtClean="0"/>
              <a:t> –  </a:t>
            </a:r>
            <a:r>
              <a:rPr lang="en-US" b="0" dirty="0" smtClean="0">
                <a:solidFill>
                  <a:srgbClr val="FF9900"/>
                </a:solidFill>
              </a:rPr>
              <a:t>Contributions  </a:t>
            </a:r>
            <a:r>
              <a:rPr lang="en-US" dirty="0" smtClean="0"/>
              <a:t>–</a:t>
            </a:r>
            <a:r>
              <a:rPr lang="en-US" b="0" dirty="0" smtClean="0">
                <a:solidFill>
                  <a:srgbClr val="FF9900"/>
                </a:solidFill>
              </a:rPr>
              <a:t>  </a:t>
            </a:r>
            <a:r>
              <a:rPr lang="en-US" dirty="0" smtClean="0">
                <a:solidFill>
                  <a:schemeClr val="accent3"/>
                </a:solidFill>
              </a:rPr>
              <a:t>Outputs</a:t>
            </a:r>
            <a:endParaRPr lang="en-US" dirty="0">
              <a:solidFill>
                <a:schemeClr val="accent3"/>
              </a:solidFill>
            </a:endParaRPr>
          </a:p>
        </p:txBody>
      </p:sp>
      <p:sp>
        <p:nvSpPr>
          <p:cNvPr id="4" name="Espace réservé de la date 3"/>
          <p:cNvSpPr>
            <a:spLocks noGrp="1"/>
          </p:cNvSpPr>
          <p:nvPr>
            <p:ph type="dt" sz="half" idx="10"/>
          </p:nvPr>
        </p:nvSpPr>
        <p:spPr/>
        <p:txBody>
          <a:bodyPr/>
          <a:lstStyle/>
          <a:p>
            <a:fld id="{A5C731F4-DD53-4896-870F-0B88FA67401B}"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13</a:t>
            </a:r>
            <a:endParaRPr lang="fr-FR" dirty="0"/>
          </a:p>
        </p:txBody>
      </p:sp>
      <p:grpSp>
        <p:nvGrpSpPr>
          <p:cNvPr id="110" name="Groupe 109"/>
          <p:cNvGrpSpPr/>
          <p:nvPr/>
        </p:nvGrpSpPr>
        <p:grpSpPr>
          <a:xfrm>
            <a:off x="1475656" y="4346535"/>
            <a:ext cx="2736304" cy="1666625"/>
            <a:chOff x="1475656" y="3898808"/>
            <a:chExt cx="2736304" cy="1666625"/>
          </a:xfrm>
        </p:grpSpPr>
        <p:grpSp>
          <p:nvGrpSpPr>
            <p:cNvPr id="99" name="Groupe 98"/>
            <p:cNvGrpSpPr/>
            <p:nvPr/>
          </p:nvGrpSpPr>
          <p:grpSpPr>
            <a:xfrm>
              <a:off x="1475656" y="4493441"/>
              <a:ext cx="2736304" cy="1071992"/>
              <a:chOff x="5652120" y="4781473"/>
              <a:chExt cx="2736304" cy="1071992"/>
            </a:xfrm>
          </p:grpSpPr>
          <p:sp>
            <p:nvSpPr>
              <p:cNvPr id="98" name="Organigramme : Carte perforée 97"/>
              <p:cNvSpPr/>
              <p:nvPr/>
            </p:nvSpPr>
            <p:spPr>
              <a:xfrm>
                <a:off x="5652120" y="4781473"/>
                <a:ext cx="2736304" cy="1064441"/>
              </a:xfrm>
              <a:prstGeom prst="flowChartPunchedCar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ZoneTexte 96"/>
              <p:cNvSpPr txBox="1"/>
              <p:nvPr/>
            </p:nvSpPr>
            <p:spPr>
              <a:xfrm>
                <a:off x="5724128" y="4837802"/>
                <a:ext cx="2664296" cy="1015663"/>
              </a:xfrm>
              <a:prstGeom prst="rect">
                <a:avLst/>
              </a:prstGeom>
              <a:noFill/>
            </p:spPr>
            <p:txBody>
              <a:bodyPr wrap="square" rtlCol="0">
                <a:spAutoFit/>
              </a:bodyPr>
              <a:lstStyle/>
              <a:p>
                <a:r>
                  <a:rPr lang="en-US" sz="2000" dirty="0" smtClean="0">
                    <a:solidFill>
                      <a:schemeClr val="bg1"/>
                    </a:solidFill>
                    <a:latin typeface="GillSans" pitchFamily="2" charset="0"/>
                  </a:rPr>
                  <a:t>Configurable fragments for selected positions in the process</a:t>
                </a:r>
                <a:endParaRPr lang="en-US" sz="2000" dirty="0">
                  <a:solidFill>
                    <a:schemeClr val="bg1"/>
                  </a:solidFill>
                  <a:latin typeface="GillSans" pitchFamily="2" charset="0"/>
                </a:endParaRPr>
              </a:p>
            </p:txBody>
          </p:sp>
        </p:grpSp>
        <p:cxnSp>
          <p:nvCxnSpPr>
            <p:cNvPr id="101" name="Connecteur droit 100"/>
            <p:cNvCxnSpPr>
              <a:endCxn id="98" idx="0"/>
            </p:cNvCxnSpPr>
            <p:nvPr/>
          </p:nvCxnSpPr>
          <p:spPr>
            <a:xfrm flipH="1">
              <a:off x="2843808" y="3898808"/>
              <a:ext cx="144016" cy="594633"/>
            </a:xfrm>
            <a:prstGeom prst="line">
              <a:avLst/>
            </a:prstGeom>
            <a:ln w="3810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grpSp>
        <p:nvGrpSpPr>
          <p:cNvPr id="111" name="Groupe 110"/>
          <p:cNvGrpSpPr/>
          <p:nvPr/>
        </p:nvGrpSpPr>
        <p:grpSpPr>
          <a:xfrm>
            <a:off x="4644008" y="4346535"/>
            <a:ext cx="2808312" cy="1458728"/>
            <a:chOff x="4644008" y="3898808"/>
            <a:chExt cx="2808312" cy="1458728"/>
          </a:xfrm>
        </p:grpSpPr>
        <p:grpSp>
          <p:nvGrpSpPr>
            <p:cNvPr id="103" name="Groupe 102"/>
            <p:cNvGrpSpPr/>
            <p:nvPr/>
          </p:nvGrpSpPr>
          <p:grpSpPr>
            <a:xfrm>
              <a:off x="4644008" y="4575901"/>
              <a:ext cx="2808312" cy="781635"/>
              <a:chOff x="5652120" y="4791925"/>
              <a:chExt cx="2808312" cy="781635"/>
            </a:xfrm>
          </p:grpSpPr>
          <p:sp>
            <p:nvSpPr>
              <p:cNvPr id="105" name="Organigramme : Carte perforée 104"/>
              <p:cNvSpPr/>
              <p:nvPr/>
            </p:nvSpPr>
            <p:spPr>
              <a:xfrm>
                <a:off x="5652120" y="4791925"/>
                <a:ext cx="2808312" cy="781635"/>
              </a:xfrm>
              <a:prstGeom prst="flowChartPunchedCar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ZoneTexte 103"/>
              <p:cNvSpPr txBox="1"/>
              <p:nvPr/>
            </p:nvSpPr>
            <p:spPr>
              <a:xfrm>
                <a:off x="5796136" y="4853481"/>
                <a:ext cx="2664296" cy="707886"/>
              </a:xfrm>
              <a:prstGeom prst="rect">
                <a:avLst/>
              </a:prstGeom>
              <a:noFill/>
            </p:spPr>
            <p:txBody>
              <a:bodyPr wrap="square" rtlCol="0">
                <a:spAutoFit/>
              </a:bodyPr>
              <a:lstStyle/>
              <a:p>
                <a:r>
                  <a:rPr lang="en-US" sz="2000" dirty="0" smtClean="0">
                    <a:solidFill>
                      <a:schemeClr val="bg1"/>
                    </a:solidFill>
                    <a:latin typeface="GillSans" pitchFamily="2" charset="0"/>
                  </a:rPr>
                  <a:t>Interactive configuration assistance</a:t>
                </a:r>
                <a:endParaRPr lang="en-US" sz="2000" dirty="0">
                  <a:solidFill>
                    <a:schemeClr val="bg1"/>
                  </a:solidFill>
                  <a:latin typeface="GillSans" pitchFamily="2" charset="0"/>
                </a:endParaRPr>
              </a:p>
            </p:txBody>
          </p:sp>
        </p:grpSp>
        <p:cxnSp>
          <p:nvCxnSpPr>
            <p:cNvPr id="106" name="Connecteur droit 105"/>
            <p:cNvCxnSpPr>
              <a:endCxn id="105" idx="0"/>
            </p:cNvCxnSpPr>
            <p:nvPr/>
          </p:nvCxnSpPr>
          <p:spPr>
            <a:xfrm>
              <a:off x="5364088" y="3898808"/>
              <a:ext cx="684076" cy="677093"/>
            </a:xfrm>
            <a:prstGeom prst="line">
              <a:avLst/>
            </a:prstGeom>
            <a:ln w="38100">
              <a:solidFill>
                <a:schemeClr val="accent3"/>
              </a:solidFill>
              <a:prstDash val="sysDot"/>
            </a:ln>
          </p:spPr>
          <p:style>
            <a:lnRef idx="1">
              <a:schemeClr val="accent1"/>
            </a:lnRef>
            <a:fillRef idx="0">
              <a:schemeClr val="accent1"/>
            </a:fillRef>
            <a:effectRef idx="0">
              <a:schemeClr val="accent1"/>
            </a:effectRef>
            <a:fontRef idx="minor">
              <a:schemeClr val="tx1"/>
            </a:fontRef>
          </p:style>
        </p:cxnSp>
      </p:grpSp>
      <p:grpSp>
        <p:nvGrpSpPr>
          <p:cNvPr id="115" name="Groupe 114"/>
          <p:cNvGrpSpPr/>
          <p:nvPr/>
        </p:nvGrpSpPr>
        <p:grpSpPr>
          <a:xfrm>
            <a:off x="6732240" y="2148535"/>
            <a:ext cx="1152128" cy="936104"/>
            <a:chOff x="94003" y="4365104"/>
            <a:chExt cx="1368152" cy="977334"/>
          </a:xfrm>
        </p:grpSpPr>
        <p:pic>
          <p:nvPicPr>
            <p:cNvPr id="116" name="Image 115" descr="process-user.png"/>
            <p:cNvPicPr>
              <a:picLocks noChangeAspect="1"/>
            </p:cNvPicPr>
            <p:nvPr/>
          </p:nvPicPr>
          <p:blipFill>
            <a:blip r:embed="rId5" cstate="print"/>
            <a:stretch>
              <a:fillRect/>
            </a:stretch>
          </p:blipFill>
          <p:spPr>
            <a:xfrm>
              <a:off x="395536" y="4365104"/>
              <a:ext cx="720080" cy="720080"/>
            </a:xfrm>
            <a:prstGeom prst="rect">
              <a:avLst/>
            </a:prstGeom>
          </p:spPr>
        </p:pic>
        <p:sp>
          <p:nvSpPr>
            <p:cNvPr id="117" name="ZoneTexte 116"/>
            <p:cNvSpPr txBox="1"/>
            <p:nvPr/>
          </p:nvSpPr>
          <p:spPr>
            <a:xfrm>
              <a:off x="94003" y="5065439"/>
              <a:ext cx="1368152" cy="276999"/>
            </a:xfrm>
            <a:prstGeom prst="rect">
              <a:avLst/>
            </a:prstGeom>
            <a:noFill/>
          </p:spPr>
          <p:txBody>
            <a:bodyPr wrap="square" rtlCol="0">
              <a:spAutoFit/>
            </a:bodyPr>
            <a:lstStyle/>
            <a:p>
              <a:r>
                <a:rPr lang="en-US" sz="1200" b="1" dirty="0" smtClean="0"/>
                <a:t>Process user</a:t>
              </a:r>
              <a:endParaRPr lang="en-US" sz="1200" b="1" dirty="0"/>
            </a:p>
          </p:txBody>
        </p:sp>
      </p:grpSp>
      <p:cxnSp>
        <p:nvCxnSpPr>
          <p:cNvPr id="120" name="Connecteur droit avec flèche 119"/>
          <p:cNvCxnSpPr/>
          <p:nvPr/>
        </p:nvCxnSpPr>
        <p:spPr>
          <a:xfrm flipH="1">
            <a:off x="6660232" y="3084639"/>
            <a:ext cx="648072" cy="504056"/>
          </a:xfrm>
          <a:prstGeom prst="straightConnector1">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1" name="Connecteur droit avec flèche 120"/>
          <p:cNvCxnSpPr/>
          <p:nvPr/>
        </p:nvCxnSpPr>
        <p:spPr>
          <a:xfrm>
            <a:off x="7308304" y="3084639"/>
            <a:ext cx="504056" cy="504056"/>
          </a:xfrm>
          <a:prstGeom prst="straightConnector1">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Connecteur droit avec flèche 123"/>
          <p:cNvCxnSpPr/>
          <p:nvPr/>
        </p:nvCxnSpPr>
        <p:spPr>
          <a:xfrm>
            <a:off x="7308304" y="3084639"/>
            <a:ext cx="1296144" cy="432048"/>
          </a:xfrm>
          <a:prstGeom prst="straightConnector1">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7" name="Connecteur droit avec flèche 126"/>
          <p:cNvCxnSpPr/>
          <p:nvPr/>
        </p:nvCxnSpPr>
        <p:spPr>
          <a:xfrm flipH="1">
            <a:off x="3203848" y="3156647"/>
            <a:ext cx="1152128" cy="360040"/>
          </a:xfrm>
          <a:prstGeom prst="straightConnector1">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Connecteur droit avec flèche 128"/>
          <p:cNvCxnSpPr/>
          <p:nvPr/>
        </p:nvCxnSpPr>
        <p:spPr>
          <a:xfrm>
            <a:off x="4355976" y="3156647"/>
            <a:ext cx="1008112" cy="360040"/>
          </a:xfrm>
          <a:prstGeom prst="straightConnector1">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57" name="Rectangle 56"/>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Thesis contributions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3</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Thesis </a:t>
            </a:r>
            <a:r>
              <a:rPr lang="en-US" sz="2000" smtClean="0">
                <a:latin typeface="Bookman Old Style" pitchFamily="18" charset="0"/>
              </a:rPr>
              <a:t>objective</a:t>
            </a:r>
            <a:endParaRPr lang="en-US" sz="2000" dirty="0">
              <a:latin typeface="Bookman Old Style"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SzPct val="135000"/>
              <a:buFont typeface="Wingdings" pitchFamily="2" charset="2"/>
              <a:buChar char=""/>
            </a:pPr>
            <a:r>
              <a:rPr lang="en-US" dirty="0" smtClean="0"/>
              <a:t>State of the art</a:t>
            </a:r>
          </a:p>
          <a:p>
            <a:pPr marL="533400" indent="-533400">
              <a:buSzPct val="135000"/>
              <a:buFont typeface="Wingdings" pitchFamily="2" charset="2"/>
              <a:buChar char=""/>
            </a:pPr>
            <a:endParaRPr lang="en-US" sz="1200" dirty="0" smtClean="0"/>
          </a:p>
          <a:p>
            <a:pPr marL="533400" indent="-533400">
              <a:buSzPct val="135000"/>
              <a:buFont typeface="Wingdings" pitchFamily="2" charset="2"/>
              <a:buChar char=""/>
            </a:pPr>
            <a:r>
              <a:rPr lang="en-US" dirty="0" smtClean="0"/>
              <a:t>Assisting configurable process design</a:t>
            </a:r>
          </a:p>
          <a:p>
            <a:pPr marL="533400" indent="-533400">
              <a:buSzPct val="135000"/>
              <a:buFont typeface="Wingdings" pitchFamily="2" charset="2"/>
              <a:buChar char=""/>
            </a:pPr>
            <a:endParaRPr lang="en-US" sz="1200" dirty="0" smtClean="0"/>
          </a:p>
          <a:p>
            <a:pPr marL="533400" indent="-533400">
              <a:buSzPct val="135000"/>
              <a:buFont typeface="Wingdings" pitchFamily="2" charset="2"/>
              <a:buChar char=""/>
            </a:pPr>
            <a:r>
              <a:rPr lang="en-US" dirty="0" smtClean="0"/>
              <a:t>Supporting business process configuration</a:t>
            </a:r>
          </a:p>
          <a:p>
            <a:pPr marL="533400" indent="-533400">
              <a:buSzPct val="135000"/>
              <a:buFont typeface="Wingdings" pitchFamily="2" charset="2"/>
              <a:buChar char=""/>
            </a:pPr>
            <a:endParaRPr lang="en-US" sz="1200" dirty="0" smtClean="0"/>
          </a:p>
          <a:p>
            <a:pPr marL="533400" indent="-533400">
              <a:buSzPct val="135000"/>
              <a:buFont typeface="Wingdings" pitchFamily="2" charset="2"/>
              <a:buChar char=""/>
            </a:pPr>
            <a:r>
              <a:rPr lang="en-US" dirty="0" smtClean="0"/>
              <a:t>Combined approach using event logs</a:t>
            </a:r>
          </a:p>
          <a:p>
            <a:pPr marL="533400" indent="-533400">
              <a:buSzPct val="135000"/>
              <a:buFont typeface="Wingdings" pitchFamily="2" charset="2"/>
              <a:buChar char=""/>
            </a:pPr>
            <a:endParaRPr lang="en-US" sz="1200" dirty="0" smtClean="0"/>
          </a:p>
          <a:p>
            <a:pPr marL="533400" indent="-533400">
              <a:buSzPct val="135000"/>
              <a:buFont typeface="Wingdings" pitchFamily="2" charset="2"/>
              <a:buChar char=""/>
            </a:pPr>
            <a:r>
              <a:rPr lang="en-US" dirty="0" smtClean="0"/>
              <a:t>Validation</a:t>
            </a:r>
          </a:p>
          <a:p>
            <a:pPr marL="533400" indent="-533400">
              <a:buSzPct val="135000"/>
              <a:buFont typeface="Wingdings" pitchFamily="2" charset="2"/>
              <a:buChar char=""/>
            </a:pPr>
            <a:endParaRPr lang="en-US" sz="1200" dirty="0" smtClean="0"/>
          </a:p>
          <a:p>
            <a:pPr marL="533400" indent="-533400">
              <a:buSzPct val="135000"/>
              <a:buFont typeface="Wingdings" pitchFamily="2" charset="2"/>
              <a:buChar char=""/>
            </a:pPr>
            <a:r>
              <a:rPr lang="en-US" dirty="0" smtClean="0"/>
              <a:t>Conclusion and future work</a:t>
            </a:r>
            <a:endParaRPr lang="en-US" dirty="0"/>
          </a:p>
        </p:txBody>
      </p:sp>
      <p:sp>
        <p:nvSpPr>
          <p:cNvPr id="4" name="Espace réservé de la date 3"/>
          <p:cNvSpPr>
            <a:spLocks noGrp="1"/>
          </p:cNvSpPr>
          <p:nvPr>
            <p:ph type="dt" sz="half" idx="10"/>
          </p:nvPr>
        </p:nvSpPr>
        <p:spPr/>
        <p:txBody>
          <a:bodyPr/>
          <a:lstStyle/>
          <a:p>
            <a:fld id="{FEAEE457-7994-4BF2-BEDF-E2F7E3971A0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11" name="Rectangle 10"/>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SzPct val="135000"/>
              <a:buFont typeface="Wingdings" pitchFamily="2" charset="2"/>
              <a:buChar char=""/>
            </a:pPr>
            <a:r>
              <a:rPr lang="en-US" dirty="0" smtClean="0"/>
              <a:t>State of the art</a:t>
            </a:r>
          </a:p>
          <a:p>
            <a:pPr marL="901700">
              <a:buFont typeface="Wingdings" pitchFamily="2" charset="2"/>
              <a:buChar char="§"/>
            </a:pPr>
            <a:r>
              <a:rPr lang="en-US" sz="2200" dirty="0" smtClean="0">
                <a:solidFill>
                  <a:schemeClr val="accent1"/>
                </a:solidFill>
              </a:rPr>
              <a:t>Assisting configurable process design</a:t>
            </a:r>
          </a:p>
          <a:p>
            <a:pPr marL="901700">
              <a:buFont typeface="Wingdings" pitchFamily="2" charset="2"/>
              <a:buChar char="§"/>
            </a:pPr>
            <a:r>
              <a:rPr lang="en-US" sz="2200" dirty="0" smtClean="0">
                <a:solidFill>
                  <a:schemeClr val="accent1"/>
                </a:solidFill>
              </a:rPr>
              <a:t>Supporting business process configuration</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Validation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0CCE6EA9-FFAE-4C79-AD08-213FBEA91A63}"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Configurable process design</a:t>
            </a:r>
            <a:endParaRPr lang="en-US" dirty="0">
              <a:solidFill>
                <a:schemeClr val="accent1"/>
              </a:solidFill>
            </a:endParaRPr>
          </a:p>
        </p:txBody>
      </p:sp>
      <p:sp>
        <p:nvSpPr>
          <p:cNvPr id="3" name="Espace réservé du contenu 2"/>
          <p:cNvSpPr>
            <a:spLocks noGrp="1"/>
          </p:cNvSpPr>
          <p:nvPr>
            <p:ph idx="1"/>
          </p:nvPr>
        </p:nvSpPr>
        <p:spPr>
          <a:xfrm>
            <a:off x="251520" y="1268760"/>
            <a:ext cx="8640960" cy="5112568"/>
          </a:xfrm>
        </p:spPr>
        <p:txBody>
          <a:bodyPr>
            <a:noAutofit/>
          </a:bodyPr>
          <a:lstStyle/>
          <a:p>
            <a:pPr>
              <a:buFont typeface="Wingdings" pitchFamily="2" charset="2"/>
              <a:buChar char="§"/>
            </a:pPr>
            <a:r>
              <a:rPr lang="en-US" b="0" dirty="0" smtClean="0">
                <a:solidFill>
                  <a:srgbClr val="0000FF"/>
                </a:solidFill>
              </a:rPr>
              <a:t>Configurable process modeling:  </a:t>
            </a:r>
            <a:r>
              <a:rPr lang="en-US" sz="2200" b="0" dirty="0" smtClean="0"/>
              <a:t>(</a:t>
            </a:r>
            <a:r>
              <a:rPr lang="en-US" sz="2200" b="0" dirty="0" smtClean="0">
                <a:solidFill>
                  <a:srgbClr val="0000FF"/>
                </a:solidFill>
              </a:rPr>
              <a:t>C-EPC</a:t>
            </a:r>
            <a:r>
              <a:rPr lang="en-US" sz="2200" b="0" dirty="0" smtClean="0"/>
              <a:t> [</a:t>
            </a:r>
            <a:r>
              <a:rPr lang="en-US" sz="2200" dirty="0" smtClean="0"/>
              <a:t>101, 141, 149, 202</a:t>
            </a:r>
            <a:r>
              <a:rPr lang="en-US" sz="2200" b="0" dirty="0" smtClean="0"/>
              <a:t>], </a:t>
            </a:r>
            <a:r>
              <a:rPr lang="en-US" sz="2200" b="0" dirty="0" smtClean="0">
                <a:solidFill>
                  <a:srgbClr val="0000FF"/>
                </a:solidFill>
              </a:rPr>
              <a:t>C-BPMN</a:t>
            </a:r>
            <a:r>
              <a:rPr lang="en-US" sz="2200" b="0" dirty="0" smtClean="0"/>
              <a:t> [</a:t>
            </a:r>
            <a:r>
              <a:rPr lang="en-US" sz="2200" dirty="0" smtClean="0"/>
              <a:t>74, 78, 79, 111, 139, 153, 157, 207</a:t>
            </a:r>
            <a:r>
              <a:rPr lang="en-US" sz="2200" b="0" dirty="0" smtClean="0"/>
              <a:t>], </a:t>
            </a:r>
            <a:r>
              <a:rPr lang="en-US" sz="2200" b="0" dirty="0" smtClean="0">
                <a:solidFill>
                  <a:srgbClr val="0000FF"/>
                </a:solidFill>
              </a:rPr>
              <a:t>C-UML</a:t>
            </a:r>
            <a:r>
              <a:rPr lang="en-US" sz="2200" b="0" dirty="0" smtClean="0"/>
              <a:t> [140])</a:t>
            </a:r>
          </a:p>
          <a:p>
            <a:pPr marL="722313">
              <a:buClr>
                <a:srgbClr val="E68900"/>
              </a:buClr>
              <a:buFont typeface="Wingdings" pitchFamily="2" charset="2"/>
              <a:buChar char="§"/>
            </a:pPr>
            <a:r>
              <a:rPr lang="en-US" b="0" dirty="0" smtClean="0">
                <a:solidFill>
                  <a:srgbClr val="E68900"/>
                </a:solidFill>
              </a:rPr>
              <a:t>Configurable activities/connectors</a:t>
            </a:r>
            <a:r>
              <a:rPr lang="en-US" b="0" dirty="0" smtClean="0"/>
              <a:t>, hiding/blocking operators, change operations, model annotations, model projection</a:t>
            </a:r>
          </a:p>
          <a:p>
            <a:pPr marL="722313">
              <a:buClr>
                <a:srgbClr val="E68900"/>
              </a:buClr>
              <a:buFont typeface="Wingdings" pitchFamily="2" charset="2"/>
              <a:buChar char="§"/>
            </a:pPr>
            <a:endParaRPr lang="en-US" sz="900" b="0" dirty="0" smtClean="0"/>
          </a:p>
          <a:p>
            <a:pPr>
              <a:buFont typeface="Wingdings" pitchFamily="2" charset="2"/>
              <a:buChar char="§"/>
            </a:pPr>
            <a:r>
              <a:rPr lang="en-US" b="0" dirty="0" smtClean="0">
                <a:solidFill>
                  <a:srgbClr val="0000FF"/>
                </a:solidFill>
              </a:rPr>
              <a:t>Business process variant retrieval:  </a:t>
            </a:r>
            <a:r>
              <a:rPr lang="en-US" sz="2200" b="0" dirty="0" smtClean="0"/>
              <a:t>(</a:t>
            </a:r>
            <a:r>
              <a:rPr lang="en-US" sz="2200" b="0" dirty="0" smtClean="0">
                <a:solidFill>
                  <a:srgbClr val="0000FF"/>
                </a:solidFill>
              </a:rPr>
              <a:t>Similarity search </a:t>
            </a:r>
            <a:r>
              <a:rPr lang="en-US" sz="2200" b="0" dirty="0" smtClean="0"/>
              <a:t>[</a:t>
            </a:r>
            <a:r>
              <a:rPr lang="en-US" sz="2200" dirty="0" smtClean="0"/>
              <a:t>13, 15, 50-52, 59, 94, 97, 110, 196, 203</a:t>
            </a:r>
            <a:r>
              <a:rPr lang="en-US" sz="2200" b="0" dirty="0" smtClean="0"/>
              <a:t>], </a:t>
            </a:r>
            <a:r>
              <a:rPr lang="en-US" sz="2200" b="0" dirty="0" smtClean="0">
                <a:solidFill>
                  <a:srgbClr val="0000FF"/>
                </a:solidFill>
              </a:rPr>
              <a:t>retrieval algorithms </a:t>
            </a:r>
            <a:r>
              <a:rPr lang="en-US" sz="2200" b="0" dirty="0" smtClean="0"/>
              <a:t>[</a:t>
            </a:r>
            <a:r>
              <a:rPr lang="en-US" sz="2200" dirty="0" smtClean="0"/>
              <a:t>55, 60, 98, 118, 211</a:t>
            </a:r>
            <a:r>
              <a:rPr lang="en-US" sz="2200" b="0" dirty="0" smtClean="0"/>
              <a:t>])</a:t>
            </a:r>
          </a:p>
          <a:p>
            <a:pPr marL="722313">
              <a:buClr>
                <a:srgbClr val="E68900"/>
              </a:buClr>
              <a:buFont typeface="Wingdings" pitchFamily="2" charset="2"/>
              <a:buChar char=""/>
            </a:pPr>
            <a:r>
              <a:rPr lang="en-US" b="0" dirty="0" smtClean="0"/>
              <a:t>Not configurable</a:t>
            </a:r>
          </a:p>
          <a:p>
            <a:pPr marL="722313">
              <a:buClr>
                <a:srgbClr val="E68900"/>
              </a:buClr>
              <a:buFont typeface="Wingdings" pitchFamily="2" charset="2"/>
              <a:buChar char=""/>
            </a:pPr>
            <a:endParaRPr lang="en-US" sz="900" b="0" dirty="0" smtClean="0"/>
          </a:p>
          <a:p>
            <a:pPr>
              <a:buFont typeface="Wingdings" pitchFamily="2" charset="2"/>
              <a:buChar char="§"/>
            </a:pPr>
            <a:r>
              <a:rPr lang="en-US" b="0" dirty="0" smtClean="0">
                <a:solidFill>
                  <a:srgbClr val="0000FF"/>
                </a:solidFill>
              </a:rPr>
              <a:t>Business process merging:  </a:t>
            </a:r>
            <a:r>
              <a:rPr lang="en-US" sz="2200" b="0" dirty="0" smtClean="0"/>
              <a:t>([</a:t>
            </a:r>
            <a:r>
              <a:rPr lang="en-US" sz="2200" dirty="0" smtClean="0"/>
              <a:t>47, 71, 99, 102, 109, 127, 143, 159, 168</a:t>
            </a:r>
            <a:r>
              <a:rPr lang="en-US" sz="2200" b="0" dirty="0" smtClean="0"/>
              <a:t>]) </a:t>
            </a:r>
            <a:r>
              <a:rPr lang="en-US" b="0" dirty="0" smtClean="0">
                <a:solidFill>
                  <a:srgbClr val="0000FF"/>
                </a:solidFill>
              </a:rPr>
              <a:t>Business process mining:  </a:t>
            </a:r>
            <a:r>
              <a:rPr lang="en-US" sz="2200" b="0" dirty="0" smtClean="0"/>
              <a:t>([72, 32, 159, 198])</a:t>
            </a:r>
          </a:p>
          <a:p>
            <a:pPr marL="722313">
              <a:buClr>
                <a:srgbClr val="E68900"/>
              </a:buClr>
              <a:buFont typeface="Wingdings" pitchFamily="2" charset="2"/>
              <a:buChar char=""/>
            </a:pPr>
            <a:r>
              <a:rPr lang="en-US" b="0" dirty="0" smtClean="0"/>
              <a:t>Easily confused</a:t>
            </a:r>
          </a:p>
          <a:p>
            <a:pPr marL="722313">
              <a:buClr>
                <a:srgbClr val="E68900"/>
              </a:buClr>
              <a:buFont typeface="Wingdings" pitchFamily="2" charset="2"/>
              <a:buChar char=""/>
            </a:pPr>
            <a:r>
              <a:rPr lang="en-US" b="0" dirty="0" smtClean="0"/>
              <a:t>Computational complexity</a:t>
            </a:r>
          </a:p>
          <a:p>
            <a:pPr>
              <a:buFont typeface="Wingdings" pitchFamily="2" charset="2"/>
              <a:buChar char="§"/>
            </a:pPr>
            <a:endParaRPr lang="en-US" b="0" dirty="0" smtClean="0">
              <a:latin typeface="Calibri" pitchFamily="34" charset="0"/>
            </a:endParaRPr>
          </a:p>
        </p:txBody>
      </p:sp>
      <p:sp>
        <p:nvSpPr>
          <p:cNvPr id="4" name="Espace réservé de la date 3"/>
          <p:cNvSpPr>
            <a:spLocks noGrp="1"/>
          </p:cNvSpPr>
          <p:nvPr>
            <p:ph type="dt" sz="half" idx="10"/>
          </p:nvPr>
        </p:nvSpPr>
        <p:spPr/>
        <p:txBody>
          <a:bodyPr/>
          <a:lstStyle/>
          <a:p>
            <a:fld id="{77FB25A6-AB65-470B-8E00-DA8D2ECC197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14</a:t>
            </a:r>
            <a:endParaRPr lang="fr-FR" dirty="0"/>
          </a:p>
        </p:txBody>
      </p:sp>
      <p:sp>
        <p:nvSpPr>
          <p:cNvPr id="9" name="Rectangle 8"/>
          <p:cNvSpPr/>
          <p:nvPr/>
        </p:nvSpPr>
        <p:spPr>
          <a:xfrm>
            <a:off x="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10" name="Rectangle 9"/>
          <p:cNvSpPr/>
          <p:nvPr/>
        </p:nvSpPr>
        <p:spPr>
          <a:xfrm>
            <a:off x="4211960" y="0"/>
            <a:ext cx="493204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Assisting configurable process design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Synthesis</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7DE6DAAF-FAC5-4D30-82F8-FB97A879733B}"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15</a:t>
            </a:r>
            <a:endParaRPr lang="fr-FR" dirty="0"/>
          </a:p>
        </p:txBody>
      </p:sp>
      <p:sp>
        <p:nvSpPr>
          <p:cNvPr id="10" name="Espace réservé du contenu 9"/>
          <p:cNvSpPr>
            <a:spLocks noGrp="1"/>
          </p:cNvSpPr>
          <p:nvPr>
            <p:ph idx="1"/>
          </p:nvPr>
        </p:nvSpPr>
        <p:spPr>
          <a:xfrm>
            <a:off x="395536" y="1124744"/>
            <a:ext cx="8424936" cy="5256584"/>
          </a:xfrm>
        </p:spPr>
        <p:txBody>
          <a:bodyPr>
            <a:normAutofit fontScale="92500" lnSpcReduction="10000"/>
          </a:bodyPr>
          <a:lstStyle/>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b="0" dirty="0" smtClean="0">
              <a:latin typeface="Calibri" pitchFamily="34" charset="0"/>
            </a:endParaRPr>
          </a:p>
          <a:p>
            <a:pPr>
              <a:buNone/>
            </a:pPr>
            <a:endParaRPr lang="en-US" sz="2000" b="0" dirty="0" smtClean="0"/>
          </a:p>
          <a:p>
            <a:pPr>
              <a:buNone/>
            </a:pPr>
            <a:endParaRPr lang="en-US" sz="2600" b="0" dirty="0" smtClean="0"/>
          </a:p>
          <a:p>
            <a:pPr>
              <a:buNone/>
            </a:pPr>
            <a:r>
              <a:rPr lang="en-US" b="0" dirty="0" smtClean="0"/>
              <a:t>Current approaches:</a:t>
            </a:r>
          </a:p>
          <a:p>
            <a:pPr>
              <a:buFont typeface="Wingdings" pitchFamily="2" charset="2"/>
              <a:buChar char="§"/>
            </a:pPr>
            <a:r>
              <a:rPr lang="en-US" b="0" dirty="0" smtClean="0"/>
              <a:t>Merge or mine </a:t>
            </a:r>
            <a:r>
              <a:rPr lang="en-US" b="0" dirty="0" smtClean="0">
                <a:solidFill>
                  <a:srgbClr val="0000FF"/>
                </a:solidFill>
              </a:rPr>
              <a:t>entire business process models</a:t>
            </a:r>
            <a:r>
              <a:rPr lang="en-US" b="0" dirty="0" smtClean="0"/>
              <a:t>.</a:t>
            </a:r>
          </a:p>
          <a:p>
            <a:pPr>
              <a:buFont typeface="Wingdings" pitchFamily="2" charset="2"/>
              <a:buChar char="§"/>
            </a:pPr>
            <a:r>
              <a:rPr lang="en-US" b="0" dirty="0" smtClean="0"/>
              <a:t>Recommend </a:t>
            </a:r>
            <a:r>
              <a:rPr lang="en-US" b="0" dirty="0" smtClean="0">
                <a:solidFill>
                  <a:srgbClr val="0000FF"/>
                </a:solidFill>
              </a:rPr>
              <a:t>complex</a:t>
            </a:r>
            <a:r>
              <a:rPr lang="en-US" b="0" dirty="0" smtClean="0"/>
              <a:t> and </a:t>
            </a:r>
            <a:r>
              <a:rPr lang="en-US" b="0" dirty="0" smtClean="0">
                <a:solidFill>
                  <a:srgbClr val="0000FF"/>
                </a:solidFill>
              </a:rPr>
              <a:t>large models</a:t>
            </a:r>
          </a:p>
          <a:p>
            <a:pPr>
              <a:buFont typeface="Wingdings" pitchFamily="2" charset="2"/>
              <a:buChar char="§"/>
            </a:pPr>
            <a:r>
              <a:rPr lang="en-US" b="0" dirty="0" smtClean="0"/>
              <a:t>Face </a:t>
            </a:r>
            <a:r>
              <a:rPr lang="en-US" b="0" dirty="0" smtClean="0">
                <a:solidFill>
                  <a:srgbClr val="0000FF"/>
                </a:solidFill>
              </a:rPr>
              <a:t>computational complexity</a:t>
            </a:r>
            <a:endParaRPr lang="en-US" b="0" dirty="0"/>
          </a:p>
        </p:txBody>
      </p:sp>
      <p:graphicFrame>
        <p:nvGraphicFramePr>
          <p:cNvPr id="11" name="Espace réservé du contenu 8"/>
          <p:cNvGraphicFramePr>
            <a:graphicFrameLocks/>
          </p:cNvGraphicFramePr>
          <p:nvPr/>
        </p:nvGraphicFramePr>
        <p:xfrm>
          <a:off x="539554" y="1340768"/>
          <a:ext cx="8424934" cy="3200400"/>
        </p:xfrm>
        <a:graphic>
          <a:graphicData uri="http://schemas.openxmlformats.org/drawingml/2006/table">
            <a:tbl>
              <a:tblPr firstRow="1" bandRow="1">
                <a:tableStyleId>{5C22544A-7EE6-4342-B048-85BDC9FD1C3A}</a:tableStyleId>
              </a:tblPr>
              <a:tblGrid>
                <a:gridCol w="1980218"/>
                <a:gridCol w="1512168"/>
                <a:gridCol w="1584176"/>
                <a:gridCol w="1836205"/>
                <a:gridCol w="1512167"/>
              </a:tblGrid>
              <a:tr h="559263">
                <a:tc>
                  <a:txBody>
                    <a:bodyPr/>
                    <a:lstStyle/>
                    <a:p>
                      <a:pPr algn="ctr"/>
                      <a:r>
                        <a:rPr lang="en-US" sz="2000" b="0" dirty="0" smtClean="0">
                          <a:solidFill>
                            <a:schemeClr val="tx1"/>
                          </a:solidFill>
                          <a:latin typeface="GillSans" pitchFamily="2" charset="0"/>
                        </a:rPr>
                        <a:t>Approaches</a:t>
                      </a:r>
                      <a:endParaRPr lang="en-US" sz="20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Automation</a:t>
                      </a:r>
                      <a:endParaRPr lang="en-US" sz="20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Focused results</a:t>
                      </a:r>
                      <a:endParaRPr lang="en-US" sz="20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Implicit knowledge</a:t>
                      </a:r>
                      <a:r>
                        <a:rPr lang="en-US" sz="2000" b="0" baseline="0" dirty="0" smtClean="0">
                          <a:solidFill>
                            <a:schemeClr val="tx1"/>
                          </a:solidFill>
                          <a:latin typeface="GillSans" pitchFamily="2" charset="0"/>
                        </a:rPr>
                        <a:t> </a:t>
                      </a: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Balanced computation</a:t>
                      </a:r>
                      <a:endParaRPr lang="en-US" sz="20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kern="1200" baseline="0" dirty="0" smtClean="0">
                          <a:solidFill>
                            <a:schemeClr val="dk1"/>
                          </a:solidFill>
                          <a:latin typeface="GillSans" pitchFamily="2" charset="0"/>
                          <a:ea typeface="+mn-ea"/>
                          <a:cs typeface="+mn-cs"/>
                        </a:rPr>
                        <a:t>[102,47] </a:t>
                      </a: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baseline="0" dirty="0" smtClean="0">
                          <a:solidFill>
                            <a:schemeClr val="tx1"/>
                          </a:solidFill>
                          <a:latin typeface="GillSans" pitchFamily="2" charset="0"/>
                        </a:rPr>
                        <a:t>[44] [90,120]</a:t>
                      </a:r>
                      <a:endParaRPr lang="en-US" sz="1800" b="0" dirty="0" smtClean="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GillSans" pitchFamily="2" charset="0"/>
                        </a:rPr>
                        <a:t>[127]</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baseline="0" dirty="0" smtClean="0">
                          <a:solidFill>
                            <a:schemeClr val="tx1"/>
                          </a:solidFill>
                          <a:latin typeface="GillSans" pitchFamily="2" charset="0"/>
                        </a:rPr>
                        <a:t>[143]</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839">
                <a:tc>
                  <a:txBody>
                    <a:bodyPr/>
                    <a:lstStyle/>
                    <a:p>
                      <a:pPr algn="l"/>
                      <a:r>
                        <a:rPr lang="en-US" sz="1800" b="0" dirty="0" smtClean="0">
                          <a:solidFill>
                            <a:schemeClr val="tx1"/>
                          </a:solidFill>
                          <a:latin typeface="GillSans" pitchFamily="2" charset="0"/>
                        </a:rPr>
                        <a:t>[99]</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428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rgbClr val="0000FF"/>
                          </a:solidFill>
                          <a:latin typeface="GillSans" pitchFamily="2" charset="0"/>
                          <a:ea typeface="+mn-ea"/>
                          <a:cs typeface="+mn-cs"/>
                        </a:rPr>
                        <a:t>Process mining</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smtClean="0">
                          <a:latin typeface="GillSans" pitchFamily="2" charset="0"/>
                        </a:rPr>
                        <a:t>[72, 32, 159, 198]</a:t>
                      </a:r>
                      <a:endParaRPr lang="en-US" sz="1800" b="0" dirty="0" smtClean="0">
                        <a:solidFill>
                          <a:srgbClr val="0000FF"/>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0" dirty="0" smtClean="0">
                          <a:solidFill>
                            <a:schemeClr val="tx1"/>
                          </a:solidFill>
                          <a:latin typeface="GillSans" pitchFamily="2" charset="0"/>
                        </a:rPr>
                        <a:t>+/-</a:t>
                      </a:r>
                      <a:endParaRPr lang="en-US" sz="1800" b="0" dirty="0">
                        <a:solidFill>
                          <a:schemeClr val="tx1"/>
                        </a:solidFill>
                        <a:latin typeface="GillSans" pitchFamily="2" charset="0"/>
                      </a:endParaRPr>
                    </a:p>
                  </a:txBody>
                  <a:tcPr marL="105141" marR="10514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4" name="Rectangle 13"/>
          <p:cNvSpPr/>
          <p:nvPr/>
        </p:nvSpPr>
        <p:spPr>
          <a:xfrm>
            <a:off x="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15" name="Rectangle 14"/>
          <p:cNvSpPr/>
          <p:nvPr/>
        </p:nvSpPr>
        <p:spPr>
          <a:xfrm>
            <a:off x="4211960" y="0"/>
            <a:ext cx="493204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Assisting configurable process design</a:t>
            </a:r>
            <a:endParaRPr lang="en-US" sz="2000" dirty="0">
              <a:latin typeface="Bookman Old Style" pitchFamily="18" charset="0"/>
            </a:endParaRPr>
          </a:p>
        </p:txBody>
      </p:sp>
      <p:sp>
        <p:nvSpPr>
          <p:cNvPr id="12" name="ZoneTexte 11"/>
          <p:cNvSpPr txBox="1"/>
          <p:nvPr/>
        </p:nvSpPr>
        <p:spPr>
          <a:xfrm rot="16200000">
            <a:off x="-554114" y="2767382"/>
            <a:ext cx="1818000" cy="369332"/>
          </a:xfrm>
          <a:prstGeom prst="rect">
            <a:avLst/>
          </a:prstGeom>
          <a:solidFill>
            <a:schemeClr val="bg1"/>
          </a:solidFill>
          <a:ln>
            <a:solidFill>
              <a:schemeClr val="tx1"/>
            </a:solidFill>
          </a:ln>
        </p:spPr>
        <p:txBody>
          <a:bodyPr wrap="square" rtlCol="0">
            <a:spAutoFit/>
          </a:bodyPr>
          <a:lstStyle/>
          <a:p>
            <a:pPr algn="ctr"/>
            <a:r>
              <a:rPr lang="en-US" dirty="0" smtClean="0">
                <a:solidFill>
                  <a:srgbClr val="0000FF"/>
                </a:solidFill>
                <a:latin typeface="GillSans" pitchFamily="2" charset="0"/>
              </a:rPr>
              <a:t>Process Merging</a:t>
            </a:r>
            <a:endParaRPr lang="en-US" dirty="0">
              <a:solidFill>
                <a:srgbClr val="0000FF"/>
              </a:solidFill>
              <a:latin typeface="GillSans" pitchFamily="2"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en-US" dirty="0" smtClean="0">
                <a:solidFill>
                  <a:schemeClr val="accent1"/>
                </a:solidFill>
              </a:rPr>
              <a:t>Business process configuration</a:t>
            </a:r>
            <a:endParaRPr lang="en-US" dirty="0">
              <a:solidFill>
                <a:schemeClr val="accent1"/>
              </a:solidFill>
            </a:endParaRPr>
          </a:p>
        </p:txBody>
      </p:sp>
      <p:sp>
        <p:nvSpPr>
          <p:cNvPr id="3" name="Espace réservé du contenu 2"/>
          <p:cNvSpPr>
            <a:spLocks noGrp="1"/>
          </p:cNvSpPr>
          <p:nvPr>
            <p:ph idx="1"/>
          </p:nvPr>
        </p:nvSpPr>
        <p:spPr>
          <a:xfrm>
            <a:off x="431540" y="1412776"/>
            <a:ext cx="8280920" cy="4680520"/>
          </a:xfrm>
        </p:spPr>
        <p:txBody>
          <a:bodyPr>
            <a:normAutofit/>
          </a:bodyPr>
          <a:lstStyle/>
          <a:p>
            <a:pPr>
              <a:buFont typeface="Wingdings" pitchFamily="2" charset="2"/>
              <a:buChar char="§"/>
            </a:pPr>
            <a:r>
              <a:rPr lang="en-US" b="0" dirty="0" smtClean="0">
                <a:solidFill>
                  <a:srgbClr val="0000FF"/>
                </a:solidFill>
              </a:rPr>
              <a:t>Domain-based approaches</a:t>
            </a:r>
            <a:r>
              <a:rPr lang="en-US" b="0" dirty="0" smtClean="0"/>
              <a:t>: </a:t>
            </a:r>
            <a:r>
              <a:rPr lang="en-US" dirty="0" smtClean="0"/>
              <a:t> </a:t>
            </a:r>
            <a:r>
              <a:rPr lang="en-US" sz="2200" b="0" dirty="0" smtClean="0"/>
              <a:t>(</a:t>
            </a:r>
            <a:r>
              <a:rPr lang="en-US" sz="2200" b="0" dirty="0" smtClean="0">
                <a:solidFill>
                  <a:srgbClr val="0000FF"/>
                </a:solidFill>
              </a:rPr>
              <a:t>Questionnaires</a:t>
            </a:r>
            <a:r>
              <a:rPr lang="en-US" sz="2200" b="0" dirty="0" smtClean="0"/>
              <a:t> [103, 104], </a:t>
            </a:r>
            <a:r>
              <a:rPr lang="en-US" sz="2200" b="0" dirty="0" smtClean="0">
                <a:solidFill>
                  <a:srgbClr val="0000FF"/>
                </a:solidFill>
              </a:rPr>
              <a:t>feature models </a:t>
            </a:r>
            <a:r>
              <a:rPr lang="en-US" sz="2200" b="0" dirty="0" smtClean="0"/>
              <a:t>[</a:t>
            </a:r>
            <a:r>
              <a:rPr lang="en-US" sz="2200" dirty="0" smtClean="0"/>
              <a:t>16,22,76,145</a:t>
            </a:r>
            <a:r>
              <a:rPr lang="en-US" sz="2200" b="0" dirty="0" smtClean="0"/>
              <a:t>], </a:t>
            </a:r>
            <a:r>
              <a:rPr lang="en-US" sz="2200" b="0" dirty="0" smtClean="0">
                <a:solidFill>
                  <a:srgbClr val="0000FF"/>
                </a:solidFill>
              </a:rPr>
              <a:t>Goal-driven</a:t>
            </a:r>
            <a:r>
              <a:rPr lang="en-US" sz="2200" b="0" dirty="0" smtClean="0"/>
              <a:t> [105], </a:t>
            </a:r>
            <a:r>
              <a:rPr lang="en-US" sz="2200" b="0" dirty="0" err="1" smtClean="0">
                <a:solidFill>
                  <a:srgbClr val="0000FF"/>
                </a:solidFill>
              </a:rPr>
              <a:t>Ontologies</a:t>
            </a:r>
            <a:r>
              <a:rPr lang="en-US" sz="2200" b="0" dirty="0" smtClean="0"/>
              <a:t> [85], </a:t>
            </a:r>
            <a:r>
              <a:rPr lang="en-US" sz="2200" b="0" dirty="0" smtClean="0">
                <a:solidFill>
                  <a:srgbClr val="0000FF"/>
                </a:solidFill>
              </a:rPr>
              <a:t>Consistency graphs </a:t>
            </a:r>
            <a:r>
              <a:rPr lang="en-US" sz="2200" b="0" dirty="0" smtClean="0"/>
              <a:t>[44])</a:t>
            </a:r>
          </a:p>
          <a:p>
            <a:pPr marL="722313">
              <a:buClr>
                <a:srgbClr val="E68900"/>
              </a:buClr>
              <a:buFont typeface="Wingdings" pitchFamily="2" charset="2"/>
              <a:buChar char=""/>
            </a:pPr>
            <a:r>
              <a:rPr lang="en-US" b="0" dirty="0" smtClean="0"/>
              <a:t>Manual (except [44])</a:t>
            </a:r>
          </a:p>
          <a:p>
            <a:pPr marL="722313">
              <a:buClr>
                <a:srgbClr val="E68900"/>
              </a:buClr>
              <a:buFont typeface="Wingdings" pitchFamily="2" charset="2"/>
              <a:buChar char=""/>
            </a:pPr>
            <a:r>
              <a:rPr lang="en-US" b="0" dirty="0" smtClean="0"/>
              <a:t>Lack configuration recommendation [44]</a:t>
            </a:r>
          </a:p>
          <a:p>
            <a:pPr marL="722313">
              <a:buClr>
                <a:srgbClr val="E68900"/>
              </a:buClr>
              <a:buNone/>
            </a:pPr>
            <a:endParaRPr lang="en-US" sz="900" b="0" dirty="0" smtClean="0"/>
          </a:p>
          <a:p>
            <a:pPr algn="l">
              <a:buFont typeface="Wingdings" pitchFamily="2" charset="2"/>
              <a:buChar char="§"/>
            </a:pPr>
            <a:r>
              <a:rPr lang="en-US" b="0" dirty="0" smtClean="0">
                <a:solidFill>
                  <a:srgbClr val="0000FF"/>
                </a:solidFill>
              </a:rPr>
              <a:t>Process-based approaches</a:t>
            </a:r>
            <a:r>
              <a:rPr lang="en-US" b="0" dirty="0" smtClean="0"/>
              <a:t>: </a:t>
            </a:r>
            <a:r>
              <a:rPr lang="en-US" sz="2200" b="0" dirty="0" smtClean="0"/>
              <a:t>([</a:t>
            </a:r>
            <a:r>
              <a:rPr lang="en-US" sz="2200" dirty="0" smtClean="0"/>
              <a:t>32,47,78,79,88,96,102,141,149,198</a:t>
            </a:r>
            <a:r>
              <a:rPr lang="en-US" sz="2200" b="0" dirty="0" smtClean="0"/>
              <a:t>])</a:t>
            </a:r>
          </a:p>
          <a:p>
            <a:pPr marL="722313">
              <a:buClr>
                <a:srgbClr val="E68900"/>
              </a:buClr>
              <a:buFont typeface="Wingdings" pitchFamily="2" charset="2"/>
              <a:buChar char=""/>
            </a:pPr>
            <a:r>
              <a:rPr lang="en-US" b="0" dirty="0" smtClean="0"/>
              <a:t>Manual (except [102, 47, 32, 198, 73])</a:t>
            </a:r>
          </a:p>
          <a:p>
            <a:pPr marL="722313">
              <a:buClr>
                <a:srgbClr val="E68900"/>
              </a:buClr>
              <a:buFont typeface="Wingdings" pitchFamily="2" charset="2"/>
              <a:buChar char=""/>
            </a:pPr>
            <a:r>
              <a:rPr lang="en-US" b="0" dirty="0" smtClean="0"/>
              <a:t>Not focus [102, 47, 32, 88, 198]</a:t>
            </a:r>
          </a:p>
          <a:p>
            <a:pPr marL="722313">
              <a:buClr>
                <a:srgbClr val="E68900"/>
              </a:buClr>
              <a:buFont typeface="Wingdings" pitchFamily="2" charset="2"/>
              <a:buChar char=""/>
            </a:pPr>
            <a:r>
              <a:rPr lang="en-US" b="0" dirty="0" smtClean="0"/>
              <a:t>Lack configuration steps assistance</a:t>
            </a:r>
            <a:endParaRPr lang="en-US" b="0" dirty="0"/>
          </a:p>
        </p:txBody>
      </p:sp>
      <p:sp>
        <p:nvSpPr>
          <p:cNvPr id="4" name="Espace réservé de la date 3"/>
          <p:cNvSpPr>
            <a:spLocks noGrp="1"/>
          </p:cNvSpPr>
          <p:nvPr>
            <p:ph type="dt" sz="half" idx="10"/>
          </p:nvPr>
        </p:nvSpPr>
        <p:spPr/>
        <p:txBody>
          <a:bodyPr/>
          <a:lstStyle/>
          <a:p>
            <a:fld id="{8F5753FC-528B-4447-8959-01947F8742D8}"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16</a:t>
            </a:r>
            <a:endParaRPr lang="fr-FR" dirty="0"/>
          </a:p>
        </p:txBody>
      </p:sp>
      <p:sp>
        <p:nvSpPr>
          <p:cNvPr id="11" name="Rectangle 10"/>
          <p:cNvSpPr/>
          <p:nvPr/>
        </p:nvSpPr>
        <p:spPr>
          <a:xfrm>
            <a:off x="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14" name="Rectangle 13"/>
          <p:cNvSpPr/>
          <p:nvPr/>
        </p:nvSpPr>
        <p:spPr>
          <a:xfrm>
            <a:off x="4211960" y="0"/>
            <a:ext cx="493204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Synthesis</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4A436CB0-4A4F-4FF8-96C9-F7E2111B904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17</a:t>
            </a:r>
            <a:endParaRPr lang="fr-FR" dirty="0"/>
          </a:p>
        </p:txBody>
      </p:sp>
      <p:sp>
        <p:nvSpPr>
          <p:cNvPr id="11" name="Espace réservé du contenu 10"/>
          <p:cNvSpPr>
            <a:spLocks noGrp="1"/>
          </p:cNvSpPr>
          <p:nvPr>
            <p:ph idx="1"/>
          </p:nvPr>
        </p:nvSpPr>
        <p:spPr>
          <a:xfrm>
            <a:off x="395536" y="1556792"/>
            <a:ext cx="8496944" cy="4680520"/>
          </a:xfrm>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pPr>
              <a:buNone/>
            </a:pPr>
            <a:endParaRPr lang="en-US" sz="2200" b="0" dirty="0" smtClean="0"/>
          </a:p>
          <a:p>
            <a:pPr>
              <a:buNone/>
            </a:pPr>
            <a:r>
              <a:rPr lang="en-US" sz="2200" b="0" dirty="0" smtClean="0"/>
              <a:t>Current approaches:</a:t>
            </a:r>
          </a:p>
          <a:p>
            <a:pPr>
              <a:buFont typeface="Wingdings" pitchFamily="2" charset="2"/>
              <a:buChar char="§"/>
            </a:pPr>
            <a:r>
              <a:rPr lang="en-US" sz="2200" b="0" dirty="0" smtClean="0"/>
              <a:t>Require an </a:t>
            </a:r>
            <a:r>
              <a:rPr lang="en-US" sz="2200" b="0" dirty="0" smtClean="0">
                <a:solidFill>
                  <a:srgbClr val="0000FF"/>
                </a:solidFill>
              </a:rPr>
              <a:t>expensive manual work</a:t>
            </a:r>
          </a:p>
          <a:p>
            <a:pPr>
              <a:buFont typeface="Wingdings" pitchFamily="2" charset="2"/>
              <a:buChar char="§"/>
            </a:pPr>
            <a:r>
              <a:rPr lang="en-US" sz="2200" b="0" dirty="0" smtClean="0"/>
              <a:t>Do not explore the </a:t>
            </a:r>
            <a:r>
              <a:rPr lang="en-US" sz="2200" b="0" dirty="0" smtClean="0">
                <a:solidFill>
                  <a:srgbClr val="0000FF"/>
                </a:solidFill>
              </a:rPr>
              <a:t>knowledge resulted from previous configurations</a:t>
            </a:r>
          </a:p>
          <a:p>
            <a:endParaRPr lang="en-US" dirty="0"/>
          </a:p>
        </p:txBody>
      </p:sp>
      <p:graphicFrame>
        <p:nvGraphicFramePr>
          <p:cNvPr id="14" name="Espace réservé du contenu 8"/>
          <p:cNvGraphicFramePr>
            <a:graphicFrameLocks/>
          </p:cNvGraphicFramePr>
          <p:nvPr/>
        </p:nvGraphicFramePr>
        <p:xfrm>
          <a:off x="539750" y="1340768"/>
          <a:ext cx="8352730" cy="2895600"/>
        </p:xfrm>
        <a:graphic>
          <a:graphicData uri="http://schemas.openxmlformats.org/drawingml/2006/table">
            <a:tbl>
              <a:tblPr firstRow="1" bandRow="1">
                <a:tableStyleId>{5C22544A-7EE6-4342-B048-85BDC9FD1C3A}</a:tableStyleId>
              </a:tblPr>
              <a:tblGrid>
                <a:gridCol w="2196046"/>
                <a:gridCol w="1512168"/>
                <a:gridCol w="1440160"/>
                <a:gridCol w="1398360"/>
                <a:gridCol w="1805996"/>
              </a:tblGrid>
              <a:tr h="559263">
                <a:tc>
                  <a:txBody>
                    <a:bodyPr/>
                    <a:lstStyle/>
                    <a:p>
                      <a:pPr algn="ctr"/>
                      <a:r>
                        <a:rPr lang="en-US" sz="2000" b="0" dirty="0" smtClean="0">
                          <a:solidFill>
                            <a:schemeClr val="tx1"/>
                          </a:solidFill>
                          <a:latin typeface="GillSans" pitchFamily="2" charset="0"/>
                        </a:rPr>
                        <a:t>Approaches</a:t>
                      </a: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Automation</a:t>
                      </a:r>
                      <a:endParaRPr lang="en-US" sz="2000" b="0" dirty="0">
                        <a:solidFill>
                          <a:schemeClr val="tx1"/>
                        </a:solidFill>
                        <a:latin typeface="GillSans" pitchFamily="2"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Implicit knowledge</a:t>
                      </a:r>
                      <a:endParaRPr lang="en-US" sz="2000" b="0" dirty="0">
                        <a:solidFill>
                          <a:schemeClr val="tx1"/>
                        </a:solidFill>
                        <a:latin typeface="GillSans" pitchFamily="2"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Focused</a:t>
                      </a:r>
                      <a:r>
                        <a:rPr lang="en-US" sz="2000" b="0" baseline="0" dirty="0" smtClean="0">
                          <a:solidFill>
                            <a:schemeClr val="tx1"/>
                          </a:solidFill>
                          <a:latin typeface="GillSans" pitchFamily="2" charset="0"/>
                        </a:rPr>
                        <a:t> results</a:t>
                      </a:r>
                      <a:endParaRPr lang="en-US" sz="2000" b="0" dirty="0">
                        <a:solidFill>
                          <a:schemeClr val="tx1"/>
                        </a:solidFill>
                        <a:latin typeface="GillSans" pitchFamily="2"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b="0" dirty="0" smtClean="0">
                          <a:solidFill>
                            <a:schemeClr val="tx1"/>
                          </a:solidFill>
                          <a:latin typeface="GillSans" pitchFamily="2" charset="0"/>
                        </a:rPr>
                        <a:t>Balanced computation</a:t>
                      </a:r>
                      <a:endParaRPr lang="en-US" sz="2000" b="0" dirty="0">
                        <a:solidFill>
                          <a:schemeClr val="tx1"/>
                        </a:solidFill>
                        <a:latin typeface="GillSans" pitchFamily="2"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latin typeface="Calibri" pitchFamily="34" charset="0"/>
                        </a:rPr>
                        <a:t> [104,</a:t>
                      </a:r>
                      <a:r>
                        <a:rPr lang="en-US" sz="1800" b="0" baseline="0" dirty="0" smtClean="0">
                          <a:latin typeface="Calibri" pitchFamily="34" charset="0"/>
                        </a:rPr>
                        <a:t> 103</a:t>
                      </a:r>
                      <a:r>
                        <a:rPr lang="en-US" sz="1800" b="0" dirty="0" smtClean="0">
                          <a:latin typeface="Calibri" pitchFamily="34" charset="0"/>
                        </a:rPr>
                        <a:t>]</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manual</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Calibri" pitchFamily="34" charset="0"/>
                        </a:rPr>
                        <a:t>[22,</a:t>
                      </a:r>
                      <a:r>
                        <a:rPr lang="en-US" sz="1800" b="0" baseline="0" dirty="0" smtClean="0">
                          <a:solidFill>
                            <a:schemeClr val="tx1"/>
                          </a:solidFill>
                          <a:latin typeface="Calibri" pitchFamily="34" charset="0"/>
                        </a:rPr>
                        <a:t> 145, 76, 16, 139</a:t>
                      </a:r>
                      <a:r>
                        <a:rPr lang="en-US" sz="1800" b="0" dirty="0" smtClean="0">
                          <a:solidFill>
                            <a:schemeClr val="tx1"/>
                          </a:solidFill>
                          <a:latin typeface="Calibri" pitchFamily="34" charset="0"/>
                        </a:rPr>
                        <a:t>]</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manual</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Calibri" pitchFamily="34" charset="0"/>
                        </a:rPr>
                        <a:t> [44]</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manual</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Calibri" pitchFamily="34" charset="0"/>
                        </a:rPr>
                        <a:t> [85, 149, 141,</a:t>
                      </a:r>
                      <a:r>
                        <a:rPr lang="en-US" sz="1800" b="0" baseline="0" dirty="0" smtClean="0">
                          <a:solidFill>
                            <a:schemeClr val="tx1"/>
                          </a:solidFill>
                          <a:latin typeface="Calibri" pitchFamily="34" charset="0"/>
                        </a:rPr>
                        <a:t> 105</a:t>
                      </a:r>
                      <a:r>
                        <a:rPr lang="en-US" sz="1800" b="0" dirty="0" smtClean="0">
                          <a:solidFill>
                            <a:schemeClr val="tx1"/>
                          </a:solidFill>
                          <a:latin typeface="Calibri" pitchFamily="34" charset="0"/>
                        </a:rPr>
                        <a:t>]</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manual</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Calibri" pitchFamily="34" charset="0"/>
                        </a:rPr>
                        <a:t>[78, 79, 96]</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manual</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23784">
                <a:tc>
                  <a:txBody>
                    <a:bodyPr/>
                    <a:lstStyle/>
                    <a:p>
                      <a:pPr algn="l"/>
                      <a:r>
                        <a:rPr lang="en-US" sz="1800" b="0" dirty="0" smtClean="0">
                          <a:solidFill>
                            <a:schemeClr val="tx1"/>
                          </a:solidFill>
                          <a:latin typeface="Calibri" pitchFamily="34" charset="0"/>
                        </a:rPr>
                        <a:t>[102, 47, 32, 198, 73]</a:t>
                      </a:r>
                      <a:endParaRPr lang="en-US" sz="18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600" b="0" dirty="0" smtClean="0">
                          <a:solidFill>
                            <a:schemeClr val="tx1"/>
                          </a:solidFill>
                          <a:latin typeface="Calibri" pitchFamily="34" charset="0"/>
                        </a:rPr>
                        <a:t>+/-</a:t>
                      </a:r>
                      <a:endParaRPr lang="en-US" sz="1600" b="0" dirty="0">
                        <a:solidFill>
                          <a:schemeClr val="tx1"/>
                        </a:solidFill>
                        <a:latin typeface="Calibri" pitchFamily="34" charset="0"/>
                      </a:endParaRPr>
                    </a:p>
                  </a:txBody>
                  <a:tcPr marL="92820" marR="9282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10" name="Rectangle 9"/>
          <p:cNvSpPr/>
          <p:nvPr/>
        </p:nvSpPr>
        <p:spPr>
          <a:xfrm>
            <a:off x="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15" name="Rectangle 14"/>
          <p:cNvSpPr/>
          <p:nvPr/>
        </p:nvSpPr>
        <p:spPr>
          <a:xfrm>
            <a:off x="4211960" y="0"/>
            <a:ext cx="493204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Supporting process configuration</a:t>
            </a:r>
            <a:endParaRPr lang="en-US" sz="2000" dirty="0">
              <a:latin typeface="Bookman Old Style" pitchFamily="18" charset="0"/>
            </a:endParaRPr>
          </a:p>
        </p:txBody>
      </p:sp>
      <p:sp>
        <p:nvSpPr>
          <p:cNvPr id="12" name="ZoneTexte 11"/>
          <p:cNvSpPr txBox="1"/>
          <p:nvPr/>
        </p:nvSpPr>
        <p:spPr>
          <a:xfrm rot="16200000">
            <a:off x="-374137" y="2587120"/>
            <a:ext cx="1458243" cy="369530"/>
          </a:xfrm>
          <a:prstGeom prst="rect">
            <a:avLst/>
          </a:prstGeom>
          <a:solidFill>
            <a:schemeClr val="bg1"/>
          </a:solidFill>
          <a:ln>
            <a:solidFill>
              <a:schemeClr val="tx1"/>
            </a:solidFill>
          </a:ln>
        </p:spPr>
        <p:txBody>
          <a:bodyPr wrap="square" rtlCol="0">
            <a:spAutoFit/>
          </a:bodyPr>
          <a:lstStyle/>
          <a:p>
            <a:pPr algn="ctr"/>
            <a:r>
              <a:rPr lang="en-US" dirty="0" smtClean="0">
                <a:solidFill>
                  <a:srgbClr val="0000FF"/>
                </a:solidFill>
                <a:latin typeface="GillSans" pitchFamily="2" charset="0"/>
              </a:rPr>
              <a:t>Domain</a:t>
            </a:r>
            <a:endParaRPr lang="en-US" dirty="0">
              <a:solidFill>
                <a:srgbClr val="0000FF"/>
              </a:solidFill>
              <a:latin typeface="GillSans" pitchFamily="2" charset="0"/>
            </a:endParaRPr>
          </a:p>
        </p:txBody>
      </p:sp>
      <p:sp>
        <p:nvSpPr>
          <p:cNvPr id="13" name="ZoneTexte 12"/>
          <p:cNvSpPr txBox="1"/>
          <p:nvPr/>
        </p:nvSpPr>
        <p:spPr>
          <a:xfrm rot="16200000">
            <a:off x="-167172" y="3838399"/>
            <a:ext cx="1044118" cy="369332"/>
          </a:xfrm>
          <a:prstGeom prst="rect">
            <a:avLst/>
          </a:prstGeom>
          <a:solidFill>
            <a:schemeClr val="bg1"/>
          </a:solidFill>
          <a:ln>
            <a:solidFill>
              <a:schemeClr val="tx1"/>
            </a:solidFill>
          </a:ln>
        </p:spPr>
        <p:txBody>
          <a:bodyPr wrap="square" rtlCol="0">
            <a:spAutoFit/>
          </a:bodyPr>
          <a:lstStyle/>
          <a:p>
            <a:pPr algn="ctr"/>
            <a:r>
              <a:rPr lang="en-US" dirty="0" smtClean="0">
                <a:solidFill>
                  <a:srgbClr val="0000FF"/>
                </a:solidFill>
                <a:latin typeface="GillSans" pitchFamily="2" charset="0"/>
              </a:rPr>
              <a:t>Process</a:t>
            </a:r>
            <a:endParaRPr lang="en-US" dirty="0">
              <a:solidFill>
                <a:srgbClr val="0000FF"/>
              </a:solidFill>
              <a:latin typeface="GillSans" pitchFamily="2"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Conclusion</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4A436CB0-4A4F-4FF8-96C9-F7E2111B904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18</a:t>
            </a:r>
            <a:endParaRPr lang="fr-FR" dirty="0"/>
          </a:p>
        </p:txBody>
      </p:sp>
      <p:sp>
        <p:nvSpPr>
          <p:cNvPr id="11" name="Espace réservé du contenu 10"/>
          <p:cNvSpPr>
            <a:spLocks noGrp="1"/>
          </p:cNvSpPr>
          <p:nvPr>
            <p:ph idx="1"/>
          </p:nvPr>
        </p:nvSpPr>
        <p:spPr>
          <a:xfrm>
            <a:off x="251520" y="1304764"/>
            <a:ext cx="8640960" cy="4932548"/>
          </a:xfrm>
        </p:spPr>
        <p:txBody>
          <a:bodyPr>
            <a:normAutofit/>
          </a:bodyPr>
          <a:lstStyle/>
          <a:p>
            <a:pPr marL="457200" indent="-457200">
              <a:buFont typeface="+mj-lt"/>
              <a:buAutoNum type="arabicPeriod"/>
            </a:pPr>
            <a:r>
              <a:rPr lang="en-US" dirty="0" smtClean="0"/>
              <a:t>Assisting configurable process design:</a:t>
            </a:r>
          </a:p>
          <a:p>
            <a:pPr marL="914400" lvl="1" indent="-457200">
              <a:buClr>
                <a:srgbClr val="FF0000"/>
              </a:buClr>
              <a:buFont typeface="Wingdings" pitchFamily="2" charset="2"/>
              <a:buChar char=""/>
            </a:pPr>
            <a:r>
              <a:rPr lang="en-US" dirty="0" smtClean="0"/>
              <a:t>Large and complex models</a:t>
            </a:r>
          </a:p>
          <a:p>
            <a:pPr marL="914400" lvl="1" indent="-457200">
              <a:buClr>
                <a:srgbClr val="00B050"/>
              </a:buClr>
              <a:buFont typeface="Wingdings" pitchFamily="2" charset="2"/>
              <a:buChar char=""/>
            </a:pPr>
            <a:r>
              <a:rPr lang="en-US" dirty="0" smtClean="0">
                <a:solidFill>
                  <a:srgbClr val="0000FF"/>
                </a:solidFill>
              </a:rPr>
              <a:t>Graph-based merging and mining algorithms</a:t>
            </a:r>
            <a:r>
              <a:rPr lang="en-US" dirty="0" smtClean="0"/>
              <a:t>: La Rosa et al. (2013), </a:t>
            </a:r>
            <a:r>
              <a:rPr lang="en-US" dirty="0" err="1" smtClean="0"/>
              <a:t>Derguech</a:t>
            </a:r>
            <a:r>
              <a:rPr lang="en-US" dirty="0" smtClean="0"/>
              <a:t> et al. (2011), </a:t>
            </a:r>
            <a:r>
              <a:rPr lang="en-US" dirty="0" err="1" smtClean="0"/>
              <a:t>Joos</a:t>
            </a:r>
            <a:r>
              <a:rPr lang="en-US" dirty="0" smtClean="0"/>
              <a:t> et al. (2013)</a:t>
            </a:r>
          </a:p>
          <a:p>
            <a:pPr>
              <a:buFont typeface="Wingdings" pitchFamily="2" charset="2"/>
              <a:buChar char="§"/>
            </a:pPr>
            <a:endParaRPr lang="en-US" dirty="0" smtClean="0"/>
          </a:p>
          <a:p>
            <a:pPr marL="457200" indent="-457200">
              <a:buFont typeface="+mj-lt"/>
              <a:buAutoNum type="arabicPeriod" startAt="2"/>
            </a:pPr>
            <a:r>
              <a:rPr lang="en-US" dirty="0" smtClean="0"/>
              <a:t>Supporting business process configuration:</a:t>
            </a:r>
          </a:p>
          <a:p>
            <a:pPr marL="914400" lvl="1" indent="-457200">
              <a:buClr>
                <a:srgbClr val="FF0000"/>
              </a:buClr>
              <a:buFont typeface="Wingdings" pitchFamily="2" charset="2"/>
              <a:buChar char=""/>
            </a:pPr>
            <a:r>
              <a:rPr lang="en-US" dirty="0" smtClean="0"/>
              <a:t>Manual</a:t>
            </a:r>
          </a:p>
          <a:p>
            <a:pPr marL="914400" lvl="1" indent="-457200">
              <a:buClr>
                <a:srgbClr val="00B050"/>
              </a:buClr>
              <a:buFont typeface="Wingdings" pitchFamily="2" charset="2"/>
              <a:buChar char="J"/>
            </a:pPr>
            <a:r>
              <a:rPr lang="en-US" dirty="0" smtClean="0">
                <a:solidFill>
                  <a:srgbClr val="0000FF"/>
                </a:solidFill>
              </a:rPr>
              <a:t>Automation</a:t>
            </a:r>
            <a:r>
              <a:rPr lang="en-US" dirty="0" smtClean="0"/>
              <a:t>:  </a:t>
            </a:r>
            <a:r>
              <a:rPr lang="en-US" dirty="0" err="1" smtClean="0"/>
              <a:t>Verbeek</a:t>
            </a:r>
            <a:r>
              <a:rPr lang="en-US" dirty="0" smtClean="0"/>
              <a:t> et al. (2015)</a:t>
            </a:r>
          </a:p>
          <a:p>
            <a:pPr marL="1165225">
              <a:buFont typeface="Arial" pitchFamily="34" charset="0"/>
              <a:buChar char="•"/>
            </a:pPr>
            <a:r>
              <a:rPr lang="en-US" dirty="0" smtClean="0">
                <a:sym typeface="Wingdings" pitchFamily="2" charset="2"/>
              </a:rPr>
              <a:t>implicit knowledge in the configurable process model</a:t>
            </a:r>
          </a:p>
          <a:p>
            <a:pPr marL="1165225">
              <a:buFont typeface="Arial" pitchFamily="34" charset="0"/>
              <a:buChar char="•"/>
            </a:pPr>
            <a:r>
              <a:rPr lang="en-US" dirty="0" smtClean="0">
                <a:solidFill>
                  <a:srgbClr val="0000FF"/>
                </a:solidFill>
                <a:sym typeface="Wingdings" pitchFamily="2" charset="2"/>
              </a:rPr>
              <a:t>Implicit knowledge resulted from previous configurations</a:t>
            </a:r>
            <a:endParaRPr lang="en-US" dirty="0" smtClean="0">
              <a:solidFill>
                <a:srgbClr val="0000FF"/>
              </a:solidFill>
            </a:endParaRPr>
          </a:p>
        </p:txBody>
      </p:sp>
      <p:sp>
        <p:nvSpPr>
          <p:cNvPr id="10" name="Rectangle 9"/>
          <p:cNvSpPr/>
          <p:nvPr/>
        </p:nvSpPr>
        <p:spPr>
          <a:xfrm>
            <a:off x="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15" name="Rectangle 14"/>
          <p:cNvSpPr/>
          <p:nvPr/>
        </p:nvSpPr>
        <p:spPr>
          <a:xfrm>
            <a:off x="4211960" y="0"/>
            <a:ext cx="493204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latin typeface="Calibri" pitchFamily="34" charset="0"/>
              </a:rPr>
              <a:t>State of the art</a:t>
            </a:r>
          </a:p>
          <a:p>
            <a:pPr marL="533400" indent="-533400">
              <a:buSzPct val="135000"/>
              <a:buFont typeface="Wingdings" pitchFamily="2" charset="2"/>
              <a:buChar char=""/>
            </a:pPr>
            <a:endParaRPr lang="en-US" sz="1100" dirty="0" smtClean="0">
              <a:latin typeface="Calibri" pitchFamily="34" charset="0"/>
            </a:endParaRPr>
          </a:p>
          <a:p>
            <a:pPr marL="533400" indent="-533400">
              <a:buSzPct val="135000"/>
              <a:buFont typeface="Wingdings" pitchFamily="2" charset="2"/>
              <a:buChar char=""/>
            </a:pPr>
            <a:r>
              <a:rPr lang="en-US" dirty="0" smtClean="0">
                <a:latin typeface="Calibri" pitchFamily="34" charset="0"/>
              </a:rPr>
              <a:t>Assisting configurable process design</a:t>
            </a:r>
          </a:p>
          <a:p>
            <a:pPr marL="533400" indent="-533400">
              <a:buSzPct val="135000"/>
              <a:buFont typeface="Wingdings" pitchFamily="2" charset="2"/>
              <a:buChar char=""/>
            </a:pPr>
            <a:endParaRPr lang="en-US" sz="1100" dirty="0" smtClean="0">
              <a:latin typeface="Calibri" pitchFamily="34" charset="0"/>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latin typeface="Calibri" pitchFamily="34" charset="0"/>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latin typeface="Calibri" pitchFamily="34" charset="0"/>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latin typeface="Calibri" pitchFamily="34" charset="0"/>
              </a:rPr>
              <a:t>Combined approach using event logs</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latin typeface="Calibri" pitchFamily="34" charset="0"/>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latin typeface="Calibri" pitchFamily="34" charset="0"/>
              </a:rPr>
              <a:t>Validation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latin typeface="Calibri" pitchFamily="34" charset="0"/>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latin typeface="Calibri" pitchFamily="34" charset="0"/>
              </a:rPr>
              <a:t>Conclusion and future work</a:t>
            </a:r>
            <a:endParaRPr lang="en-US" dirty="0">
              <a:solidFill>
                <a:schemeClr val="bg1">
                  <a:lumMod val="85000"/>
                </a:schemeClr>
              </a:solidFill>
              <a:latin typeface="Calibri" pitchFamily="34" charset="0"/>
            </a:endParaRPr>
          </a:p>
        </p:txBody>
      </p:sp>
      <p:sp>
        <p:nvSpPr>
          <p:cNvPr id="4" name="Espace réservé de la date 3"/>
          <p:cNvSpPr>
            <a:spLocks noGrp="1"/>
          </p:cNvSpPr>
          <p:nvPr>
            <p:ph type="dt" sz="half" idx="10"/>
          </p:nvPr>
        </p:nvSpPr>
        <p:spPr/>
        <p:txBody>
          <a:bodyPr/>
          <a:lstStyle/>
          <a:p>
            <a:fld id="{E8A9CE07-8A5D-4661-8F3E-BCD5F45CE0D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Motivation</a:t>
            </a:r>
            <a:endParaRPr lang="en-US" dirty="0">
              <a:solidFill>
                <a:schemeClr val="accent1"/>
              </a:solidFill>
            </a:endParaRPr>
          </a:p>
        </p:txBody>
      </p:sp>
      <p:sp>
        <p:nvSpPr>
          <p:cNvPr id="3" name="Espace réservé du contenu 2"/>
          <p:cNvSpPr>
            <a:spLocks noGrp="1"/>
          </p:cNvSpPr>
          <p:nvPr>
            <p:ph idx="1"/>
          </p:nvPr>
        </p:nvSpPr>
        <p:spPr>
          <a:xfrm>
            <a:off x="287524" y="1268760"/>
            <a:ext cx="8604956" cy="4813995"/>
          </a:xfrm>
        </p:spPr>
        <p:txBody>
          <a:bodyPr>
            <a:noAutofit/>
          </a:bodyPr>
          <a:lstStyle/>
          <a:p>
            <a:pPr>
              <a:buFont typeface="Wingdings" pitchFamily="2" charset="2"/>
              <a:buChar char="§"/>
            </a:pPr>
            <a:r>
              <a:rPr lang="en-US" b="0" dirty="0" smtClean="0"/>
              <a:t>Process providers need </a:t>
            </a:r>
            <a:r>
              <a:rPr lang="en-US" b="0" dirty="0" smtClean="0">
                <a:solidFill>
                  <a:srgbClr val="0000FF"/>
                </a:solidFill>
              </a:rPr>
              <a:t>assistance</a:t>
            </a:r>
            <a:r>
              <a:rPr lang="en-US" b="0" dirty="0" smtClean="0"/>
              <a:t> to complete the </a:t>
            </a:r>
            <a:r>
              <a:rPr lang="en-US" b="0" dirty="0" smtClean="0">
                <a:solidFill>
                  <a:srgbClr val="0000FF"/>
                </a:solidFill>
              </a:rPr>
              <a:t>missing parts </a:t>
            </a:r>
            <a:r>
              <a:rPr lang="en-US" b="0" dirty="0" smtClean="0"/>
              <a:t>in an ongoing </a:t>
            </a:r>
            <a:r>
              <a:rPr lang="en-US" b="0" dirty="0" smtClean="0">
                <a:solidFill>
                  <a:srgbClr val="0000FF"/>
                </a:solidFill>
              </a:rPr>
              <a:t>configurable process design</a:t>
            </a:r>
          </a:p>
          <a:p>
            <a:endParaRPr lang="en-US" sz="1800" b="0" dirty="0" smtClean="0">
              <a:solidFill>
                <a:srgbClr val="0000FF"/>
              </a:solidFill>
            </a:endParaRPr>
          </a:p>
          <a:p>
            <a:pPr>
              <a:buFont typeface="Wingdings" pitchFamily="2" charset="2"/>
              <a:buChar char="§"/>
            </a:pPr>
            <a:r>
              <a:rPr lang="en-US" b="0" dirty="0" smtClean="0"/>
              <a:t>They need to find </a:t>
            </a:r>
            <a:r>
              <a:rPr lang="en-US" b="0" dirty="0" smtClean="0">
                <a:solidFill>
                  <a:srgbClr val="0000FF"/>
                </a:solidFill>
              </a:rPr>
              <a:t>configurable fragments </a:t>
            </a:r>
            <a:r>
              <a:rPr lang="en-US" b="0" dirty="0" smtClean="0"/>
              <a:t>for </a:t>
            </a:r>
            <a:r>
              <a:rPr lang="en-US" b="0" dirty="0" smtClean="0">
                <a:solidFill>
                  <a:srgbClr val="0000FF"/>
                </a:solidFill>
              </a:rPr>
              <a:t>selected positions </a:t>
            </a:r>
            <a:r>
              <a:rPr lang="en-US" b="0" dirty="0" smtClean="0"/>
              <a:t>in the process</a:t>
            </a:r>
          </a:p>
          <a:p>
            <a:pPr marL="814388">
              <a:buClr>
                <a:srgbClr val="E68900"/>
              </a:buClr>
              <a:buFont typeface="Wingdings" pitchFamily="2" charset="2"/>
              <a:buChar char="§"/>
            </a:pPr>
            <a:r>
              <a:rPr lang="en-US" b="0" dirty="0" smtClean="0"/>
              <a:t>To complete or replace some parts</a:t>
            </a:r>
          </a:p>
          <a:p>
            <a:pPr marL="814388">
              <a:buClr>
                <a:srgbClr val="E68900"/>
              </a:buClr>
              <a:buFont typeface="Wingdings" pitchFamily="2" charset="2"/>
              <a:buChar char="§"/>
            </a:pPr>
            <a:r>
              <a:rPr lang="en-US" b="0" dirty="0" smtClean="0"/>
              <a:t>To extend a designed configurable process</a:t>
            </a:r>
          </a:p>
          <a:p>
            <a:pPr marL="814388">
              <a:buClr>
                <a:srgbClr val="E68900"/>
              </a:buClr>
              <a:buFont typeface="Wingdings" pitchFamily="2" charset="2"/>
              <a:buChar char="§"/>
            </a:pPr>
            <a:endParaRPr lang="en-US" b="0" dirty="0" smtClean="0">
              <a:cs typeface="Arial" pitchFamily="34" charset="0"/>
            </a:endParaRPr>
          </a:p>
          <a:p>
            <a:pPr>
              <a:buNone/>
            </a:pPr>
            <a:r>
              <a:rPr lang="en-US" b="0" dirty="0" smtClean="0">
                <a:cs typeface="Arial" pitchFamily="34" charset="0"/>
                <a:sym typeface="Wingdings" pitchFamily="2" charset="2"/>
              </a:rPr>
              <a:t> </a:t>
            </a:r>
            <a:r>
              <a:rPr lang="en-US" b="0" dirty="0" smtClean="0">
                <a:cs typeface="Arial" pitchFamily="34" charset="0"/>
              </a:rPr>
              <a:t>We propose to </a:t>
            </a:r>
            <a:r>
              <a:rPr lang="en-US" b="0" dirty="0" smtClean="0">
                <a:solidFill>
                  <a:srgbClr val="FF0000"/>
                </a:solidFill>
                <a:cs typeface="Arial" pitchFamily="34" charset="0"/>
              </a:rPr>
              <a:t>recommend configurable process fragments </a:t>
            </a:r>
            <a:r>
              <a:rPr lang="en-US" b="0" dirty="0" smtClean="0">
                <a:cs typeface="Arial" pitchFamily="34" charset="0"/>
              </a:rPr>
              <a:t>for a selected activity in the process</a:t>
            </a:r>
            <a:endParaRPr lang="en-US" b="0" dirty="0" smtClean="0"/>
          </a:p>
          <a:p>
            <a:pPr marL="533400" indent="-533400">
              <a:buSzPct val="135000"/>
              <a:buFont typeface="Wingdings" pitchFamily="2" charset="2"/>
              <a:buChar char="§"/>
            </a:pPr>
            <a:endParaRPr lang="en-US" dirty="0">
              <a:solidFill>
                <a:schemeClr val="bg1">
                  <a:lumMod val="85000"/>
                </a:schemeClr>
              </a:solidFill>
              <a:latin typeface="Calibri" pitchFamily="34" charset="0"/>
            </a:endParaRPr>
          </a:p>
        </p:txBody>
      </p:sp>
      <p:sp>
        <p:nvSpPr>
          <p:cNvPr id="4" name="Espace réservé de la date 3"/>
          <p:cNvSpPr>
            <a:spLocks noGrp="1"/>
          </p:cNvSpPr>
          <p:nvPr>
            <p:ph type="dt" sz="half" idx="10"/>
          </p:nvPr>
        </p:nvSpPr>
        <p:spPr/>
        <p:txBody>
          <a:bodyPr/>
          <a:lstStyle/>
          <a:p>
            <a:fld id="{7DD4AD3A-4671-4C14-9E1D-4F9C61555F62}"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19</a:t>
            </a:r>
            <a:endParaRPr lang="fr-FR" dirty="0"/>
          </a:p>
        </p:txBody>
      </p:sp>
      <p:sp>
        <p:nvSpPr>
          <p:cNvPr id="22" name="Rectangle 21"/>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sp>
        <p:nvSpPr>
          <p:cNvPr id="23" name="Rectangle 22"/>
          <p:cNvSpPr/>
          <p:nvPr/>
        </p:nvSpPr>
        <p:spPr>
          <a:xfrm>
            <a:off x="4932040" y="0"/>
            <a:ext cx="421196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300BC4A1-02C1-4876-A400-3BE2C9B1ED6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20</a:t>
            </a:r>
            <a:endParaRPr lang="fr-FR" dirty="0"/>
          </a:p>
        </p:txBody>
      </p:sp>
      <p:sp>
        <p:nvSpPr>
          <p:cNvPr id="2" name="Titre 1"/>
          <p:cNvSpPr>
            <a:spLocks noGrp="1"/>
          </p:cNvSpPr>
          <p:nvPr>
            <p:ph type="title"/>
          </p:nvPr>
        </p:nvSpPr>
        <p:spPr/>
        <p:txBody>
          <a:bodyPr/>
          <a:lstStyle/>
          <a:p>
            <a:r>
              <a:rPr lang="en-US" dirty="0" smtClean="0">
                <a:solidFill>
                  <a:schemeClr val="accent1"/>
                </a:solidFill>
              </a:rPr>
              <a:t>Helicopter view</a:t>
            </a:r>
            <a:endParaRPr lang="en-US" dirty="0">
              <a:solidFill>
                <a:schemeClr val="accent1"/>
              </a:solidFill>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graphicFrame>
        <p:nvGraphicFramePr>
          <p:cNvPr id="218114" name="Object 2"/>
          <p:cNvGraphicFramePr>
            <a:graphicFrameLocks noChangeAspect="1"/>
          </p:cNvGraphicFramePr>
          <p:nvPr/>
        </p:nvGraphicFramePr>
        <p:xfrm>
          <a:off x="161925" y="2495922"/>
          <a:ext cx="8874125" cy="1581150"/>
        </p:xfrm>
        <a:graphic>
          <a:graphicData uri="http://schemas.openxmlformats.org/presentationml/2006/ole">
            <p:oleObj spid="_x0000_s262146" name="Visio" r:id="rId3" imgW="12710079" imgH="2255520" progId="">
              <p:embed/>
            </p:oleObj>
          </a:graphicData>
        </a:graphic>
      </p:graphicFrame>
      <p:cxnSp>
        <p:nvCxnSpPr>
          <p:cNvPr id="10" name="Connecteur droit 9"/>
          <p:cNvCxnSpPr/>
          <p:nvPr/>
        </p:nvCxnSpPr>
        <p:spPr>
          <a:xfrm>
            <a:off x="2289600" y="3340338"/>
            <a:ext cx="20160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2483768" y="2973138"/>
            <a:ext cx="1008112" cy="7200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à coins arrondis 11"/>
          <p:cNvSpPr/>
          <p:nvPr/>
        </p:nvSpPr>
        <p:spPr>
          <a:xfrm>
            <a:off x="179512" y="3405138"/>
            <a:ext cx="864096" cy="6444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e 12"/>
          <p:cNvGrpSpPr/>
          <p:nvPr/>
        </p:nvGrpSpPr>
        <p:grpSpPr>
          <a:xfrm>
            <a:off x="1062000" y="3513138"/>
            <a:ext cx="421200" cy="230400"/>
            <a:chOff x="1062000" y="3636000"/>
            <a:chExt cx="421200" cy="230400"/>
          </a:xfrm>
        </p:grpSpPr>
        <p:cxnSp>
          <p:nvCxnSpPr>
            <p:cNvPr id="14" name="Connecteur droit 13"/>
            <p:cNvCxnSpPr/>
            <p:nvPr/>
          </p:nvCxnSpPr>
          <p:spPr>
            <a:xfrm>
              <a:off x="1062000" y="3861048"/>
              <a:ext cx="4212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Connecteur droit 14"/>
            <p:cNvCxnSpPr/>
            <p:nvPr/>
          </p:nvCxnSpPr>
          <p:spPr>
            <a:xfrm>
              <a:off x="1458000" y="3636000"/>
              <a:ext cx="0" cy="230400"/>
            </a:xfrm>
            <a:prstGeom prst="line">
              <a:avLst/>
            </a:prstGeom>
            <a:ln w="5715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6" name="Connecteur droit 15"/>
          <p:cNvCxnSpPr/>
          <p:nvPr/>
        </p:nvCxnSpPr>
        <p:spPr>
          <a:xfrm>
            <a:off x="1677600" y="3356992"/>
            <a:ext cx="17996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4</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Thesis </a:t>
            </a:r>
            <a:r>
              <a:rPr lang="en-US" sz="2000" smtClean="0">
                <a:latin typeface="Bookman Old Style" pitchFamily="18" charset="0"/>
              </a:rPr>
              <a:t>motivation</a:t>
            </a:r>
            <a:endParaRPr lang="en-US" sz="2000" dirty="0">
              <a:latin typeface="Bookman Old Style"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0" dirty="0" smtClean="0"/>
              <a:t>Neighborhood Context Graph</a:t>
            </a:r>
            <a:endParaRPr lang="en-US" b="0" dirty="0"/>
          </a:p>
        </p:txBody>
      </p:sp>
      <p:sp>
        <p:nvSpPr>
          <p:cNvPr id="3" name="Espace réservé du contenu 2"/>
          <p:cNvSpPr>
            <a:spLocks noGrp="1"/>
          </p:cNvSpPr>
          <p:nvPr>
            <p:ph idx="1"/>
          </p:nvPr>
        </p:nvSpPr>
        <p:spPr/>
        <p:txBody>
          <a:bodyPr/>
          <a:lstStyle/>
          <a:p>
            <a:r>
              <a:rPr lang="en-US" dirty="0" smtClean="0"/>
              <a:t>Business process fragment that includes an </a:t>
            </a:r>
            <a:r>
              <a:rPr lang="en-US" dirty="0" smtClean="0">
                <a:solidFill>
                  <a:srgbClr val="0000FF"/>
                </a:solidFill>
              </a:rPr>
              <a:t>associated activity </a:t>
            </a:r>
            <a:r>
              <a:rPr lang="en-US" dirty="0" smtClean="0"/>
              <a:t>and the closest relations to its </a:t>
            </a:r>
            <a:r>
              <a:rPr lang="en-US" dirty="0" smtClean="0">
                <a:solidFill>
                  <a:srgbClr val="0000FF"/>
                </a:solidFill>
              </a:rPr>
              <a:t>neighbors </a:t>
            </a:r>
            <a:r>
              <a:rPr lang="en-US" dirty="0" smtClean="0"/>
              <a:t>[</a:t>
            </a:r>
            <a:r>
              <a:rPr lang="en-US" dirty="0" err="1" smtClean="0"/>
              <a:t>chan</a:t>
            </a:r>
            <a:r>
              <a:rPr lang="en-US" dirty="0" smtClean="0"/>
              <a:t>, 2012]</a:t>
            </a:r>
          </a:p>
          <a:p>
            <a:endParaRPr lang="en-US" b="0" dirty="0" smtClean="0"/>
          </a:p>
          <a:p>
            <a:endParaRPr lang="en-US" dirty="0" smtClean="0"/>
          </a:p>
          <a:p>
            <a:endParaRPr lang="en-US" b="0" dirty="0" smtClean="0"/>
          </a:p>
          <a:p>
            <a:endParaRPr lang="en-US" dirty="0" smtClean="0"/>
          </a:p>
          <a:p>
            <a:r>
              <a:rPr lang="en-US" b="0" dirty="0" smtClean="0"/>
              <a:t>Neighbors are located on </a:t>
            </a:r>
            <a:r>
              <a:rPr lang="en-US" b="0" dirty="0" smtClean="0">
                <a:solidFill>
                  <a:srgbClr val="0000FF"/>
                </a:solidFill>
              </a:rPr>
              <a:t>virtual</a:t>
            </a:r>
          </a:p>
          <a:p>
            <a:pPr>
              <a:buNone/>
            </a:pPr>
            <a:r>
              <a:rPr lang="en-US" dirty="0" smtClean="0">
                <a:solidFill>
                  <a:srgbClr val="0000FF"/>
                </a:solidFill>
              </a:rPr>
              <a:t>    layers</a:t>
            </a:r>
            <a:endParaRPr lang="en-US" b="0" dirty="0" smtClean="0"/>
          </a:p>
        </p:txBody>
      </p:sp>
      <p:sp>
        <p:nvSpPr>
          <p:cNvPr id="4" name="Espace réservé de la date 3"/>
          <p:cNvSpPr>
            <a:spLocks noGrp="1"/>
          </p:cNvSpPr>
          <p:nvPr>
            <p:ph type="dt" sz="half" idx="10"/>
          </p:nvPr>
        </p:nvSpPr>
        <p:spPr/>
        <p:txBody>
          <a:bodyPr/>
          <a:lstStyle/>
          <a:p>
            <a:fld id="{C1559B1B-2E6C-4A54-BBB9-245D6E45CA2F}" type="datetime1">
              <a:rPr lang="fr-FR" smtClean="0"/>
              <a:pPr/>
              <a:t>19/12/2016</a:t>
            </a:fld>
            <a:endParaRPr lang="fr-FR"/>
          </a:p>
        </p:txBody>
      </p:sp>
      <p:sp>
        <p:nvSpPr>
          <p:cNvPr id="5" name="Espace réservé du numéro de diapositive 4"/>
          <p:cNvSpPr>
            <a:spLocks noGrp="1"/>
          </p:cNvSpPr>
          <p:nvPr>
            <p:ph type="sldNum" sz="quarter" idx="12"/>
          </p:nvPr>
        </p:nvSpPr>
        <p:spPr/>
        <p:txBody>
          <a:bodyPr/>
          <a:lstStyle/>
          <a:p>
            <a:r>
              <a:rPr lang="fr-FR" dirty="0" smtClean="0"/>
              <a:t>21</a:t>
            </a:r>
            <a:endParaRPr lang="fr-FR" dirty="0"/>
          </a:p>
        </p:txBody>
      </p:sp>
      <p:sp>
        <p:nvSpPr>
          <p:cNvPr id="31" name="Espace réservé du pied de page 30"/>
          <p:cNvSpPr>
            <a:spLocks noGrp="1"/>
          </p:cNvSpPr>
          <p:nvPr>
            <p:ph type="ftr" sz="quarter" idx="11"/>
          </p:nvPr>
        </p:nvSpPr>
        <p:spPr/>
        <p:txBody>
          <a:bodyPr/>
          <a:lstStyle/>
          <a:p>
            <a:pPr algn="r"/>
            <a:r>
              <a:rPr lang="en-US" smtClean="0"/>
              <a:t>Automated support for configurable process models</a:t>
            </a:r>
            <a:endParaRPr lang="fr-FR" dirty="0"/>
          </a:p>
        </p:txBody>
      </p:sp>
      <p:sp>
        <p:nvSpPr>
          <p:cNvPr id="32" name="Rectangle 31"/>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graphicFrame>
        <p:nvGraphicFramePr>
          <p:cNvPr id="8" name="Objet 7"/>
          <p:cNvGraphicFramePr>
            <a:graphicFrameLocks noChangeAspect="1"/>
          </p:cNvGraphicFramePr>
          <p:nvPr/>
        </p:nvGraphicFramePr>
        <p:xfrm>
          <a:off x="467544" y="2348880"/>
          <a:ext cx="5472608" cy="1303984"/>
        </p:xfrm>
        <a:graphic>
          <a:graphicData uri="http://schemas.openxmlformats.org/presentationml/2006/ole">
            <p:oleObj spid="_x0000_s274433" name="Visio" r:id="rId4" imgW="7581875" imgH="1805886" progId="">
              <p:embed/>
            </p:oleObj>
          </a:graphicData>
        </a:graphic>
      </p:graphicFrame>
      <p:graphicFrame>
        <p:nvGraphicFramePr>
          <p:cNvPr id="11" name="Objet 10"/>
          <p:cNvGraphicFramePr>
            <a:graphicFrameLocks noChangeAspect="1"/>
          </p:cNvGraphicFramePr>
          <p:nvPr/>
        </p:nvGraphicFramePr>
        <p:xfrm>
          <a:off x="5184068" y="2950567"/>
          <a:ext cx="3175525" cy="3142729"/>
        </p:xfrm>
        <a:graphic>
          <a:graphicData uri="http://schemas.openxmlformats.org/presentationml/2006/ole">
            <p:oleObj spid="_x0000_s274436" name="Visio" r:id="rId5" imgW="4457626" imgH="4412034" progId="">
              <p:embed/>
            </p:oleObj>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8127" name="Object 15"/>
          <p:cNvGraphicFramePr>
            <a:graphicFrameLocks noChangeAspect="1"/>
          </p:cNvGraphicFramePr>
          <p:nvPr/>
        </p:nvGraphicFramePr>
        <p:xfrm>
          <a:off x="1475656" y="1181745"/>
          <a:ext cx="5545138" cy="1527175"/>
        </p:xfrm>
        <a:graphic>
          <a:graphicData uri="http://schemas.openxmlformats.org/presentationml/2006/ole">
            <p:oleObj spid="_x0000_s218127" name="Visio" r:id="rId3" imgW="6796977" imgH="2240388" progId="">
              <p:embed/>
            </p:oleObj>
          </a:graphicData>
        </a:graphic>
      </p:graphicFrame>
      <p:sp>
        <p:nvSpPr>
          <p:cNvPr id="4" name="Espace réservé de la date 3"/>
          <p:cNvSpPr>
            <a:spLocks noGrp="1"/>
          </p:cNvSpPr>
          <p:nvPr>
            <p:ph type="dt" sz="half" idx="10"/>
          </p:nvPr>
        </p:nvSpPr>
        <p:spPr/>
        <p:txBody>
          <a:bodyPr/>
          <a:lstStyle/>
          <a:p>
            <a:fld id="{7A10718C-9FD1-4E5D-B2B8-EA8712B3DD4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22</a:t>
            </a:r>
            <a:endParaRPr lang="fr-FR" dirty="0"/>
          </a:p>
        </p:txBody>
      </p:sp>
      <p:sp>
        <p:nvSpPr>
          <p:cNvPr id="2" name="Titre 1"/>
          <p:cNvSpPr>
            <a:spLocks noGrp="1"/>
          </p:cNvSpPr>
          <p:nvPr>
            <p:ph type="title"/>
          </p:nvPr>
        </p:nvSpPr>
        <p:spPr/>
        <p:txBody>
          <a:bodyPr/>
          <a:lstStyle/>
          <a:p>
            <a:r>
              <a:rPr lang="en-US" dirty="0" smtClean="0">
                <a:solidFill>
                  <a:schemeClr val="accent1"/>
                </a:solidFill>
              </a:rPr>
              <a:t>Deriving configurable fragments</a:t>
            </a:r>
            <a:endParaRPr lang="en-US" dirty="0">
              <a:solidFill>
                <a:schemeClr val="accent1"/>
              </a:solidFill>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20" name="Rectangle à coins arrondis 19"/>
          <p:cNvSpPr/>
          <p:nvPr/>
        </p:nvSpPr>
        <p:spPr>
          <a:xfrm>
            <a:off x="3600000" y="1609200"/>
            <a:ext cx="1080120" cy="43204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oupe 48"/>
          <p:cNvGrpSpPr/>
          <p:nvPr/>
        </p:nvGrpSpPr>
        <p:grpSpPr>
          <a:xfrm>
            <a:off x="4824028" y="2168860"/>
            <a:ext cx="1656184" cy="1152128"/>
            <a:chOff x="4824028" y="2168860"/>
            <a:chExt cx="1656184" cy="1152128"/>
          </a:xfrm>
        </p:grpSpPr>
        <p:sp>
          <p:nvSpPr>
            <p:cNvPr id="39" name="Organigramme : Disque magnétique 38"/>
            <p:cNvSpPr/>
            <p:nvPr/>
          </p:nvSpPr>
          <p:spPr>
            <a:xfrm>
              <a:off x="5112060" y="2528900"/>
              <a:ext cx="1008112" cy="79208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0" name="Objet 39"/>
            <p:cNvGraphicFramePr>
              <a:graphicFrameLocks noChangeAspect="1"/>
            </p:cNvGraphicFramePr>
            <p:nvPr/>
          </p:nvGraphicFramePr>
          <p:xfrm>
            <a:off x="5138589" y="2827299"/>
            <a:ext cx="636702" cy="182113"/>
          </p:xfrm>
          <a:graphic>
            <a:graphicData uri="http://schemas.openxmlformats.org/presentationml/2006/ole">
              <p:oleObj spid="_x0000_s218118" name="Visio" r:id="rId4" imgW="4937814" imgH="1371600" progId="">
                <p:embed/>
              </p:oleObj>
            </a:graphicData>
          </a:graphic>
        </p:graphicFrame>
        <p:graphicFrame>
          <p:nvGraphicFramePr>
            <p:cNvPr id="41" name="Objet 40"/>
            <p:cNvGraphicFramePr>
              <a:graphicFrameLocks noChangeAspect="1"/>
            </p:cNvGraphicFramePr>
            <p:nvPr/>
          </p:nvGraphicFramePr>
          <p:xfrm>
            <a:off x="6014055" y="2799985"/>
            <a:ext cx="80940" cy="375914"/>
          </p:xfrm>
          <a:graphic>
            <a:graphicData uri="http://schemas.openxmlformats.org/presentationml/2006/ole">
              <p:oleObj spid="_x0000_s218119" name="Visio" r:id="rId5" imgW="502879" imgH="2270868" progId="">
                <p:embed/>
              </p:oleObj>
            </a:graphicData>
          </a:graphic>
        </p:graphicFrame>
        <p:graphicFrame>
          <p:nvGraphicFramePr>
            <p:cNvPr id="42" name="Objet 41"/>
            <p:cNvGraphicFramePr>
              <a:graphicFrameLocks noChangeAspect="1"/>
            </p:cNvGraphicFramePr>
            <p:nvPr/>
          </p:nvGraphicFramePr>
          <p:xfrm>
            <a:off x="5165119" y="3050727"/>
            <a:ext cx="567213" cy="213586"/>
          </p:xfrm>
          <a:graphic>
            <a:graphicData uri="http://schemas.openxmlformats.org/presentationml/2006/ole">
              <p:oleObj spid="_x0000_s218120" name="Visio" r:id="rId6" imgW="5958917" imgH="2179428" progId="">
                <p:embed/>
              </p:oleObj>
            </a:graphicData>
          </a:graphic>
        </p:graphicFrame>
        <p:graphicFrame>
          <p:nvGraphicFramePr>
            <p:cNvPr id="43" name="Object 17"/>
            <p:cNvGraphicFramePr>
              <a:graphicFrameLocks noChangeAspect="1"/>
            </p:cNvGraphicFramePr>
            <p:nvPr/>
          </p:nvGraphicFramePr>
          <p:xfrm>
            <a:off x="5377353" y="2827299"/>
            <a:ext cx="566737" cy="213765"/>
          </p:xfrm>
          <a:graphic>
            <a:graphicData uri="http://schemas.openxmlformats.org/presentationml/2006/ole">
              <p:oleObj spid="_x0000_s218121" name="Visio" r:id="rId7" imgW="5958917" imgH="2179428" progId="">
                <p:embed/>
              </p:oleObj>
            </a:graphicData>
          </a:graphic>
        </p:graphicFrame>
        <p:graphicFrame>
          <p:nvGraphicFramePr>
            <p:cNvPr id="44" name="Object 19"/>
            <p:cNvGraphicFramePr>
              <a:graphicFrameLocks noChangeAspect="1"/>
            </p:cNvGraphicFramePr>
            <p:nvPr/>
          </p:nvGraphicFramePr>
          <p:xfrm>
            <a:off x="5430411" y="3100432"/>
            <a:ext cx="636922" cy="182453"/>
          </p:xfrm>
          <a:graphic>
            <a:graphicData uri="http://schemas.openxmlformats.org/presentationml/2006/ole">
              <p:oleObj spid="_x0000_s218122" name="Visio" r:id="rId8" imgW="4937814" imgH="1371600" progId="">
                <p:embed/>
              </p:oleObj>
            </a:graphicData>
          </a:graphic>
        </p:graphicFrame>
        <p:graphicFrame>
          <p:nvGraphicFramePr>
            <p:cNvPr id="45" name="Object 20"/>
            <p:cNvGraphicFramePr>
              <a:graphicFrameLocks noChangeAspect="1"/>
            </p:cNvGraphicFramePr>
            <p:nvPr/>
          </p:nvGraphicFramePr>
          <p:xfrm>
            <a:off x="5218177" y="2806628"/>
            <a:ext cx="81297" cy="375745"/>
          </p:xfrm>
          <a:graphic>
            <a:graphicData uri="http://schemas.openxmlformats.org/presentationml/2006/ole">
              <p:oleObj spid="_x0000_s218123" name="Visio" r:id="rId9" imgW="502879" imgH="2270868" progId="">
                <p:embed/>
              </p:oleObj>
            </a:graphicData>
          </a:graphic>
        </p:graphicFrame>
        <p:graphicFrame>
          <p:nvGraphicFramePr>
            <p:cNvPr id="46" name="Object 21"/>
            <p:cNvGraphicFramePr>
              <a:graphicFrameLocks noChangeAspect="1"/>
            </p:cNvGraphicFramePr>
            <p:nvPr/>
          </p:nvGraphicFramePr>
          <p:xfrm>
            <a:off x="5457160" y="2908975"/>
            <a:ext cx="566738" cy="213765"/>
          </p:xfrm>
          <a:graphic>
            <a:graphicData uri="http://schemas.openxmlformats.org/presentationml/2006/ole">
              <p:oleObj spid="_x0000_s218124" name="Visio" r:id="rId10" imgW="5958917" imgH="2179428" progId="">
                <p:embed/>
              </p:oleObj>
            </a:graphicData>
          </a:graphic>
        </p:graphicFrame>
        <p:graphicFrame>
          <p:nvGraphicFramePr>
            <p:cNvPr id="47" name="Object 23"/>
            <p:cNvGraphicFramePr>
              <a:graphicFrameLocks noChangeAspect="1"/>
            </p:cNvGraphicFramePr>
            <p:nvPr/>
          </p:nvGraphicFramePr>
          <p:xfrm>
            <a:off x="5828350" y="2909239"/>
            <a:ext cx="81297" cy="375745"/>
          </p:xfrm>
          <a:graphic>
            <a:graphicData uri="http://schemas.openxmlformats.org/presentationml/2006/ole">
              <p:oleObj spid="_x0000_s218125" name="Visio" r:id="rId11" imgW="502879" imgH="2270868" progId="">
                <p:embed/>
              </p:oleObj>
            </a:graphicData>
          </a:graphic>
        </p:graphicFrame>
        <p:graphicFrame>
          <p:nvGraphicFramePr>
            <p:cNvPr id="48" name="Object 24"/>
            <p:cNvGraphicFramePr>
              <a:graphicFrameLocks noChangeAspect="1"/>
            </p:cNvGraphicFramePr>
            <p:nvPr/>
          </p:nvGraphicFramePr>
          <p:xfrm>
            <a:off x="5403882" y="2854612"/>
            <a:ext cx="81297" cy="375745"/>
          </p:xfrm>
          <a:graphic>
            <a:graphicData uri="http://schemas.openxmlformats.org/presentationml/2006/ole">
              <p:oleObj spid="_x0000_s218126" name="Visio" r:id="rId12" imgW="502879" imgH="2270868" progId="">
                <p:embed/>
              </p:oleObj>
            </a:graphicData>
          </a:graphic>
        </p:graphicFrame>
        <p:sp>
          <p:nvSpPr>
            <p:cNvPr id="38" name="ZoneTexte 37"/>
            <p:cNvSpPr txBox="1"/>
            <p:nvPr/>
          </p:nvSpPr>
          <p:spPr>
            <a:xfrm>
              <a:off x="4824028" y="2168860"/>
              <a:ext cx="1656184" cy="369332"/>
            </a:xfrm>
            <a:prstGeom prst="rect">
              <a:avLst/>
            </a:prstGeom>
            <a:noFill/>
          </p:spPr>
          <p:txBody>
            <a:bodyPr wrap="square" rtlCol="0">
              <a:spAutoFit/>
            </a:bodyPr>
            <a:lstStyle/>
            <a:p>
              <a:pPr algn="ctr"/>
              <a:r>
                <a:rPr lang="en-US" dirty="0" smtClean="0">
                  <a:solidFill>
                    <a:srgbClr val="0000FF"/>
                  </a:solidFill>
                  <a:latin typeface="GillSans" pitchFamily="2" charset="0"/>
                </a:rPr>
                <a:t>BP database</a:t>
              </a:r>
              <a:endParaRPr lang="en-US" dirty="0">
                <a:solidFill>
                  <a:srgbClr val="0000FF"/>
                </a:solidFill>
                <a:latin typeface="GillSans" pitchFamily="2" charset="0"/>
              </a:endParaRPr>
            </a:p>
          </p:txBody>
        </p:sp>
      </p:grpSp>
      <p:grpSp>
        <p:nvGrpSpPr>
          <p:cNvPr id="52" name="Groupe 51"/>
          <p:cNvGrpSpPr/>
          <p:nvPr/>
        </p:nvGrpSpPr>
        <p:grpSpPr>
          <a:xfrm>
            <a:off x="1043608" y="4041068"/>
            <a:ext cx="6948772" cy="1683479"/>
            <a:chOff x="539552" y="3933637"/>
            <a:chExt cx="6696744" cy="1683479"/>
          </a:xfrm>
        </p:grpSpPr>
        <p:sp>
          <p:nvSpPr>
            <p:cNvPr id="29" name="Rectangle à coins arrondis 28"/>
            <p:cNvSpPr/>
            <p:nvPr/>
          </p:nvSpPr>
          <p:spPr>
            <a:xfrm>
              <a:off x="539552" y="3933637"/>
              <a:ext cx="6696744" cy="139544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ZoneTexte 57"/>
            <p:cNvSpPr txBox="1"/>
            <p:nvPr/>
          </p:nvSpPr>
          <p:spPr>
            <a:xfrm>
              <a:off x="539552" y="3985900"/>
              <a:ext cx="6696744" cy="1631216"/>
            </a:xfrm>
            <a:prstGeom prst="rect">
              <a:avLst/>
            </a:prstGeom>
            <a:noFill/>
          </p:spPr>
          <p:txBody>
            <a:bodyPr wrap="square" rtlCol="0">
              <a:spAutoFit/>
            </a:bodyPr>
            <a:lstStyle/>
            <a:p>
              <a:pPr marL="342900" indent="-342900">
                <a:buAutoNum type="arabicPeriod"/>
              </a:pPr>
              <a:r>
                <a:rPr lang="en-US" sz="2000" dirty="0" smtClean="0">
                  <a:solidFill>
                    <a:srgbClr val="0000FF"/>
                  </a:solidFill>
                  <a:latin typeface="GillSans" pitchFamily="2" charset="0"/>
                </a:rPr>
                <a:t>Search</a:t>
              </a:r>
              <a:r>
                <a:rPr lang="en-US" sz="2000" dirty="0" smtClean="0">
                  <a:solidFill>
                    <a:schemeClr val="accent1"/>
                  </a:solidFill>
                  <a:latin typeface="GillSans" pitchFamily="2" charset="0"/>
                </a:rPr>
                <a:t> </a:t>
              </a:r>
              <a:r>
                <a:rPr lang="en-US" sz="2000" dirty="0" smtClean="0">
                  <a:solidFill>
                    <a:srgbClr val="FF0000"/>
                  </a:solidFill>
                  <a:latin typeface="GillSans" pitchFamily="2" charset="0"/>
                </a:rPr>
                <a:t>for similar activities </a:t>
              </a:r>
              <a:r>
                <a:rPr lang="en-US" sz="2000" dirty="0" smtClean="0">
                  <a:latin typeface="GillSans" pitchFamily="2" charset="0"/>
                </a:rPr>
                <a:t>in all processes</a:t>
              </a:r>
            </a:p>
            <a:p>
              <a:pPr marL="342900" indent="-342900">
                <a:buAutoNum type="arabicPeriod"/>
              </a:pPr>
              <a:r>
                <a:rPr lang="en-US" sz="2000" dirty="0" smtClean="0">
                  <a:solidFill>
                    <a:srgbClr val="0000FF"/>
                  </a:solidFill>
                  <a:latin typeface="GillSans" pitchFamily="2" charset="0"/>
                </a:rPr>
                <a:t>Extract</a:t>
              </a:r>
              <a:r>
                <a:rPr lang="en-US" sz="2000" dirty="0" smtClean="0">
                  <a:latin typeface="GillSans" pitchFamily="2" charset="0"/>
                </a:rPr>
                <a:t> their </a:t>
              </a:r>
              <a:r>
                <a:rPr lang="en-US" sz="2000" dirty="0" smtClean="0">
                  <a:solidFill>
                    <a:srgbClr val="FF0000"/>
                  </a:solidFill>
                  <a:latin typeface="GillSans" pitchFamily="2" charset="0"/>
                </a:rPr>
                <a:t>neighborhood context graphs </a:t>
              </a:r>
              <a:r>
                <a:rPr lang="en-US" sz="2000" dirty="0" smtClean="0">
                  <a:latin typeface="GillSans" pitchFamily="2" charset="0"/>
                </a:rPr>
                <a:t>from each process</a:t>
              </a:r>
            </a:p>
            <a:p>
              <a:pPr marL="342900" indent="-342900">
                <a:buAutoNum type="arabicPeriod"/>
              </a:pPr>
              <a:r>
                <a:rPr lang="en-US" sz="2000" dirty="0" smtClean="0">
                  <a:solidFill>
                    <a:srgbClr val="0000FF"/>
                  </a:solidFill>
                  <a:latin typeface="GillSans" pitchFamily="2" charset="0"/>
                </a:rPr>
                <a:t>Cluster</a:t>
              </a:r>
              <a:r>
                <a:rPr lang="en-US" sz="2000" dirty="0" smtClean="0">
                  <a:solidFill>
                    <a:srgbClr val="FF0000"/>
                  </a:solidFill>
                  <a:latin typeface="GillSans" pitchFamily="2" charset="0"/>
                </a:rPr>
                <a:t> </a:t>
              </a:r>
              <a:r>
                <a:rPr lang="en-US" sz="2000" dirty="0" smtClean="0">
                  <a:solidFill>
                    <a:srgbClr val="0000FF"/>
                  </a:solidFill>
                  <a:latin typeface="GillSans" pitchFamily="2" charset="0"/>
                </a:rPr>
                <a:t>similar fragments </a:t>
              </a:r>
              <a:r>
                <a:rPr lang="en-US" sz="2000" dirty="0" smtClean="0">
                  <a:latin typeface="GillSans" pitchFamily="2" charset="0"/>
                </a:rPr>
                <a:t>(graph edit distance)</a:t>
              </a:r>
            </a:p>
            <a:p>
              <a:pPr marL="342900" indent="-342900">
                <a:buAutoNum type="arabicPeriod"/>
              </a:pPr>
              <a:r>
                <a:rPr lang="en-US" sz="2000" dirty="0" smtClean="0">
                  <a:solidFill>
                    <a:srgbClr val="0000FF"/>
                  </a:solidFill>
                  <a:latin typeface="GillSans" pitchFamily="2" charset="0"/>
                </a:rPr>
                <a:t>Merge</a:t>
              </a:r>
              <a:r>
                <a:rPr lang="en-US" sz="2000" dirty="0" smtClean="0">
                  <a:solidFill>
                    <a:schemeClr val="accent1"/>
                  </a:solidFill>
                  <a:latin typeface="GillSans" pitchFamily="2" charset="0"/>
                </a:rPr>
                <a:t> </a:t>
              </a:r>
              <a:r>
                <a:rPr lang="en-US" sz="2000" dirty="0" smtClean="0">
                  <a:latin typeface="GillSans" pitchFamily="2" charset="0"/>
                </a:rPr>
                <a:t>each cluster into a  configurable fragment</a:t>
              </a:r>
            </a:p>
          </p:txBody>
        </p:sp>
      </p:grpSp>
      <p:cxnSp>
        <p:nvCxnSpPr>
          <p:cNvPr id="65" name="Connecteur droit avec flèche 64"/>
          <p:cNvCxnSpPr>
            <a:stCxn id="39" idx="3"/>
            <a:endCxn id="29" idx="0"/>
          </p:cNvCxnSpPr>
          <p:nvPr/>
        </p:nvCxnSpPr>
        <p:spPr>
          <a:xfrm flipH="1">
            <a:off x="4517994" y="3320988"/>
            <a:ext cx="1098122" cy="7200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1" name="ZoneTexte 100"/>
          <p:cNvSpPr txBox="1"/>
          <p:nvPr/>
        </p:nvSpPr>
        <p:spPr>
          <a:xfrm>
            <a:off x="4067944" y="3501008"/>
            <a:ext cx="792088" cy="400110"/>
          </a:xfrm>
          <a:prstGeom prst="rect">
            <a:avLst/>
          </a:prstGeom>
          <a:noFill/>
        </p:spPr>
        <p:txBody>
          <a:bodyPr wrap="square" rtlCol="0">
            <a:spAutoFit/>
          </a:bodyPr>
          <a:lstStyle/>
          <a:p>
            <a:pPr algn="ctr"/>
            <a:r>
              <a:rPr lang="en-US" sz="2000" dirty="0" smtClean="0">
                <a:solidFill>
                  <a:schemeClr val="accent1"/>
                </a:solidFill>
                <a:latin typeface="GillSans" pitchFamily="2" charset="0"/>
              </a:rPr>
              <a:t>input</a:t>
            </a:r>
            <a:endParaRPr lang="en-US" sz="2000" dirty="0">
              <a:solidFill>
                <a:schemeClr val="accent1"/>
              </a:solidFill>
              <a:latin typeface="GillSans" pitchFamily="2" charset="0"/>
            </a:endParaRPr>
          </a:p>
        </p:txBody>
      </p:sp>
      <p:sp>
        <p:nvSpPr>
          <p:cNvPr id="50" name="Rectangle 49"/>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sp>
        <p:nvSpPr>
          <p:cNvPr id="51" name="Rectangle à coins arrondis 50"/>
          <p:cNvSpPr/>
          <p:nvPr/>
        </p:nvSpPr>
        <p:spPr>
          <a:xfrm>
            <a:off x="2411760" y="2630704"/>
            <a:ext cx="1476164" cy="618276"/>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chemeClr val="tx1"/>
                </a:solidFill>
                <a:latin typeface="GillSans" pitchFamily="2" charset="0"/>
              </a:rPr>
              <a:t>Request credit card info</a:t>
            </a:r>
            <a:endParaRPr lang="en-US" sz="1600" dirty="0">
              <a:solidFill>
                <a:schemeClr val="tx1"/>
              </a:solidFill>
              <a:latin typeface="GillSans" pitchFamily="2" charset="0"/>
            </a:endParaRPr>
          </a:p>
        </p:txBody>
      </p:sp>
      <p:cxnSp>
        <p:nvCxnSpPr>
          <p:cNvPr id="30" name="Connecteur droit avec flèche 29"/>
          <p:cNvCxnSpPr>
            <a:stCxn id="51" idx="2"/>
            <a:endCxn id="29" idx="0"/>
          </p:cNvCxnSpPr>
          <p:nvPr/>
        </p:nvCxnSpPr>
        <p:spPr>
          <a:xfrm>
            <a:off x="3149842" y="3248980"/>
            <a:ext cx="1368152"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Merging algorithm</a:t>
            </a:r>
            <a:endParaRPr lang="en-US" dirty="0">
              <a:solidFill>
                <a:schemeClr val="accent1"/>
              </a:solidFill>
            </a:endParaRPr>
          </a:p>
        </p:txBody>
      </p:sp>
      <p:sp>
        <p:nvSpPr>
          <p:cNvPr id="32" name="Espace réservé du contenu 31"/>
          <p:cNvSpPr>
            <a:spLocks noGrp="1"/>
          </p:cNvSpPr>
          <p:nvPr>
            <p:ph idx="1"/>
          </p:nvPr>
        </p:nvSpPr>
        <p:spPr>
          <a:xfrm>
            <a:off x="251520" y="1412776"/>
            <a:ext cx="8640960" cy="4860540"/>
          </a:xfrm>
        </p:spPr>
        <p:txBody>
          <a:bodyPr>
            <a:normAutofit/>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sz="1100" dirty="0" smtClean="0"/>
          </a:p>
          <a:p>
            <a:pPr marL="457200" indent="-457200">
              <a:buFont typeface="+mj-lt"/>
              <a:buAutoNum type="arabicPeriod"/>
            </a:pPr>
            <a:r>
              <a:rPr lang="en-US" dirty="0" smtClean="0">
                <a:solidFill>
                  <a:srgbClr val="0000FF"/>
                </a:solidFill>
              </a:rPr>
              <a:t>Match and merge </a:t>
            </a:r>
            <a:r>
              <a:rPr lang="en-US" dirty="0" smtClean="0"/>
              <a:t>activities on the same layer</a:t>
            </a:r>
          </a:p>
          <a:p>
            <a:pPr marL="457200" indent="-457200">
              <a:buFont typeface="+mj-lt"/>
              <a:buAutoNum type="arabicPeriod"/>
            </a:pPr>
            <a:r>
              <a:rPr lang="en-US" dirty="0" smtClean="0"/>
              <a:t>Match edges and merge their labels: </a:t>
            </a:r>
            <a:r>
              <a:rPr lang="en-US" dirty="0" smtClean="0">
                <a:solidFill>
                  <a:srgbClr val="0000FF"/>
                </a:solidFill>
              </a:rPr>
              <a:t>Connection flow alignment</a:t>
            </a:r>
          </a:p>
          <a:p>
            <a:pPr marL="457200" indent="-457200">
              <a:buFont typeface="+mj-lt"/>
              <a:buAutoNum type="arabicPeriod"/>
            </a:pPr>
            <a:r>
              <a:rPr lang="en-US" dirty="0" smtClean="0">
                <a:solidFill>
                  <a:srgbClr val="0000FF"/>
                </a:solidFill>
              </a:rPr>
              <a:t>Add unmerged </a:t>
            </a:r>
            <a:r>
              <a:rPr lang="en-US" dirty="0" smtClean="0"/>
              <a:t>activities and edges</a:t>
            </a:r>
          </a:p>
          <a:p>
            <a:pPr marL="457200" indent="-457200">
              <a:buFont typeface="+mj-lt"/>
              <a:buAutoNum type="arabicPeriod"/>
            </a:pPr>
            <a:r>
              <a:rPr lang="en-US" dirty="0" smtClean="0">
                <a:solidFill>
                  <a:srgbClr val="0000FF"/>
                </a:solidFill>
              </a:rPr>
              <a:t>Convert </a:t>
            </a:r>
            <a:r>
              <a:rPr lang="en-US" dirty="0" smtClean="0"/>
              <a:t>to C-BPMN</a:t>
            </a:r>
          </a:p>
        </p:txBody>
      </p:sp>
      <p:sp>
        <p:nvSpPr>
          <p:cNvPr id="4" name="Espace réservé de la date 3"/>
          <p:cNvSpPr>
            <a:spLocks noGrp="1"/>
          </p:cNvSpPr>
          <p:nvPr>
            <p:ph type="dt" sz="half" idx="10"/>
          </p:nvPr>
        </p:nvSpPr>
        <p:spPr/>
        <p:txBody>
          <a:bodyPr/>
          <a:lstStyle/>
          <a:p>
            <a:fld id="{7A10718C-9FD1-4E5D-B2B8-EA8712B3DD4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23</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50" name="Rectangle 49"/>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graphicFrame>
        <p:nvGraphicFramePr>
          <p:cNvPr id="30" name="Objet 29"/>
          <p:cNvGraphicFramePr>
            <a:graphicFrameLocks noChangeAspect="1"/>
          </p:cNvGraphicFramePr>
          <p:nvPr/>
        </p:nvGraphicFramePr>
        <p:xfrm>
          <a:off x="683568" y="1196752"/>
          <a:ext cx="3056400" cy="3019393"/>
        </p:xfrm>
        <a:graphic>
          <a:graphicData uri="http://schemas.openxmlformats.org/presentationml/2006/ole">
            <p:oleObj spid="_x0000_s349196" name="Visio" r:id="rId3" imgW="4457626" imgH="4404468" progId="">
              <p:embed/>
            </p:oleObj>
          </a:graphicData>
        </a:graphic>
      </p:graphicFrame>
      <p:graphicFrame>
        <p:nvGraphicFramePr>
          <p:cNvPr id="31" name="Objet 30"/>
          <p:cNvGraphicFramePr>
            <a:graphicFrameLocks noChangeAspect="1"/>
          </p:cNvGraphicFramePr>
          <p:nvPr/>
        </p:nvGraphicFramePr>
        <p:xfrm>
          <a:off x="4932040" y="1236292"/>
          <a:ext cx="3055963" cy="2948792"/>
        </p:xfrm>
        <a:graphic>
          <a:graphicData uri="http://schemas.openxmlformats.org/presentationml/2006/ole">
            <p:oleObj spid="_x0000_s349197" name="Visio" r:id="rId4" imgW="4571946" imgH="4412034" progId="">
              <p:embed/>
            </p:oleObj>
          </a:graphicData>
        </a:graphic>
      </p:graphicFrame>
      <p:sp>
        <p:nvSpPr>
          <p:cNvPr id="33" name="Rectangle à coins arrondis 32"/>
          <p:cNvSpPr/>
          <p:nvPr/>
        </p:nvSpPr>
        <p:spPr>
          <a:xfrm>
            <a:off x="683568" y="2600908"/>
            <a:ext cx="396044" cy="32403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à coins arrondis 33"/>
          <p:cNvSpPr/>
          <p:nvPr/>
        </p:nvSpPr>
        <p:spPr>
          <a:xfrm>
            <a:off x="4932040" y="2600908"/>
            <a:ext cx="396044" cy="324036"/>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à coins arrondis 34"/>
          <p:cNvSpPr/>
          <p:nvPr/>
        </p:nvSpPr>
        <p:spPr>
          <a:xfrm>
            <a:off x="1745728" y="1808820"/>
            <a:ext cx="378000" cy="324036"/>
          </a:xfrm>
          <a:prstGeom prst="roundRect">
            <a:avLst/>
          </a:prstGeom>
          <a:noFill/>
          <a:ln w="57150">
            <a:solidFill>
              <a:srgbClr val="E68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à coins arrondis 35"/>
          <p:cNvSpPr/>
          <p:nvPr/>
        </p:nvSpPr>
        <p:spPr>
          <a:xfrm>
            <a:off x="5976156" y="1817988"/>
            <a:ext cx="378000" cy="324036"/>
          </a:xfrm>
          <a:prstGeom prst="roundRect">
            <a:avLst/>
          </a:prstGeom>
          <a:noFill/>
          <a:ln w="57150">
            <a:solidFill>
              <a:srgbClr val="E68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à coins arrondis 36"/>
          <p:cNvSpPr/>
          <p:nvPr/>
        </p:nvSpPr>
        <p:spPr>
          <a:xfrm>
            <a:off x="6264188" y="2492896"/>
            <a:ext cx="396044" cy="324036"/>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à coins arrondis 48"/>
          <p:cNvSpPr/>
          <p:nvPr/>
        </p:nvSpPr>
        <p:spPr>
          <a:xfrm>
            <a:off x="7596336" y="2492896"/>
            <a:ext cx="396044" cy="32403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à coins arrondis 51"/>
          <p:cNvSpPr/>
          <p:nvPr/>
        </p:nvSpPr>
        <p:spPr>
          <a:xfrm>
            <a:off x="2051720" y="2474932"/>
            <a:ext cx="396044" cy="342000"/>
          </a:xfrm>
          <a:prstGeom prst="round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à coins arrondis 52"/>
          <p:cNvSpPr/>
          <p:nvPr/>
        </p:nvSpPr>
        <p:spPr>
          <a:xfrm>
            <a:off x="3347864" y="2930388"/>
            <a:ext cx="378000" cy="324036"/>
          </a:xfrm>
          <a:prstGeom prst="round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Ellipse 54"/>
          <p:cNvSpPr/>
          <p:nvPr/>
        </p:nvSpPr>
        <p:spPr>
          <a:xfrm>
            <a:off x="7344308" y="1772816"/>
            <a:ext cx="234000" cy="2160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Connecteur droit avec flèche 56"/>
          <p:cNvCxnSpPr>
            <a:stCxn id="35" idx="1"/>
          </p:cNvCxnSpPr>
          <p:nvPr/>
        </p:nvCxnSpPr>
        <p:spPr>
          <a:xfrm flipH="1">
            <a:off x="899592" y="1970838"/>
            <a:ext cx="846136" cy="630070"/>
          </a:xfrm>
          <a:prstGeom prst="straightConnector1">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59" name="Connecteur droit avec flèche 58"/>
          <p:cNvCxnSpPr>
            <a:endCxn id="52" idx="1"/>
          </p:cNvCxnSpPr>
          <p:nvPr/>
        </p:nvCxnSpPr>
        <p:spPr>
          <a:xfrm>
            <a:off x="1079612" y="2645932"/>
            <a:ext cx="972108"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66" name="Connecteur droit avec flèche 65"/>
          <p:cNvCxnSpPr>
            <a:stCxn id="36" idx="1"/>
            <a:endCxn id="34" idx="0"/>
          </p:cNvCxnSpPr>
          <p:nvPr/>
        </p:nvCxnSpPr>
        <p:spPr>
          <a:xfrm flipH="1">
            <a:off x="5130062" y="1980006"/>
            <a:ext cx="846094" cy="620902"/>
          </a:xfrm>
          <a:prstGeom prst="straightConnector1">
            <a:avLst/>
          </a:prstGeom>
          <a:ln w="38100">
            <a:solidFill>
              <a:srgbClr val="FF9900"/>
            </a:solidFill>
            <a:tailEnd type="arrow"/>
          </a:ln>
        </p:spPr>
        <p:style>
          <a:lnRef idx="1">
            <a:schemeClr val="accent1"/>
          </a:lnRef>
          <a:fillRef idx="0">
            <a:schemeClr val="accent1"/>
          </a:fillRef>
          <a:effectRef idx="0">
            <a:schemeClr val="accent1"/>
          </a:effectRef>
          <a:fontRef idx="minor">
            <a:schemeClr val="tx1"/>
          </a:fontRef>
        </p:style>
      </p:cxnSp>
      <p:cxnSp>
        <p:nvCxnSpPr>
          <p:cNvPr id="69" name="Connecteur droit avec flèche 68"/>
          <p:cNvCxnSpPr>
            <a:stCxn id="55" idx="2"/>
            <a:endCxn id="36" idx="3"/>
          </p:cNvCxnSpPr>
          <p:nvPr/>
        </p:nvCxnSpPr>
        <p:spPr>
          <a:xfrm flipH="1">
            <a:off x="6354156" y="1880816"/>
            <a:ext cx="990152" cy="99190"/>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 name="Ellipse 71"/>
          <p:cNvSpPr/>
          <p:nvPr/>
        </p:nvSpPr>
        <p:spPr>
          <a:xfrm>
            <a:off x="3185872" y="1736812"/>
            <a:ext cx="234000" cy="2268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Connecteur droit avec flèche 72"/>
          <p:cNvCxnSpPr/>
          <p:nvPr/>
        </p:nvCxnSpPr>
        <p:spPr>
          <a:xfrm>
            <a:off x="5328084" y="2645932"/>
            <a:ext cx="936104" cy="0"/>
          </a:xfrm>
          <a:prstGeom prst="straightConnector1">
            <a:avLst/>
          </a:prstGeom>
          <a:ln w="38100">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76" name="Connecteur droit avec flèche 75"/>
          <p:cNvCxnSpPr/>
          <p:nvPr/>
        </p:nvCxnSpPr>
        <p:spPr>
          <a:xfrm>
            <a:off x="6660232" y="2600908"/>
            <a:ext cx="918076" cy="45024"/>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avec flèche 78"/>
          <p:cNvCxnSpPr>
            <a:endCxn id="53" idx="1"/>
          </p:cNvCxnSpPr>
          <p:nvPr/>
        </p:nvCxnSpPr>
        <p:spPr>
          <a:xfrm>
            <a:off x="2447764" y="2600908"/>
            <a:ext cx="900100" cy="491498"/>
          </a:xfrm>
          <a:prstGeom prst="straightConnector1">
            <a:avLst/>
          </a:prstGeom>
          <a:ln w="381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2" name="Connecteur droit avec flèche 81"/>
          <p:cNvCxnSpPr>
            <a:endCxn id="35" idx="3"/>
          </p:cNvCxnSpPr>
          <p:nvPr/>
        </p:nvCxnSpPr>
        <p:spPr>
          <a:xfrm flipH="1">
            <a:off x="2123728" y="1880816"/>
            <a:ext cx="1062144" cy="9002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500"/>
                                        <p:tgtEl>
                                          <p:spTgt spid="3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animEffect transition="in" filter="fade">
                                      <p:cBhvr>
                                        <p:cTn id="31" dur="500"/>
                                        <p:tgtEl>
                                          <p:spTgt spid="7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nodeType="withEffect">
                                  <p:stCondLst>
                                    <p:cond delay="0"/>
                                  </p:stCondLst>
                                  <p:childTnLst>
                                    <p:set>
                                      <p:cBhvr>
                                        <p:cTn id="41" dur="1" fill="hold">
                                          <p:stCondLst>
                                            <p:cond delay="0"/>
                                          </p:stCondLst>
                                        </p:cTn>
                                        <p:tgtEl>
                                          <p:spTgt spid="82"/>
                                        </p:tgtEl>
                                        <p:attrNameLst>
                                          <p:attrName>style.visibility</p:attrName>
                                        </p:attrNameLst>
                                      </p:cBhvr>
                                      <p:to>
                                        <p:strVal val="visible"/>
                                      </p:to>
                                    </p:set>
                                    <p:animEffect transition="in" filter="fade">
                                      <p:cBhvr>
                                        <p:cTn id="42" dur="500"/>
                                        <p:tgtEl>
                                          <p:spTgt spid="82"/>
                                        </p:tgtEl>
                                      </p:cBhvr>
                                    </p:animEffect>
                                  </p:childTnLst>
                                </p:cTn>
                              </p:par>
                              <p:par>
                                <p:cTn id="43" presetID="10" presetClass="entr" presetSubtype="0" fill="hold" nodeType="with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fade">
                                      <p:cBhvr>
                                        <p:cTn id="45" dur="500"/>
                                        <p:tgtEl>
                                          <p:spTgt spid="59"/>
                                        </p:tgtEl>
                                      </p:cBhvr>
                                    </p:animEffect>
                                  </p:childTnLst>
                                </p:cTn>
                              </p:par>
                              <p:par>
                                <p:cTn id="46" presetID="10" presetClass="entr" presetSubtype="0" fill="hold" nodeType="withEffect">
                                  <p:stCondLst>
                                    <p:cond delay="0"/>
                                  </p:stCondLst>
                                  <p:childTnLst>
                                    <p:set>
                                      <p:cBhvr>
                                        <p:cTn id="47" dur="1" fill="hold">
                                          <p:stCondLst>
                                            <p:cond delay="0"/>
                                          </p:stCondLst>
                                        </p:cTn>
                                        <p:tgtEl>
                                          <p:spTgt spid="79"/>
                                        </p:tgtEl>
                                        <p:attrNameLst>
                                          <p:attrName>style.visibility</p:attrName>
                                        </p:attrNameLst>
                                      </p:cBhvr>
                                      <p:to>
                                        <p:strVal val="visible"/>
                                      </p:to>
                                    </p:set>
                                    <p:animEffect transition="in" filter="fade">
                                      <p:cBhvr>
                                        <p:cTn id="48" dur="500"/>
                                        <p:tgtEl>
                                          <p:spTgt spid="79"/>
                                        </p:tgtEl>
                                      </p:cBhvr>
                                    </p:animEffect>
                                  </p:childTnLst>
                                </p:cTn>
                              </p:par>
                              <p:par>
                                <p:cTn id="49" presetID="10" presetClass="entr" presetSubtype="0"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10" presetClass="entr" presetSubtype="0" fill="hold" nodeType="withEffect">
                                  <p:stCondLst>
                                    <p:cond delay="0"/>
                                  </p:stCondLst>
                                  <p:childTnLst>
                                    <p:set>
                                      <p:cBhvr>
                                        <p:cTn id="53" dur="1" fill="hold">
                                          <p:stCondLst>
                                            <p:cond delay="0"/>
                                          </p:stCondLst>
                                        </p:cTn>
                                        <p:tgtEl>
                                          <p:spTgt spid="73"/>
                                        </p:tgtEl>
                                        <p:attrNameLst>
                                          <p:attrName>style.visibility</p:attrName>
                                        </p:attrNameLst>
                                      </p:cBhvr>
                                      <p:to>
                                        <p:strVal val="visible"/>
                                      </p:to>
                                    </p:set>
                                    <p:animEffect transition="in" filter="fade">
                                      <p:cBhvr>
                                        <p:cTn id="54" dur="500"/>
                                        <p:tgtEl>
                                          <p:spTgt spid="73"/>
                                        </p:tgtEl>
                                      </p:cBhvr>
                                    </p:animEffect>
                                  </p:childTnLst>
                                </p:cTn>
                              </p:par>
                              <p:par>
                                <p:cTn id="55" presetID="10" presetClass="entr" presetSubtype="0" fill="hold" nodeType="with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par>
                                <p:cTn id="58" presetID="10" presetClass="entr" presetSubtype="0" fill="hold" nodeType="withEffect">
                                  <p:stCondLst>
                                    <p:cond delay="0"/>
                                  </p:stCondLst>
                                  <p:childTnLst>
                                    <p:set>
                                      <p:cBhvr>
                                        <p:cTn id="59" dur="1" fill="hold">
                                          <p:stCondLst>
                                            <p:cond delay="0"/>
                                          </p:stCondLst>
                                        </p:cTn>
                                        <p:tgtEl>
                                          <p:spTgt spid="69"/>
                                        </p:tgtEl>
                                        <p:attrNameLst>
                                          <p:attrName>style.visibility</p:attrName>
                                        </p:attrNameLst>
                                      </p:cBhvr>
                                      <p:to>
                                        <p:strVal val="visible"/>
                                      </p:to>
                                    </p:set>
                                    <p:animEffect transition="in" filter="fade">
                                      <p:cBhvr>
                                        <p:cTn id="6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49" grpId="0" animBg="1"/>
      <p:bldP spid="52" grpId="0" animBg="1"/>
      <p:bldP spid="53" grpId="0" animBg="1"/>
      <p:bldP spid="55" grpId="0" animBg="1"/>
      <p:bldP spid="7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Conclusion</a:t>
            </a:r>
            <a:endParaRPr lang="en-US" dirty="0">
              <a:solidFill>
                <a:schemeClr val="accent1"/>
              </a:solidFill>
            </a:endParaRPr>
          </a:p>
        </p:txBody>
      </p:sp>
      <p:sp>
        <p:nvSpPr>
          <p:cNvPr id="30" name="Espace réservé du contenu 29"/>
          <p:cNvSpPr>
            <a:spLocks noGrp="1"/>
          </p:cNvSpPr>
          <p:nvPr>
            <p:ph idx="1"/>
          </p:nvPr>
        </p:nvSpPr>
        <p:spPr>
          <a:xfrm>
            <a:off x="431540" y="1412776"/>
            <a:ext cx="8280920" cy="4680520"/>
          </a:xfrm>
        </p:spPr>
        <p:txBody>
          <a:bodyPr>
            <a:normAutofit/>
          </a:bodyPr>
          <a:lstStyle/>
          <a:p>
            <a:pPr>
              <a:buClr>
                <a:srgbClr val="0000FF"/>
              </a:buClr>
            </a:pPr>
            <a:r>
              <a:rPr lang="en-US" dirty="0" smtClean="0"/>
              <a:t>We answer the first thesis research problem:</a:t>
            </a:r>
          </a:p>
          <a:p>
            <a:pPr marL="1252538" lvl="1" indent="-795338">
              <a:buClr>
                <a:srgbClr val="0000FF"/>
              </a:buClr>
              <a:buNone/>
            </a:pPr>
            <a:r>
              <a:rPr lang="en-US" dirty="0" smtClean="0">
                <a:solidFill>
                  <a:srgbClr val="0000FF"/>
                </a:solidFill>
                <a:latin typeface="Times New Roman" pitchFamily="18" charset="0"/>
                <a:cs typeface="Times New Roman" pitchFamily="18" charset="0"/>
              </a:rPr>
              <a:t>1.1</a:t>
            </a:r>
            <a:r>
              <a:rPr lang="en-US" dirty="0" smtClean="0">
                <a:solidFill>
                  <a:srgbClr val="0000FF"/>
                </a:solidFill>
              </a:rPr>
              <a:t>  How to identify configurable process fragments?</a:t>
            </a:r>
          </a:p>
          <a:p>
            <a:pPr lvl="2">
              <a:buClr>
                <a:srgbClr val="0000FF"/>
              </a:buClr>
            </a:pPr>
            <a:r>
              <a:rPr lang="en-US" dirty="0" smtClean="0"/>
              <a:t>Neighborhood context graph</a:t>
            </a:r>
          </a:p>
          <a:p>
            <a:pPr lvl="1">
              <a:buClr>
                <a:srgbClr val="0000FF"/>
              </a:buClr>
              <a:buNone/>
            </a:pPr>
            <a:r>
              <a:rPr lang="en-US" dirty="0" smtClean="0">
                <a:solidFill>
                  <a:srgbClr val="0000FF"/>
                </a:solidFill>
                <a:latin typeface="Times New Roman" pitchFamily="18" charset="0"/>
                <a:cs typeface="Times New Roman" pitchFamily="18" charset="0"/>
              </a:rPr>
              <a:t>1.2</a:t>
            </a:r>
            <a:r>
              <a:rPr lang="en-US" dirty="0" smtClean="0">
                <a:solidFill>
                  <a:srgbClr val="0000FF"/>
                </a:solidFill>
              </a:rPr>
              <a:t>  How to derive configurable fragments?</a:t>
            </a:r>
          </a:p>
          <a:p>
            <a:pPr lvl="2">
              <a:buClr>
                <a:srgbClr val="0000FF"/>
              </a:buClr>
            </a:pPr>
            <a:r>
              <a:rPr lang="en-US" dirty="0" smtClean="0"/>
              <a:t>Extract, cluster and merge neighborhood context graphs</a:t>
            </a:r>
          </a:p>
          <a:p>
            <a:pPr lvl="2">
              <a:buClr>
                <a:srgbClr val="0000FF"/>
              </a:buClr>
            </a:pPr>
            <a:endParaRPr lang="en-US" sz="1100" dirty="0" smtClean="0"/>
          </a:p>
          <a:p>
            <a:pPr>
              <a:buClr>
                <a:srgbClr val="0000FF"/>
              </a:buClr>
            </a:pPr>
            <a:r>
              <a:rPr lang="en-US" dirty="0" smtClean="0"/>
              <a:t>We respect our principles:</a:t>
            </a:r>
          </a:p>
          <a:p>
            <a:pPr lvl="1">
              <a:buClr>
                <a:srgbClr val="0000FF"/>
              </a:buClr>
            </a:pPr>
            <a:r>
              <a:rPr lang="en-US" dirty="0" smtClean="0">
                <a:solidFill>
                  <a:srgbClr val="0000FF"/>
                </a:solidFill>
              </a:rPr>
              <a:t>Automated</a:t>
            </a:r>
            <a:r>
              <a:rPr lang="en-US" dirty="0" smtClean="0"/>
              <a:t> approach for deriving configurable fragments (</a:t>
            </a:r>
            <a:r>
              <a:rPr lang="en-US" dirty="0" smtClean="0">
                <a:solidFill>
                  <a:srgbClr val="FF0000"/>
                </a:solidFill>
              </a:rPr>
              <a:t>P1</a:t>
            </a:r>
            <a:r>
              <a:rPr lang="en-US" dirty="0" smtClean="0"/>
              <a:t>)</a:t>
            </a:r>
          </a:p>
          <a:p>
            <a:pPr lvl="1">
              <a:buClr>
                <a:srgbClr val="0000FF"/>
              </a:buClr>
            </a:pPr>
            <a:r>
              <a:rPr lang="en-US" dirty="0" smtClean="0">
                <a:solidFill>
                  <a:srgbClr val="0000FF"/>
                </a:solidFill>
              </a:rPr>
              <a:t>Exploit activity neighborhood </a:t>
            </a:r>
            <a:r>
              <a:rPr lang="en-US" dirty="0" smtClean="0"/>
              <a:t>in process models (</a:t>
            </a:r>
            <a:r>
              <a:rPr lang="en-US" dirty="0" smtClean="0">
                <a:solidFill>
                  <a:srgbClr val="FF0000"/>
                </a:solidFill>
              </a:rPr>
              <a:t>P2</a:t>
            </a:r>
            <a:r>
              <a:rPr lang="en-US" dirty="0" smtClean="0"/>
              <a:t>)</a:t>
            </a:r>
            <a:endParaRPr lang="en-US" sz="800" dirty="0" smtClean="0">
              <a:solidFill>
                <a:srgbClr val="0000FF"/>
              </a:solidFill>
            </a:endParaRPr>
          </a:p>
          <a:p>
            <a:pPr lvl="1">
              <a:buClr>
                <a:srgbClr val="0000FF"/>
              </a:buClr>
            </a:pPr>
            <a:r>
              <a:rPr lang="en-US" dirty="0" smtClean="0"/>
              <a:t>Recommend </a:t>
            </a:r>
            <a:r>
              <a:rPr lang="en-US" dirty="0" smtClean="0">
                <a:solidFill>
                  <a:srgbClr val="0000FF"/>
                </a:solidFill>
              </a:rPr>
              <a:t> focused </a:t>
            </a:r>
            <a:r>
              <a:rPr lang="en-US" dirty="0" smtClean="0"/>
              <a:t>configurable fragments (</a:t>
            </a:r>
            <a:r>
              <a:rPr lang="en-US" dirty="0" smtClean="0">
                <a:solidFill>
                  <a:srgbClr val="FF0000"/>
                </a:solidFill>
              </a:rPr>
              <a:t>P3</a:t>
            </a:r>
            <a:r>
              <a:rPr lang="en-US" dirty="0" smtClean="0"/>
              <a:t>)</a:t>
            </a:r>
            <a:endParaRPr lang="en-US" sz="800" dirty="0" smtClean="0">
              <a:solidFill>
                <a:schemeClr val="accent1"/>
              </a:solidFill>
            </a:endParaRPr>
          </a:p>
          <a:p>
            <a:pPr lvl="1">
              <a:buClr>
                <a:srgbClr val="0000FF"/>
              </a:buClr>
            </a:pPr>
            <a:r>
              <a:rPr lang="en-US" dirty="0" smtClean="0">
                <a:solidFill>
                  <a:srgbClr val="0000FF"/>
                </a:solidFill>
              </a:rPr>
              <a:t>Do not </a:t>
            </a:r>
            <a:r>
              <a:rPr lang="en-US" dirty="0" smtClean="0"/>
              <a:t>face the </a:t>
            </a:r>
            <a:r>
              <a:rPr lang="en-US" dirty="0" smtClean="0">
                <a:solidFill>
                  <a:srgbClr val="0000FF"/>
                </a:solidFill>
              </a:rPr>
              <a:t>computational complexity </a:t>
            </a:r>
            <a:r>
              <a:rPr lang="en-US" dirty="0" smtClean="0"/>
              <a:t>problem (</a:t>
            </a:r>
            <a:r>
              <a:rPr lang="en-US" dirty="0" smtClean="0">
                <a:solidFill>
                  <a:srgbClr val="FF0000"/>
                </a:solidFill>
              </a:rPr>
              <a:t>P4</a:t>
            </a:r>
            <a:r>
              <a:rPr lang="en-US" dirty="0" smtClean="0"/>
              <a:t>)</a:t>
            </a:r>
          </a:p>
          <a:p>
            <a:endParaRPr lang="en-US" dirty="0" smtClean="0">
              <a:solidFill>
                <a:schemeClr val="accent1"/>
              </a:solidFill>
            </a:endParaRPr>
          </a:p>
          <a:p>
            <a:endParaRPr lang="en-US" dirty="0"/>
          </a:p>
        </p:txBody>
      </p:sp>
      <p:sp>
        <p:nvSpPr>
          <p:cNvPr id="4" name="Espace réservé de la date 3"/>
          <p:cNvSpPr>
            <a:spLocks noGrp="1"/>
          </p:cNvSpPr>
          <p:nvPr>
            <p:ph type="dt" sz="half" idx="10"/>
          </p:nvPr>
        </p:nvSpPr>
        <p:spPr/>
        <p:txBody>
          <a:bodyPr/>
          <a:lstStyle/>
          <a:p>
            <a:fld id="{7A10718C-9FD1-4E5D-B2B8-EA8712B3DD4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24</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50" name="Rectangle 49"/>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Supporting business process configuration</a:t>
            </a:r>
          </a:p>
          <a:p>
            <a:pPr marL="901700">
              <a:buFont typeface="Wingdings" pitchFamily="2" charset="2"/>
              <a:buChar char="§"/>
            </a:pPr>
            <a:r>
              <a:rPr lang="en-US" sz="2200" dirty="0" smtClean="0">
                <a:solidFill>
                  <a:schemeClr val="accent1"/>
                </a:solidFill>
              </a:rPr>
              <a:t>Configuration guidance model</a:t>
            </a:r>
          </a:p>
          <a:p>
            <a:pPr marL="901700">
              <a:buFont typeface="Wingdings" pitchFamily="2" charset="2"/>
              <a:buChar char="§"/>
            </a:pPr>
            <a:r>
              <a:rPr lang="en-US" sz="2200" dirty="0" smtClean="0">
                <a:solidFill>
                  <a:schemeClr val="accent1"/>
                </a:solidFill>
              </a:rPr>
              <a:t>Extracting configuration guidelines</a:t>
            </a:r>
          </a:p>
          <a:p>
            <a:pPr marL="901700">
              <a:buFont typeface="Wingdings" pitchFamily="2" charset="2"/>
              <a:buChar char="§"/>
            </a:pPr>
            <a:r>
              <a:rPr lang="en-US" sz="2200" dirty="0" smtClean="0">
                <a:solidFill>
                  <a:schemeClr val="accent1"/>
                </a:solidFill>
              </a:rPr>
              <a:t>Deriving configuration steps order</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Validation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80769CC3-50AF-4D6A-BA0C-68CF7D1416C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Motivation</a:t>
            </a:r>
            <a:endParaRPr lang="en-US" dirty="0">
              <a:solidFill>
                <a:schemeClr val="accent1"/>
              </a:solidFill>
            </a:endParaRPr>
          </a:p>
        </p:txBody>
      </p:sp>
      <p:sp>
        <p:nvSpPr>
          <p:cNvPr id="3" name="Espace réservé du contenu 2"/>
          <p:cNvSpPr>
            <a:spLocks noGrp="1"/>
          </p:cNvSpPr>
          <p:nvPr>
            <p:ph idx="1"/>
          </p:nvPr>
        </p:nvSpPr>
        <p:spPr>
          <a:xfrm>
            <a:off x="431540" y="1412776"/>
            <a:ext cx="8280920" cy="4680520"/>
          </a:xfrm>
        </p:spPr>
        <p:txBody>
          <a:bodyPr>
            <a:noAutofit/>
          </a:bodyPr>
          <a:lstStyle/>
          <a:p>
            <a:pPr>
              <a:buFont typeface="Wingdings" pitchFamily="2" charset="2"/>
              <a:buChar char="§"/>
            </a:pPr>
            <a:r>
              <a:rPr lang="en-US" b="0" dirty="0" smtClean="0"/>
              <a:t>Process users need </a:t>
            </a:r>
            <a:r>
              <a:rPr lang="en-US" b="0" dirty="0" smtClean="0">
                <a:solidFill>
                  <a:srgbClr val="0000FF"/>
                </a:solidFill>
              </a:rPr>
              <a:t>assistance</a:t>
            </a:r>
            <a:r>
              <a:rPr lang="en-US" b="0" dirty="0" smtClean="0"/>
              <a:t> to</a:t>
            </a:r>
            <a:r>
              <a:rPr lang="en-US" b="0" dirty="0" smtClean="0">
                <a:solidFill>
                  <a:srgbClr val="0000FF"/>
                </a:solidFill>
              </a:rPr>
              <a:t> configure </a:t>
            </a:r>
            <a:r>
              <a:rPr lang="en-US" b="0" dirty="0" smtClean="0"/>
              <a:t>the process</a:t>
            </a:r>
            <a:endParaRPr lang="en-US" b="0" dirty="0" smtClean="0">
              <a:solidFill>
                <a:srgbClr val="0000FF"/>
              </a:solidFill>
            </a:endParaRPr>
          </a:p>
          <a:p>
            <a:endParaRPr lang="en-US" sz="900" b="0" dirty="0" smtClean="0">
              <a:solidFill>
                <a:srgbClr val="0000FF"/>
              </a:solidFill>
            </a:endParaRPr>
          </a:p>
          <a:p>
            <a:pPr>
              <a:buFont typeface="Wingdings" pitchFamily="2" charset="2"/>
              <a:buChar char="§"/>
            </a:pPr>
            <a:r>
              <a:rPr lang="en-US" b="0" dirty="0" smtClean="0"/>
              <a:t>They need:</a:t>
            </a:r>
          </a:p>
          <a:p>
            <a:pPr marL="814388">
              <a:buClr>
                <a:srgbClr val="E68900"/>
              </a:buClr>
              <a:buFont typeface="Wingdings" pitchFamily="2" charset="2"/>
              <a:buChar char="§"/>
            </a:pPr>
            <a:r>
              <a:rPr lang="en-US" b="0" dirty="0" smtClean="0"/>
              <a:t>Recommendations on the </a:t>
            </a:r>
            <a:r>
              <a:rPr lang="en-US" b="0" dirty="0" smtClean="0">
                <a:solidFill>
                  <a:srgbClr val="0000FF"/>
                </a:solidFill>
              </a:rPr>
              <a:t>configuration choices </a:t>
            </a:r>
            <a:r>
              <a:rPr lang="en-US" b="0" dirty="0" smtClean="0"/>
              <a:t>and</a:t>
            </a:r>
          </a:p>
          <a:p>
            <a:pPr marL="814388">
              <a:buClr>
                <a:srgbClr val="E68900"/>
              </a:buClr>
              <a:buFont typeface="Wingdings" pitchFamily="2" charset="2"/>
              <a:buChar char="§"/>
            </a:pPr>
            <a:r>
              <a:rPr lang="en-US" b="0" dirty="0" smtClean="0"/>
              <a:t>Recommendations on the </a:t>
            </a:r>
            <a:r>
              <a:rPr lang="en-US" b="0" dirty="0" smtClean="0">
                <a:solidFill>
                  <a:srgbClr val="0000FF"/>
                </a:solidFill>
              </a:rPr>
              <a:t>order</a:t>
            </a:r>
            <a:r>
              <a:rPr lang="en-US" b="0" dirty="0" smtClean="0"/>
              <a:t> in which the configurable elements are configured</a:t>
            </a:r>
          </a:p>
          <a:p>
            <a:pPr marL="814388">
              <a:buClr>
                <a:srgbClr val="E68900"/>
              </a:buClr>
              <a:buFont typeface="Wingdings" pitchFamily="2" charset="2"/>
              <a:buChar char="§"/>
            </a:pPr>
            <a:endParaRPr lang="en-US" sz="900" b="0" dirty="0" smtClean="0"/>
          </a:p>
          <a:p>
            <a:pPr marL="371475">
              <a:buFont typeface="Wingdings" pitchFamily="2" charset="2"/>
              <a:buChar char="§"/>
            </a:pPr>
            <a:r>
              <a:rPr lang="en-US" b="0" dirty="0" smtClean="0"/>
              <a:t>Process providers create </a:t>
            </a:r>
            <a:r>
              <a:rPr lang="en-US" b="0" dirty="0" smtClean="0">
                <a:solidFill>
                  <a:srgbClr val="0000FF"/>
                </a:solidFill>
              </a:rPr>
              <a:t>configuration support systems </a:t>
            </a:r>
            <a:r>
              <a:rPr lang="en-US" b="0" dirty="0" smtClean="0"/>
              <a:t>to answer process users’ needs</a:t>
            </a:r>
          </a:p>
          <a:p>
            <a:pPr marL="371475">
              <a:buFont typeface="Wingdings" pitchFamily="2" charset="2"/>
              <a:buChar char="§"/>
            </a:pPr>
            <a:endParaRPr lang="en-US" sz="1800" dirty="0" smtClean="0"/>
          </a:p>
          <a:p>
            <a:pPr marL="371475">
              <a:buNone/>
            </a:pPr>
            <a:r>
              <a:rPr lang="en-US" b="0" dirty="0" smtClean="0">
                <a:sym typeface="Wingdings" pitchFamily="2" charset="2"/>
              </a:rPr>
              <a:t> </a:t>
            </a:r>
            <a:r>
              <a:rPr lang="en-US" b="0" dirty="0" smtClean="0"/>
              <a:t>We propose to </a:t>
            </a:r>
            <a:r>
              <a:rPr lang="en-US" b="0" dirty="0" smtClean="0">
                <a:solidFill>
                  <a:srgbClr val="FF0000"/>
                </a:solidFill>
              </a:rPr>
              <a:t>automate</a:t>
            </a:r>
            <a:r>
              <a:rPr lang="en-US" b="0" dirty="0" smtClean="0"/>
              <a:t> the creation of </a:t>
            </a:r>
            <a:r>
              <a:rPr lang="en-US" b="0" dirty="0" smtClean="0">
                <a:solidFill>
                  <a:srgbClr val="0000FF"/>
                </a:solidFill>
              </a:rPr>
              <a:t>configuration guidance models</a:t>
            </a:r>
          </a:p>
        </p:txBody>
      </p:sp>
      <p:sp>
        <p:nvSpPr>
          <p:cNvPr id="4" name="Espace réservé de la date 3"/>
          <p:cNvSpPr>
            <a:spLocks noGrp="1"/>
          </p:cNvSpPr>
          <p:nvPr>
            <p:ph type="dt" sz="half" idx="10"/>
          </p:nvPr>
        </p:nvSpPr>
        <p:spPr/>
        <p:txBody>
          <a:bodyPr/>
          <a:lstStyle/>
          <a:p>
            <a:fld id="{8B71F69A-8C17-4AD9-809C-C337AAEDB545}"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25</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14862E55-D383-47B6-B880-F509C9642248}"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26</a:t>
            </a:r>
            <a:endParaRPr lang="fr-FR" dirty="0"/>
          </a:p>
        </p:txBody>
      </p:sp>
      <p:sp>
        <p:nvSpPr>
          <p:cNvPr id="2" name="Titre 1"/>
          <p:cNvSpPr>
            <a:spLocks noGrp="1"/>
          </p:cNvSpPr>
          <p:nvPr>
            <p:ph type="title"/>
          </p:nvPr>
        </p:nvSpPr>
        <p:spPr/>
        <p:txBody>
          <a:bodyPr/>
          <a:lstStyle/>
          <a:p>
            <a:r>
              <a:rPr lang="en-US" dirty="0" smtClean="0">
                <a:solidFill>
                  <a:schemeClr val="accent1"/>
                </a:solidFill>
              </a:rPr>
              <a:t>Helicopter view</a:t>
            </a:r>
            <a:endParaRPr lang="en-US" dirty="0">
              <a:solidFill>
                <a:schemeClr val="accent1"/>
              </a:solidFill>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graphicFrame>
        <p:nvGraphicFramePr>
          <p:cNvPr id="218114" name="Object 2"/>
          <p:cNvGraphicFramePr>
            <a:graphicFrameLocks noChangeAspect="1"/>
          </p:cNvGraphicFramePr>
          <p:nvPr/>
        </p:nvGraphicFramePr>
        <p:xfrm>
          <a:off x="161925" y="2567930"/>
          <a:ext cx="8874125" cy="1581150"/>
        </p:xfrm>
        <a:graphic>
          <a:graphicData uri="http://schemas.openxmlformats.org/presentationml/2006/ole">
            <p:oleObj spid="_x0000_s253954" name="Visio" r:id="rId3" imgW="12710079" imgH="2255520" progId="">
              <p:embed/>
            </p:oleObj>
          </a:graphicData>
        </a:graphic>
      </p:graphicFrame>
      <p:cxnSp>
        <p:nvCxnSpPr>
          <p:cNvPr id="18" name="Connecteur droit 17"/>
          <p:cNvCxnSpPr/>
          <p:nvPr/>
        </p:nvCxnSpPr>
        <p:spPr>
          <a:xfrm>
            <a:off x="4211960" y="3420000"/>
            <a:ext cx="54000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à coins arrondis 18"/>
          <p:cNvSpPr/>
          <p:nvPr/>
        </p:nvSpPr>
        <p:spPr>
          <a:xfrm>
            <a:off x="4752000" y="3063146"/>
            <a:ext cx="1152000" cy="7128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en-US" dirty="0" smtClean="0">
                <a:solidFill>
                  <a:schemeClr val="accent1"/>
                </a:solidFill>
              </a:rPr>
              <a:t>Approach</a:t>
            </a:r>
            <a:endParaRPr lang="en-US" dirty="0"/>
          </a:p>
        </p:txBody>
      </p:sp>
      <p:sp>
        <p:nvSpPr>
          <p:cNvPr id="8" name="Espace réservé du contenu 7"/>
          <p:cNvSpPr>
            <a:spLocks noGrp="1"/>
          </p:cNvSpPr>
          <p:nvPr>
            <p:ph idx="1"/>
          </p:nvPr>
        </p:nvSpPr>
        <p:spPr/>
        <p:txBody>
          <a:bodyPr>
            <a:normAutofit/>
          </a:bodyPr>
          <a:lstStyle/>
          <a:p>
            <a:pPr>
              <a:buFont typeface="Wingdings" pitchFamily="2" charset="2"/>
              <a:buChar char="§"/>
            </a:pPr>
            <a:r>
              <a:rPr lang="en-US" b="0" dirty="0" smtClean="0"/>
              <a:t>What exists is </a:t>
            </a:r>
            <a:r>
              <a:rPr lang="en-US" b="0" dirty="0" smtClean="0">
                <a:solidFill>
                  <a:srgbClr val="0000FF"/>
                </a:solidFill>
              </a:rPr>
              <a:t>manual</a:t>
            </a:r>
          </a:p>
          <a:p>
            <a:pPr>
              <a:buFont typeface="Wingdings" pitchFamily="2" charset="2"/>
              <a:buChar char="§"/>
            </a:pPr>
            <a:r>
              <a:rPr lang="en-US" dirty="0" smtClean="0"/>
              <a:t>What we want is </a:t>
            </a:r>
            <a:r>
              <a:rPr lang="en-US" dirty="0" smtClean="0">
                <a:solidFill>
                  <a:srgbClr val="FF0000"/>
                </a:solidFill>
              </a:rPr>
              <a:t>automated support</a:t>
            </a:r>
            <a:endParaRPr lang="en-US" b="0" dirty="0" smtClean="0">
              <a:solidFill>
                <a:srgbClr val="FF0000"/>
              </a:solidFill>
            </a:endParaRPr>
          </a:p>
        </p:txBody>
      </p:sp>
      <p:sp>
        <p:nvSpPr>
          <p:cNvPr id="4" name="Espace réservé de la date 3"/>
          <p:cNvSpPr>
            <a:spLocks noGrp="1"/>
          </p:cNvSpPr>
          <p:nvPr>
            <p:ph type="dt" sz="half" idx="10"/>
          </p:nvPr>
        </p:nvSpPr>
        <p:spPr/>
        <p:txBody>
          <a:bodyPr/>
          <a:lstStyle/>
          <a:p>
            <a:fld id="{9BF3DC10-4A41-4726-853A-F87CDC2402E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27</a:t>
            </a:r>
            <a:endParaRPr lang="fr-FR" dirty="0"/>
          </a:p>
        </p:txBody>
      </p:sp>
      <p:grpSp>
        <p:nvGrpSpPr>
          <p:cNvPr id="3" name="Groupe 66"/>
          <p:cNvGrpSpPr/>
          <p:nvPr/>
        </p:nvGrpSpPr>
        <p:grpSpPr>
          <a:xfrm>
            <a:off x="179512" y="3445259"/>
            <a:ext cx="1512168" cy="1387897"/>
            <a:chOff x="1259632" y="4489375"/>
            <a:chExt cx="1512168" cy="1387897"/>
          </a:xfrm>
        </p:grpSpPr>
        <p:pic>
          <p:nvPicPr>
            <p:cNvPr id="45" name="Image 44" descr="client-domain-expert.png"/>
            <p:cNvPicPr>
              <a:picLocks noChangeAspect="1"/>
            </p:cNvPicPr>
            <p:nvPr/>
          </p:nvPicPr>
          <p:blipFill>
            <a:blip r:embed="rId4" cstate="print"/>
            <a:stretch>
              <a:fillRect/>
            </a:stretch>
          </p:blipFill>
          <p:spPr>
            <a:xfrm>
              <a:off x="1564959" y="4875328"/>
              <a:ext cx="702785" cy="1001944"/>
            </a:xfrm>
            <a:prstGeom prst="rect">
              <a:avLst/>
            </a:prstGeom>
          </p:spPr>
        </p:pic>
        <p:sp>
          <p:nvSpPr>
            <p:cNvPr id="50" name="ZoneTexte 49"/>
            <p:cNvSpPr txBox="1"/>
            <p:nvPr/>
          </p:nvSpPr>
          <p:spPr>
            <a:xfrm>
              <a:off x="1259632" y="4489375"/>
              <a:ext cx="1512168" cy="307777"/>
            </a:xfrm>
            <a:prstGeom prst="rect">
              <a:avLst/>
            </a:prstGeom>
            <a:solidFill>
              <a:schemeClr val="bg1"/>
            </a:solidFill>
          </p:spPr>
          <p:txBody>
            <a:bodyPr wrap="square" rtlCol="0">
              <a:spAutoFit/>
            </a:bodyPr>
            <a:lstStyle/>
            <a:p>
              <a:r>
                <a:rPr lang="en-US" sz="1400" dirty="0" smtClean="0">
                  <a:solidFill>
                    <a:srgbClr val="FF0000"/>
                  </a:solidFill>
                </a:rPr>
                <a:t>Domain expert</a:t>
              </a:r>
              <a:endParaRPr lang="en-US" sz="1400" dirty="0">
                <a:solidFill>
                  <a:srgbClr val="FF0000"/>
                </a:solidFill>
              </a:endParaRPr>
            </a:p>
          </p:txBody>
        </p:sp>
      </p:grpSp>
      <p:cxnSp>
        <p:nvCxnSpPr>
          <p:cNvPr id="69" name="Connecteur droit avec flèche 68"/>
          <p:cNvCxnSpPr/>
          <p:nvPr/>
        </p:nvCxnSpPr>
        <p:spPr>
          <a:xfrm>
            <a:off x="1259632" y="4329100"/>
            <a:ext cx="7200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116739" name="Object 3"/>
          <p:cNvGraphicFramePr>
            <a:graphicFrameLocks noChangeAspect="1"/>
          </p:cNvGraphicFramePr>
          <p:nvPr/>
        </p:nvGraphicFramePr>
        <p:xfrm>
          <a:off x="7260987" y="2888941"/>
          <a:ext cx="1415469" cy="2736303"/>
        </p:xfrm>
        <a:graphic>
          <a:graphicData uri="http://schemas.openxmlformats.org/presentationml/2006/ole">
            <p:oleObj spid="_x0000_s249858" name="Visio" r:id="rId5" imgW="4008082" imgH="7459884" progId="">
              <p:embed/>
            </p:oleObj>
          </a:graphicData>
        </a:graphic>
      </p:graphicFrame>
      <p:grpSp>
        <p:nvGrpSpPr>
          <p:cNvPr id="7" name="Groupe 83"/>
          <p:cNvGrpSpPr/>
          <p:nvPr/>
        </p:nvGrpSpPr>
        <p:grpSpPr>
          <a:xfrm>
            <a:off x="4716016" y="3969060"/>
            <a:ext cx="2304256" cy="576064"/>
            <a:chOff x="4716016" y="3933056"/>
            <a:chExt cx="2304256" cy="576064"/>
          </a:xfrm>
        </p:grpSpPr>
        <p:cxnSp>
          <p:nvCxnSpPr>
            <p:cNvPr id="74" name="Connecteur droit avec flèche 73"/>
            <p:cNvCxnSpPr/>
            <p:nvPr/>
          </p:nvCxnSpPr>
          <p:spPr>
            <a:xfrm>
              <a:off x="4716016" y="4221088"/>
              <a:ext cx="7200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6" name="Ellipse 75"/>
            <p:cNvSpPr/>
            <p:nvPr/>
          </p:nvSpPr>
          <p:spPr>
            <a:xfrm>
              <a:off x="5076056" y="3933056"/>
              <a:ext cx="1584176" cy="5760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latin typeface="GillSans" pitchFamily="2" charset="0"/>
                </a:rPr>
                <a:t>Manual Mapping</a:t>
              </a:r>
              <a:endParaRPr lang="en-US" sz="2000" baseline="30000" dirty="0">
                <a:latin typeface="GillSans" pitchFamily="2" charset="0"/>
              </a:endParaRPr>
            </a:p>
          </p:txBody>
        </p:sp>
        <p:cxnSp>
          <p:nvCxnSpPr>
            <p:cNvPr id="83" name="Connecteur droit avec flèche 82"/>
            <p:cNvCxnSpPr/>
            <p:nvPr/>
          </p:nvCxnSpPr>
          <p:spPr>
            <a:xfrm>
              <a:off x="6300192" y="4221088"/>
              <a:ext cx="7200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nvGrpSpPr>
          <p:cNvPr id="9" name="Groupe 85"/>
          <p:cNvGrpSpPr/>
          <p:nvPr/>
        </p:nvGrpSpPr>
        <p:grpSpPr>
          <a:xfrm>
            <a:off x="1763688" y="2422629"/>
            <a:ext cx="3168352" cy="3562655"/>
            <a:chOff x="1763688" y="2602649"/>
            <a:chExt cx="3168352" cy="3562655"/>
          </a:xfrm>
        </p:grpSpPr>
        <p:grpSp>
          <p:nvGrpSpPr>
            <p:cNvPr id="10" name="Groupe 80"/>
            <p:cNvGrpSpPr/>
            <p:nvPr/>
          </p:nvGrpSpPr>
          <p:grpSpPr>
            <a:xfrm>
              <a:off x="1763688" y="2602649"/>
              <a:ext cx="3168352" cy="3562655"/>
              <a:chOff x="2411760" y="2314617"/>
              <a:chExt cx="3168352" cy="3562655"/>
            </a:xfrm>
          </p:grpSpPr>
          <p:grpSp>
            <p:nvGrpSpPr>
              <p:cNvPr id="11" name="Groupe 70"/>
              <p:cNvGrpSpPr/>
              <p:nvPr/>
            </p:nvGrpSpPr>
            <p:grpSpPr>
              <a:xfrm>
                <a:off x="2627784" y="2924944"/>
                <a:ext cx="2664296" cy="2952328"/>
                <a:chOff x="3491880" y="3068960"/>
                <a:chExt cx="2664296" cy="2952328"/>
              </a:xfrm>
            </p:grpSpPr>
            <p:cxnSp>
              <p:nvCxnSpPr>
                <p:cNvPr id="52" name="Connecteur en angle 51"/>
                <p:cNvCxnSpPr/>
                <p:nvPr/>
              </p:nvCxnSpPr>
              <p:spPr>
                <a:xfrm flipV="1">
                  <a:off x="3563888" y="3356992"/>
                  <a:ext cx="1080120" cy="93610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pic>
              <p:nvPicPr>
                <p:cNvPr id="53" name="Image 52" descr="Guideline_Icon_175_175.jpg"/>
                <p:cNvPicPr>
                  <a:picLocks noChangeAspect="1"/>
                </p:cNvPicPr>
                <p:nvPr/>
              </p:nvPicPr>
              <p:blipFill>
                <a:blip r:embed="rId6" cstate="print"/>
                <a:stretch>
                  <a:fillRect/>
                </a:stretch>
              </p:blipFill>
              <p:spPr>
                <a:xfrm>
                  <a:off x="4913362" y="4850482"/>
                  <a:ext cx="882774" cy="882774"/>
                </a:xfrm>
                <a:prstGeom prst="rect">
                  <a:avLst/>
                </a:prstGeom>
              </p:spPr>
            </p:pic>
            <p:pic>
              <p:nvPicPr>
                <p:cNvPr id="55" name="Image 54" descr="400px-Configure_icon.png"/>
                <p:cNvPicPr>
                  <a:picLocks noChangeAspect="1"/>
                </p:cNvPicPr>
                <p:nvPr/>
              </p:nvPicPr>
              <p:blipFill>
                <a:blip r:embed="rId7" cstate="print"/>
                <a:stretch>
                  <a:fillRect/>
                </a:stretch>
              </p:blipFill>
              <p:spPr>
                <a:xfrm>
                  <a:off x="4716016" y="3140968"/>
                  <a:ext cx="1405673" cy="917202"/>
                </a:xfrm>
                <a:prstGeom prst="rect">
                  <a:avLst/>
                </a:prstGeom>
              </p:spPr>
            </p:pic>
            <p:cxnSp>
              <p:nvCxnSpPr>
                <p:cNvPr id="56" name="Connecteur en angle 55"/>
                <p:cNvCxnSpPr/>
                <p:nvPr/>
              </p:nvCxnSpPr>
              <p:spPr>
                <a:xfrm>
                  <a:off x="3563888" y="4437112"/>
                  <a:ext cx="1080120" cy="936104"/>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3527376" y="3553852"/>
                  <a:ext cx="1385986" cy="584775"/>
                </a:xfrm>
                <a:prstGeom prst="rect">
                  <a:avLst/>
                </a:prstGeom>
                <a:solidFill>
                  <a:schemeClr val="bg1"/>
                </a:solidFill>
              </p:spPr>
              <p:txBody>
                <a:bodyPr wrap="square" rtlCol="0">
                  <a:spAutoFit/>
                </a:bodyPr>
                <a:lstStyle/>
                <a:p>
                  <a:r>
                    <a:rPr lang="en-US" sz="1600" dirty="0" smtClean="0">
                      <a:latin typeface="GillSans" pitchFamily="2" charset="0"/>
                    </a:rPr>
                    <a:t>Configuration steps order</a:t>
                  </a:r>
                  <a:endParaRPr lang="en-US" sz="1600" dirty="0">
                    <a:latin typeface="GillSans" pitchFamily="2" charset="0"/>
                  </a:endParaRPr>
                </a:p>
              </p:txBody>
            </p:sp>
            <p:sp>
              <p:nvSpPr>
                <p:cNvPr id="59" name="Rectangle à coins arrondis 58"/>
                <p:cNvSpPr/>
                <p:nvPr/>
              </p:nvSpPr>
              <p:spPr>
                <a:xfrm>
                  <a:off x="3491880" y="3068960"/>
                  <a:ext cx="2664296" cy="2952328"/>
                </a:xfrm>
                <a:prstGeom prst="roundRect">
                  <a:avLst/>
                </a:prstGeom>
                <a:noFill/>
                <a:ln w="317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ZoneTexte 63"/>
              <p:cNvSpPr txBox="1"/>
              <p:nvPr/>
            </p:nvSpPr>
            <p:spPr>
              <a:xfrm>
                <a:off x="2411760" y="2314617"/>
                <a:ext cx="3168352" cy="646331"/>
              </a:xfrm>
              <a:prstGeom prst="rect">
                <a:avLst/>
              </a:prstGeom>
              <a:noFill/>
            </p:spPr>
            <p:txBody>
              <a:bodyPr wrap="square" rtlCol="0">
                <a:spAutoFit/>
              </a:bodyPr>
              <a:lstStyle/>
              <a:p>
                <a:pPr algn="ctr"/>
                <a:r>
                  <a:rPr lang="en-US" dirty="0" smtClean="0">
                    <a:solidFill>
                      <a:srgbClr val="0000FF"/>
                    </a:solidFill>
                    <a:latin typeface="GillSans" pitchFamily="2" charset="0"/>
                  </a:rPr>
                  <a:t>Domain-based</a:t>
                </a:r>
              </a:p>
              <a:p>
                <a:pPr algn="ctr"/>
                <a:r>
                  <a:rPr lang="en-US" dirty="0" smtClean="0">
                    <a:solidFill>
                      <a:srgbClr val="0000FF"/>
                    </a:solidFill>
                    <a:latin typeface="GillSans" pitchFamily="2" charset="0"/>
                  </a:rPr>
                  <a:t>Configuration Support System</a:t>
                </a:r>
                <a:endParaRPr lang="en-US" dirty="0">
                  <a:solidFill>
                    <a:srgbClr val="0000FF"/>
                  </a:solidFill>
                  <a:latin typeface="GillSans" pitchFamily="2" charset="0"/>
                </a:endParaRPr>
              </a:p>
            </p:txBody>
          </p:sp>
        </p:grpSp>
        <p:sp>
          <p:nvSpPr>
            <p:cNvPr id="85" name="ZoneTexte 84"/>
            <p:cNvSpPr txBox="1"/>
            <p:nvPr/>
          </p:nvSpPr>
          <p:spPr>
            <a:xfrm>
              <a:off x="2051720" y="4777988"/>
              <a:ext cx="1349474" cy="584775"/>
            </a:xfrm>
            <a:prstGeom prst="rect">
              <a:avLst/>
            </a:prstGeom>
            <a:solidFill>
              <a:schemeClr val="bg1"/>
            </a:solidFill>
          </p:spPr>
          <p:txBody>
            <a:bodyPr wrap="square" rtlCol="0">
              <a:spAutoFit/>
            </a:bodyPr>
            <a:lstStyle/>
            <a:p>
              <a:r>
                <a:rPr lang="en-US" sz="1600" dirty="0" smtClean="0">
                  <a:latin typeface="GillSans" pitchFamily="2" charset="0"/>
                </a:rPr>
                <a:t>Configuration guidelines</a:t>
              </a:r>
              <a:endParaRPr lang="en-US" sz="1600" dirty="0">
                <a:latin typeface="GillSans" pitchFamily="2" charset="0"/>
              </a:endParaRPr>
            </a:p>
          </p:txBody>
        </p:sp>
      </p:grpSp>
      <p:pic>
        <p:nvPicPr>
          <p:cNvPr id="90" name="Image 89" descr="client-domain-expert.png"/>
          <p:cNvPicPr>
            <a:picLocks noChangeAspect="1"/>
          </p:cNvPicPr>
          <p:nvPr/>
        </p:nvPicPr>
        <p:blipFill>
          <a:blip r:embed="rId4" cstate="print"/>
          <a:stretch>
            <a:fillRect/>
          </a:stretch>
        </p:blipFill>
        <p:spPr>
          <a:xfrm>
            <a:off x="5525399" y="5127356"/>
            <a:ext cx="702785" cy="1001944"/>
          </a:xfrm>
          <a:prstGeom prst="rect">
            <a:avLst/>
          </a:prstGeom>
        </p:spPr>
      </p:pic>
      <p:cxnSp>
        <p:nvCxnSpPr>
          <p:cNvPr id="100" name="Connecteur droit avec flèche 99"/>
          <p:cNvCxnSpPr/>
          <p:nvPr/>
        </p:nvCxnSpPr>
        <p:spPr>
          <a:xfrm>
            <a:off x="5868144" y="3537012"/>
            <a:ext cx="0" cy="3600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4" name="Connecteur droit avec flèche 103"/>
          <p:cNvCxnSpPr/>
          <p:nvPr/>
        </p:nvCxnSpPr>
        <p:spPr>
          <a:xfrm>
            <a:off x="5868144" y="4689140"/>
            <a:ext cx="0" cy="360040"/>
          </a:xfrm>
          <a:prstGeom prst="straightConnector1">
            <a:avLst/>
          </a:prstGeom>
          <a:ln>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5" name="Groupe 22"/>
          <p:cNvGrpSpPr/>
          <p:nvPr/>
        </p:nvGrpSpPr>
        <p:grpSpPr>
          <a:xfrm>
            <a:off x="5076056" y="2328924"/>
            <a:ext cx="1944216" cy="1197635"/>
            <a:chOff x="452384" y="1964835"/>
            <a:chExt cx="2353524" cy="1463776"/>
          </a:xfrm>
        </p:grpSpPr>
        <p:pic>
          <p:nvPicPr>
            <p:cNvPr id="36" name="Image 35" descr="process-designer.jpg"/>
            <p:cNvPicPr>
              <a:picLocks noChangeAspect="1"/>
            </p:cNvPicPr>
            <p:nvPr/>
          </p:nvPicPr>
          <p:blipFill>
            <a:blip r:embed="rId8" cstate="print"/>
            <a:stretch>
              <a:fillRect/>
            </a:stretch>
          </p:blipFill>
          <p:spPr>
            <a:xfrm>
              <a:off x="905391" y="1964835"/>
              <a:ext cx="994511" cy="1056117"/>
            </a:xfrm>
            <a:prstGeom prst="rect">
              <a:avLst/>
            </a:prstGeom>
          </p:spPr>
        </p:pic>
        <p:sp>
          <p:nvSpPr>
            <p:cNvPr id="37" name="ZoneTexte 36"/>
            <p:cNvSpPr txBox="1"/>
            <p:nvPr/>
          </p:nvSpPr>
          <p:spPr>
            <a:xfrm>
              <a:off x="452384" y="2977205"/>
              <a:ext cx="2353524" cy="451406"/>
            </a:xfrm>
            <a:prstGeom prst="rect">
              <a:avLst/>
            </a:prstGeom>
            <a:noFill/>
          </p:spPr>
          <p:txBody>
            <a:bodyPr wrap="square" rtlCol="0">
              <a:spAutoFit/>
            </a:bodyPr>
            <a:lstStyle/>
            <a:p>
              <a:r>
                <a:rPr lang="en-US" dirty="0" smtClean="0">
                  <a:latin typeface="GillSans" pitchFamily="2" charset="0"/>
                </a:rPr>
                <a:t>Process provider</a:t>
              </a:r>
              <a:endParaRPr lang="en-US" dirty="0">
                <a:latin typeface="GillSans" pitchFamily="2" charset="0"/>
              </a:endParaRPr>
            </a:p>
          </p:txBody>
        </p:sp>
      </p:grpSp>
      <p:sp>
        <p:nvSpPr>
          <p:cNvPr id="34" name="Plus 33"/>
          <p:cNvSpPr/>
          <p:nvPr/>
        </p:nvSpPr>
        <p:spPr>
          <a:xfrm rot="2794366">
            <a:off x="4611257" y="2542872"/>
            <a:ext cx="2629068" cy="3024336"/>
          </a:xfrm>
          <a:prstGeom prst="mathPlus">
            <a:avLst>
              <a:gd name="adj1" fmla="val 11525"/>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Plus 37"/>
          <p:cNvSpPr/>
          <p:nvPr/>
        </p:nvSpPr>
        <p:spPr>
          <a:xfrm rot="2794366">
            <a:off x="1184140" y="3927529"/>
            <a:ext cx="839754" cy="834650"/>
          </a:xfrm>
          <a:prstGeom prst="mathPlus">
            <a:avLst>
              <a:gd name="adj1" fmla="val 11525"/>
            </a:avLst>
          </a:prstGeom>
          <a:solidFill>
            <a:srgbClr val="FF33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Approach</a:t>
            </a:r>
            <a:endParaRPr lang="en-US" dirty="0"/>
          </a:p>
        </p:txBody>
      </p:sp>
      <p:sp>
        <p:nvSpPr>
          <p:cNvPr id="3" name="Espace réservé du contenu 2"/>
          <p:cNvSpPr>
            <a:spLocks noGrp="1"/>
          </p:cNvSpPr>
          <p:nvPr>
            <p:ph idx="1"/>
          </p:nvPr>
        </p:nvSpPr>
        <p:spPr/>
        <p:txBody>
          <a:bodyPr>
            <a:normAutofit/>
          </a:bodyPr>
          <a:lstStyle/>
          <a:p>
            <a:pPr algn="just">
              <a:buFont typeface="Wingdings" pitchFamily="2" charset="2"/>
              <a:buChar char="§"/>
            </a:pPr>
            <a:r>
              <a:rPr lang="en-US" b="0" dirty="0" smtClean="0"/>
              <a:t>Learn from previous experience in process configuration</a:t>
            </a:r>
            <a:endParaRPr lang="en-US" dirty="0"/>
          </a:p>
        </p:txBody>
      </p:sp>
      <p:sp>
        <p:nvSpPr>
          <p:cNvPr id="4" name="Espace réservé de la date 3"/>
          <p:cNvSpPr>
            <a:spLocks noGrp="1"/>
          </p:cNvSpPr>
          <p:nvPr>
            <p:ph type="dt" sz="half" idx="10"/>
          </p:nvPr>
        </p:nvSpPr>
        <p:spPr/>
        <p:txBody>
          <a:bodyPr/>
          <a:lstStyle/>
          <a:p>
            <a:fld id="{1C99BAF5-4A3F-4812-B0BB-BF1892686B27}"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28</a:t>
            </a:r>
            <a:endParaRPr lang="fr-FR" dirty="0"/>
          </a:p>
        </p:txBody>
      </p:sp>
      <p:graphicFrame>
        <p:nvGraphicFramePr>
          <p:cNvPr id="7" name="Object 3"/>
          <p:cNvGraphicFramePr>
            <a:graphicFrameLocks noChangeAspect="1"/>
          </p:cNvGraphicFramePr>
          <p:nvPr/>
        </p:nvGraphicFramePr>
        <p:xfrm>
          <a:off x="797700" y="2420888"/>
          <a:ext cx="968480" cy="1872208"/>
        </p:xfrm>
        <a:graphic>
          <a:graphicData uri="http://schemas.openxmlformats.org/presentationml/2006/ole">
            <p:oleObj spid="_x0000_s252930" name="Visio" r:id="rId4" imgW="4008082" imgH="7459884" progId="">
              <p:embed/>
            </p:oleObj>
          </a:graphicData>
        </a:graphic>
      </p:graphicFrame>
      <p:grpSp>
        <p:nvGrpSpPr>
          <p:cNvPr id="8" name="Groupe 35"/>
          <p:cNvGrpSpPr/>
          <p:nvPr/>
        </p:nvGrpSpPr>
        <p:grpSpPr>
          <a:xfrm>
            <a:off x="611560" y="4581128"/>
            <a:ext cx="1440160" cy="1296144"/>
            <a:chOff x="755576" y="2780928"/>
            <a:chExt cx="2736304" cy="2088232"/>
          </a:xfrm>
        </p:grpSpPr>
        <p:sp>
          <p:nvSpPr>
            <p:cNvPr id="21" name="Organigramme : Disque magnétique 20"/>
            <p:cNvSpPr/>
            <p:nvPr/>
          </p:nvSpPr>
          <p:spPr>
            <a:xfrm>
              <a:off x="755576" y="2780928"/>
              <a:ext cx="2736304" cy="2088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2" name="Objet 21"/>
            <p:cNvGraphicFramePr>
              <a:graphicFrameLocks noChangeAspect="1"/>
            </p:cNvGraphicFramePr>
            <p:nvPr/>
          </p:nvGraphicFramePr>
          <p:xfrm>
            <a:off x="827584" y="3501008"/>
            <a:ext cx="1728192" cy="480115"/>
          </p:xfrm>
          <a:graphic>
            <a:graphicData uri="http://schemas.openxmlformats.org/presentationml/2006/ole">
              <p:oleObj spid="_x0000_s252931" name="Visio" r:id="rId5" imgW="4937814" imgH="1371600" progId="">
                <p:embed/>
              </p:oleObj>
            </a:graphicData>
          </a:graphic>
        </p:graphicFrame>
        <p:graphicFrame>
          <p:nvGraphicFramePr>
            <p:cNvPr id="23" name="Objet 22"/>
            <p:cNvGraphicFramePr>
              <a:graphicFrameLocks noChangeAspect="1"/>
            </p:cNvGraphicFramePr>
            <p:nvPr/>
          </p:nvGraphicFramePr>
          <p:xfrm>
            <a:off x="3203848" y="3429000"/>
            <a:ext cx="219693" cy="991046"/>
          </p:xfrm>
          <a:graphic>
            <a:graphicData uri="http://schemas.openxmlformats.org/presentationml/2006/ole">
              <p:oleObj spid="_x0000_s252932" name="Visio" r:id="rId6" imgW="502879" imgH="2270868" progId="">
                <p:embed/>
              </p:oleObj>
            </a:graphicData>
          </a:graphic>
        </p:graphicFrame>
        <p:graphicFrame>
          <p:nvGraphicFramePr>
            <p:cNvPr id="24" name="Objet 23"/>
            <p:cNvGraphicFramePr>
              <a:graphicFrameLocks noChangeAspect="1"/>
            </p:cNvGraphicFramePr>
            <p:nvPr/>
          </p:nvGraphicFramePr>
          <p:xfrm>
            <a:off x="899592" y="4090046"/>
            <a:ext cx="1539578" cy="563090"/>
          </p:xfrm>
          <a:graphic>
            <a:graphicData uri="http://schemas.openxmlformats.org/presentationml/2006/ole">
              <p:oleObj spid="_x0000_s252933" name="Visio" r:id="rId7" imgW="5958917" imgH="2179428" progId="">
                <p:embed/>
              </p:oleObj>
            </a:graphicData>
          </a:graphic>
        </p:graphicFrame>
        <p:graphicFrame>
          <p:nvGraphicFramePr>
            <p:cNvPr id="25" name="Object 17"/>
            <p:cNvGraphicFramePr>
              <a:graphicFrameLocks noChangeAspect="1"/>
            </p:cNvGraphicFramePr>
            <p:nvPr/>
          </p:nvGraphicFramePr>
          <p:xfrm>
            <a:off x="1475656" y="3501008"/>
            <a:ext cx="1538287" cy="563562"/>
          </p:xfrm>
          <a:graphic>
            <a:graphicData uri="http://schemas.openxmlformats.org/presentationml/2006/ole">
              <p:oleObj spid="_x0000_s252934" name="Visio" r:id="rId8" imgW="5958917" imgH="2179428" progId="">
                <p:embed/>
              </p:oleObj>
            </a:graphicData>
          </a:graphic>
        </p:graphicFrame>
        <p:graphicFrame>
          <p:nvGraphicFramePr>
            <p:cNvPr id="26" name="Object 19"/>
            <p:cNvGraphicFramePr>
              <a:graphicFrameLocks noChangeAspect="1"/>
            </p:cNvGraphicFramePr>
            <p:nvPr/>
          </p:nvGraphicFramePr>
          <p:xfrm>
            <a:off x="1619672" y="4221088"/>
            <a:ext cx="1728787" cy="481012"/>
          </p:xfrm>
          <a:graphic>
            <a:graphicData uri="http://schemas.openxmlformats.org/presentationml/2006/ole">
              <p:oleObj spid="_x0000_s252935" name="Visio" r:id="rId9" imgW="4937814" imgH="1371600" progId="">
                <p:embed/>
              </p:oleObj>
            </a:graphicData>
          </a:graphic>
        </p:graphicFrame>
        <p:graphicFrame>
          <p:nvGraphicFramePr>
            <p:cNvPr id="27" name="Object 20"/>
            <p:cNvGraphicFramePr>
              <a:graphicFrameLocks noChangeAspect="1"/>
            </p:cNvGraphicFramePr>
            <p:nvPr/>
          </p:nvGraphicFramePr>
          <p:xfrm>
            <a:off x="1043608" y="3446512"/>
            <a:ext cx="220663" cy="990600"/>
          </p:xfrm>
          <a:graphic>
            <a:graphicData uri="http://schemas.openxmlformats.org/presentationml/2006/ole">
              <p:oleObj spid="_x0000_s252936" name="Visio" r:id="rId10" imgW="502879" imgH="2270868" progId="">
                <p:embed/>
              </p:oleObj>
            </a:graphicData>
          </a:graphic>
        </p:graphicFrame>
        <p:graphicFrame>
          <p:nvGraphicFramePr>
            <p:cNvPr id="28" name="Object 21"/>
            <p:cNvGraphicFramePr>
              <a:graphicFrameLocks noChangeAspect="1"/>
            </p:cNvGraphicFramePr>
            <p:nvPr/>
          </p:nvGraphicFramePr>
          <p:xfrm>
            <a:off x="1692275" y="3716338"/>
            <a:ext cx="1538288" cy="563562"/>
          </p:xfrm>
          <a:graphic>
            <a:graphicData uri="http://schemas.openxmlformats.org/presentationml/2006/ole">
              <p:oleObj spid="_x0000_s252937" name="Visio" r:id="rId11" imgW="5958917" imgH="2179428" progId="">
                <p:embed/>
              </p:oleObj>
            </a:graphicData>
          </a:graphic>
        </p:graphicFrame>
        <p:graphicFrame>
          <p:nvGraphicFramePr>
            <p:cNvPr id="29" name="Object 22"/>
            <p:cNvGraphicFramePr>
              <a:graphicFrameLocks noChangeAspect="1"/>
            </p:cNvGraphicFramePr>
            <p:nvPr/>
          </p:nvGraphicFramePr>
          <p:xfrm>
            <a:off x="1259632" y="3501008"/>
            <a:ext cx="220663" cy="990600"/>
          </p:xfrm>
          <a:graphic>
            <a:graphicData uri="http://schemas.openxmlformats.org/presentationml/2006/ole">
              <p:oleObj spid="_x0000_s252938" name="Visio" r:id="rId12" imgW="502879" imgH="2270868" progId="">
                <p:embed/>
              </p:oleObj>
            </a:graphicData>
          </a:graphic>
        </p:graphicFrame>
        <p:graphicFrame>
          <p:nvGraphicFramePr>
            <p:cNvPr id="30" name="Object 23"/>
            <p:cNvGraphicFramePr>
              <a:graphicFrameLocks noChangeAspect="1"/>
            </p:cNvGraphicFramePr>
            <p:nvPr/>
          </p:nvGraphicFramePr>
          <p:xfrm>
            <a:off x="2699792" y="3717032"/>
            <a:ext cx="220663" cy="990600"/>
          </p:xfrm>
          <a:graphic>
            <a:graphicData uri="http://schemas.openxmlformats.org/presentationml/2006/ole">
              <p:oleObj spid="_x0000_s252939" name="Visio" r:id="rId13" imgW="502879" imgH="2270868" progId="">
                <p:embed/>
              </p:oleObj>
            </a:graphicData>
          </a:graphic>
        </p:graphicFrame>
        <p:graphicFrame>
          <p:nvGraphicFramePr>
            <p:cNvPr id="31" name="Object 24"/>
            <p:cNvGraphicFramePr>
              <a:graphicFrameLocks noChangeAspect="1"/>
            </p:cNvGraphicFramePr>
            <p:nvPr/>
          </p:nvGraphicFramePr>
          <p:xfrm>
            <a:off x="1547664" y="3573016"/>
            <a:ext cx="220663" cy="990600"/>
          </p:xfrm>
          <a:graphic>
            <a:graphicData uri="http://schemas.openxmlformats.org/presentationml/2006/ole">
              <p:oleObj spid="_x0000_s252940" name="Visio" r:id="rId14" imgW="502879" imgH="2270868" progId="">
                <p:embed/>
              </p:oleObj>
            </a:graphicData>
          </a:graphic>
        </p:graphicFrame>
        <p:graphicFrame>
          <p:nvGraphicFramePr>
            <p:cNvPr id="32" name="Object 25"/>
            <p:cNvGraphicFramePr>
              <a:graphicFrameLocks noChangeAspect="1"/>
            </p:cNvGraphicFramePr>
            <p:nvPr/>
          </p:nvGraphicFramePr>
          <p:xfrm>
            <a:off x="1259631" y="4365103"/>
            <a:ext cx="1728788" cy="481012"/>
          </p:xfrm>
          <a:graphic>
            <a:graphicData uri="http://schemas.openxmlformats.org/presentationml/2006/ole">
              <p:oleObj spid="_x0000_s252941" name="Visio" r:id="rId15" imgW="4937814" imgH="1371600" progId="">
                <p:embed/>
              </p:oleObj>
            </a:graphicData>
          </a:graphic>
        </p:graphicFrame>
        <p:graphicFrame>
          <p:nvGraphicFramePr>
            <p:cNvPr id="33" name="Object 26"/>
            <p:cNvGraphicFramePr>
              <a:graphicFrameLocks noChangeAspect="1"/>
            </p:cNvGraphicFramePr>
            <p:nvPr/>
          </p:nvGraphicFramePr>
          <p:xfrm>
            <a:off x="1331044" y="3789040"/>
            <a:ext cx="1728788" cy="481012"/>
          </p:xfrm>
          <a:graphic>
            <a:graphicData uri="http://schemas.openxmlformats.org/presentationml/2006/ole">
              <p:oleObj spid="_x0000_s252942" name="Visio" r:id="rId16" imgW="4937814" imgH="1371600" progId="">
                <p:embed/>
              </p:oleObj>
            </a:graphicData>
          </a:graphic>
        </p:graphicFrame>
        <p:graphicFrame>
          <p:nvGraphicFramePr>
            <p:cNvPr id="34" name="Object 27"/>
            <p:cNvGraphicFramePr>
              <a:graphicFrameLocks noChangeAspect="1"/>
            </p:cNvGraphicFramePr>
            <p:nvPr/>
          </p:nvGraphicFramePr>
          <p:xfrm>
            <a:off x="1691083" y="3573016"/>
            <a:ext cx="1728788" cy="481012"/>
          </p:xfrm>
          <a:graphic>
            <a:graphicData uri="http://schemas.openxmlformats.org/presentationml/2006/ole">
              <p:oleObj spid="_x0000_s252943" name="Visio" r:id="rId17" imgW="4937814" imgH="1371600" progId="">
                <p:embed/>
              </p:oleObj>
            </a:graphicData>
          </a:graphic>
        </p:graphicFrame>
      </p:grpSp>
      <p:cxnSp>
        <p:nvCxnSpPr>
          <p:cNvPr id="47" name="Connecteur droit avec flèche 46"/>
          <p:cNvCxnSpPr/>
          <p:nvPr/>
        </p:nvCxnSpPr>
        <p:spPr>
          <a:xfrm>
            <a:off x="5004048" y="4077072"/>
            <a:ext cx="7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9" name="Groupe 68"/>
          <p:cNvGrpSpPr/>
          <p:nvPr/>
        </p:nvGrpSpPr>
        <p:grpSpPr>
          <a:xfrm>
            <a:off x="5760132" y="2168860"/>
            <a:ext cx="3096344" cy="3295528"/>
            <a:chOff x="5544108" y="2365720"/>
            <a:chExt cx="3096344" cy="3295528"/>
          </a:xfrm>
        </p:grpSpPr>
        <p:grpSp>
          <p:nvGrpSpPr>
            <p:cNvPr id="10" name="Groupe 80"/>
            <p:cNvGrpSpPr/>
            <p:nvPr/>
          </p:nvGrpSpPr>
          <p:grpSpPr>
            <a:xfrm>
              <a:off x="5544108" y="2365720"/>
              <a:ext cx="3096344" cy="3295528"/>
              <a:chOff x="2663788" y="2221704"/>
              <a:chExt cx="3096344" cy="3295528"/>
            </a:xfrm>
          </p:grpSpPr>
          <p:grpSp>
            <p:nvGrpSpPr>
              <p:cNvPr id="11" name="Groupe 70"/>
              <p:cNvGrpSpPr/>
              <p:nvPr/>
            </p:nvGrpSpPr>
            <p:grpSpPr>
              <a:xfrm>
                <a:off x="2987824" y="2924944"/>
                <a:ext cx="2304256" cy="2592288"/>
                <a:chOff x="3851920" y="3068960"/>
                <a:chExt cx="2304256" cy="2592288"/>
              </a:xfrm>
            </p:grpSpPr>
            <p:sp>
              <p:nvSpPr>
                <p:cNvPr id="14" name="Rectangle à coins arrondis 13"/>
                <p:cNvSpPr/>
                <p:nvPr/>
              </p:nvSpPr>
              <p:spPr>
                <a:xfrm>
                  <a:off x="3851920" y="3068960"/>
                  <a:ext cx="2304256" cy="2592288"/>
                </a:xfrm>
                <a:prstGeom prst="roundRect">
                  <a:avLst/>
                </a:prstGeom>
                <a:solidFill>
                  <a:schemeClr val="bg1"/>
                </a:solidFill>
                <a:ln w="3175">
                  <a:solidFill>
                    <a:schemeClr val="accent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Connecteur en angle 14"/>
                <p:cNvCxnSpPr/>
                <p:nvPr/>
              </p:nvCxnSpPr>
              <p:spPr>
                <a:xfrm flipV="1">
                  <a:off x="4067944" y="3284984"/>
                  <a:ext cx="936104" cy="7920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pic>
              <p:nvPicPr>
                <p:cNvPr id="16" name="Image 15" descr="Guideline_Icon_175_175.jpg"/>
                <p:cNvPicPr>
                  <a:picLocks noChangeAspect="1"/>
                </p:cNvPicPr>
                <p:nvPr/>
              </p:nvPicPr>
              <p:blipFill>
                <a:blip r:embed="rId18" cstate="print"/>
                <a:stretch>
                  <a:fillRect/>
                </a:stretch>
              </p:blipFill>
              <p:spPr>
                <a:xfrm>
                  <a:off x="5364088" y="4725144"/>
                  <a:ext cx="648072" cy="648072"/>
                </a:xfrm>
                <a:prstGeom prst="rect">
                  <a:avLst/>
                </a:prstGeom>
              </p:spPr>
            </p:pic>
            <p:pic>
              <p:nvPicPr>
                <p:cNvPr id="17" name="Image 16" descr="400px-Configure_icon.png"/>
                <p:cNvPicPr>
                  <a:picLocks noChangeAspect="1"/>
                </p:cNvPicPr>
                <p:nvPr/>
              </p:nvPicPr>
              <p:blipFill>
                <a:blip r:embed="rId19" cstate="print"/>
                <a:stretch>
                  <a:fillRect/>
                </a:stretch>
              </p:blipFill>
              <p:spPr>
                <a:xfrm>
                  <a:off x="5129304" y="3140968"/>
                  <a:ext cx="882856" cy="576064"/>
                </a:xfrm>
                <a:prstGeom prst="rect">
                  <a:avLst/>
                </a:prstGeom>
              </p:spPr>
            </p:pic>
            <p:sp>
              <p:nvSpPr>
                <p:cNvPr id="19" name="ZoneTexte 18"/>
                <p:cNvSpPr txBox="1"/>
                <p:nvPr/>
              </p:nvSpPr>
              <p:spPr>
                <a:xfrm>
                  <a:off x="3923928" y="3429000"/>
                  <a:ext cx="1440160" cy="584775"/>
                </a:xfrm>
                <a:prstGeom prst="rect">
                  <a:avLst/>
                </a:prstGeom>
                <a:solidFill>
                  <a:schemeClr val="bg1"/>
                </a:solidFill>
              </p:spPr>
              <p:txBody>
                <a:bodyPr wrap="square" rtlCol="0">
                  <a:spAutoFit/>
                </a:bodyPr>
                <a:lstStyle/>
                <a:p>
                  <a:r>
                    <a:rPr lang="en-US" sz="1600" dirty="0" smtClean="0">
                      <a:latin typeface="GillSans" pitchFamily="2" charset="0"/>
                    </a:rPr>
                    <a:t>Configuration steps order</a:t>
                  </a:r>
                  <a:endParaRPr lang="en-US" sz="1600" dirty="0">
                    <a:latin typeface="GillSans" pitchFamily="2" charset="0"/>
                  </a:endParaRPr>
                </a:p>
              </p:txBody>
            </p:sp>
          </p:grpSp>
          <p:sp>
            <p:nvSpPr>
              <p:cNvPr id="13" name="ZoneTexte 12"/>
              <p:cNvSpPr txBox="1"/>
              <p:nvPr/>
            </p:nvSpPr>
            <p:spPr>
              <a:xfrm>
                <a:off x="2663788" y="2221704"/>
                <a:ext cx="3096344" cy="707886"/>
              </a:xfrm>
              <a:prstGeom prst="rect">
                <a:avLst/>
              </a:prstGeom>
              <a:noFill/>
            </p:spPr>
            <p:txBody>
              <a:bodyPr wrap="square" rtlCol="0">
                <a:spAutoFit/>
              </a:bodyPr>
              <a:lstStyle/>
              <a:p>
                <a:pPr algn="ctr"/>
                <a:r>
                  <a:rPr lang="en-US" sz="2000" dirty="0" smtClean="0">
                    <a:solidFill>
                      <a:srgbClr val="FF0000"/>
                    </a:solidFill>
                    <a:latin typeface="GillSans" pitchFamily="2" charset="0"/>
                  </a:rPr>
                  <a:t>Configuration Guidance Model</a:t>
                </a:r>
                <a:endParaRPr lang="en-US" sz="2000" dirty="0">
                  <a:solidFill>
                    <a:srgbClr val="FF0000"/>
                  </a:solidFill>
                  <a:latin typeface="GillSans" pitchFamily="2" charset="0"/>
                </a:endParaRPr>
              </a:p>
            </p:txBody>
          </p:sp>
        </p:grpSp>
        <p:cxnSp>
          <p:nvCxnSpPr>
            <p:cNvPr id="58" name="Connecteur en angle 57"/>
            <p:cNvCxnSpPr/>
            <p:nvPr/>
          </p:nvCxnSpPr>
          <p:spPr>
            <a:xfrm>
              <a:off x="6084168" y="4221088"/>
              <a:ext cx="1080120" cy="86409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6048164" y="4345940"/>
              <a:ext cx="1512168" cy="584775"/>
            </a:xfrm>
            <a:prstGeom prst="rect">
              <a:avLst/>
            </a:prstGeom>
            <a:solidFill>
              <a:schemeClr val="bg1"/>
            </a:solidFill>
          </p:spPr>
          <p:txBody>
            <a:bodyPr wrap="square" rtlCol="0">
              <a:spAutoFit/>
            </a:bodyPr>
            <a:lstStyle/>
            <a:p>
              <a:r>
                <a:rPr lang="en-US" sz="1600" dirty="0" smtClean="0">
                  <a:latin typeface="GillSans" pitchFamily="2" charset="0"/>
                </a:rPr>
                <a:t>Configuration guidelines</a:t>
              </a:r>
              <a:endParaRPr lang="en-US" sz="1600" dirty="0">
                <a:latin typeface="GillSans" pitchFamily="2" charset="0"/>
              </a:endParaRPr>
            </a:p>
          </p:txBody>
        </p:sp>
      </p:grpSp>
      <p:grpSp>
        <p:nvGrpSpPr>
          <p:cNvPr id="12" name="Groupe 66"/>
          <p:cNvGrpSpPr/>
          <p:nvPr/>
        </p:nvGrpSpPr>
        <p:grpSpPr>
          <a:xfrm>
            <a:off x="3203848" y="2564904"/>
            <a:ext cx="1584176" cy="2880320"/>
            <a:chOff x="3059832" y="2564904"/>
            <a:chExt cx="1728192" cy="2952328"/>
          </a:xfrm>
        </p:grpSpPr>
        <p:grpSp>
          <p:nvGrpSpPr>
            <p:cNvPr id="18" name="Groupe 64"/>
            <p:cNvGrpSpPr/>
            <p:nvPr/>
          </p:nvGrpSpPr>
          <p:grpSpPr>
            <a:xfrm>
              <a:off x="3171743" y="3027040"/>
              <a:ext cx="1472265" cy="1986136"/>
              <a:chOff x="2915816" y="3140968"/>
              <a:chExt cx="1472265" cy="1986136"/>
            </a:xfrm>
          </p:grpSpPr>
          <p:pic>
            <p:nvPicPr>
              <p:cNvPr id="42" name="Image 41" descr="graph-theory.gif"/>
              <p:cNvPicPr>
                <a:picLocks noChangeAspect="1"/>
              </p:cNvPicPr>
              <p:nvPr/>
            </p:nvPicPr>
            <p:blipFill>
              <a:blip r:embed="rId20" cstate="print"/>
              <a:stretch>
                <a:fillRect/>
              </a:stretch>
            </p:blipFill>
            <p:spPr>
              <a:xfrm>
                <a:off x="3347864" y="4365104"/>
                <a:ext cx="762000" cy="762000"/>
              </a:xfrm>
              <a:prstGeom prst="rect">
                <a:avLst/>
              </a:prstGeom>
            </p:spPr>
          </p:pic>
          <p:pic>
            <p:nvPicPr>
              <p:cNvPr id="43" name="Image 42" descr="data-mining.jpg"/>
              <p:cNvPicPr>
                <a:picLocks noChangeAspect="1"/>
              </p:cNvPicPr>
              <p:nvPr/>
            </p:nvPicPr>
            <p:blipFill>
              <a:blip r:embed="rId21" cstate="print"/>
              <a:stretch>
                <a:fillRect/>
              </a:stretch>
            </p:blipFill>
            <p:spPr>
              <a:xfrm>
                <a:off x="2915816" y="3140968"/>
                <a:ext cx="1472265" cy="720080"/>
              </a:xfrm>
              <a:prstGeom prst="rect">
                <a:avLst/>
              </a:prstGeom>
            </p:spPr>
          </p:pic>
          <p:sp>
            <p:nvSpPr>
              <p:cNvPr id="44" name="Plus 43"/>
              <p:cNvSpPr/>
              <p:nvPr/>
            </p:nvSpPr>
            <p:spPr>
              <a:xfrm>
                <a:off x="3563888" y="3861048"/>
                <a:ext cx="390128" cy="432048"/>
              </a:xfrm>
              <a:prstGeom prst="mathPlus">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Ellipse 65"/>
            <p:cNvSpPr/>
            <p:nvPr/>
          </p:nvSpPr>
          <p:spPr>
            <a:xfrm>
              <a:off x="3059832" y="2564904"/>
              <a:ext cx="1728192" cy="29523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8" name="Connecteur droit avec flèche 67"/>
          <p:cNvCxnSpPr/>
          <p:nvPr/>
        </p:nvCxnSpPr>
        <p:spPr>
          <a:xfrm>
            <a:off x="2123728" y="4077072"/>
            <a:ext cx="7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a:off x="611560" y="4581128"/>
            <a:ext cx="1642920" cy="369332"/>
          </a:xfrm>
          <a:prstGeom prst="rect">
            <a:avLst/>
          </a:prstGeom>
          <a:noFill/>
        </p:spPr>
        <p:txBody>
          <a:bodyPr wrap="square" rtlCol="0">
            <a:spAutoFit/>
          </a:bodyPr>
          <a:lstStyle/>
          <a:p>
            <a:r>
              <a:rPr lang="en-US" dirty="0" smtClean="0">
                <a:solidFill>
                  <a:srgbClr val="0000FF"/>
                </a:solidFill>
                <a:latin typeface="GillSans" pitchFamily="2" charset="0"/>
              </a:rPr>
              <a:t>BP repository</a:t>
            </a:r>
            <a:endParaRPr lang="en-US" dirty="0">
              <a:solidFill>
                <a:srgbClr val="0000FF"/>
              </a:solidFill>
              <a:latin typeface="GillSans" pitchFamily="2" charset="0"/>
            </a:endParaRPr>
          </a:p>
        </p:txBody>
      </p:sp>
      <p:sp>
        <p:nvSpPr>
          <p:cNvPr id="48" name="ZoneTexte 47"/>
          <p:cNvSpPr txBox="1"/>
          <p:nvPr/>
        </p:nvSpPr>
        <p:spPr>
          <a:xfrm>
            <a:off x="503548" y="2060848"/>
            <a:ext cx="1980220" cy="369332"/>
          </a:xfrm>
          <a:prstGeom prst="rect">
            <a:avLst/>
          </a:prstGeom>
          <a:noFill/>
        </p:spPr>
        <p:txBody>
          <a:bodyPr wrap="square" rtlCol="0">
            <a:spAutoFit/>
          </a:bodyPr>
          <a:lstStyle/>
          <a:p>
            <a:r>
              <a:rPr lang="en-US" dirty="0" smtClean="0">
                <a:solidFill>
                  <a:srgbClr val="0000FF"/>
                </a:solidFill>
                <a:latin typeface="GillSans" pitchFamily="2" charset="0"/>
              </a:rPr>
              <a:t>Configurable BP</a:t>
            </a:r>
            <a:endParaRPr lang="en-US" dirty="0">
              <a:solidFill>
                <a:srgbClr val="0000FF"/>
              </a:solidFill>
              <a:latin typeface="GillSans" pitchFamily="2" charset="0"/>
            </a:endParaRPr>
          </a:p>
        </p:txBody>
      </p:sp>
      <p:sp>
        <p:nvSpPr>
          <p:cNvPr id="49" name="Rectangle 4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Configuration Guidance Model</a:t>
            </a:r>
            <a:endParaRPr lang="en-US" dirty="0"/>
          </a:p>
        </p:txBody>
      </p:sp>
      <p:sp>
        <p:nvSpPr>
          <p:cNvPr id="4" name="Espace réservé de la date 3"/>
          <p:cNvSpPr>
            <a:spLocks noGrp="1"/>
          </p:cNvSpPr>
          <p:nvPr>
            <p:ph type="dt" sz="half" idx="10"/>
          </p:nvPr>
        </p:nvSpPr>
        <p:spPr/>
        <p:txBody>
          <a:bodyPr/>
          <a:lstStyle/>
          <a:p>
            <a:fld id="{E662F0EC-0268-430D-9C52-C174AF66C0D6}"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29</a:t>
            </a:r>
            <a:endParaRPr lang="fr-FR" dirty="0"/>
          </a:p>
        </p:txBody>
      </p:sp>
      <p:sp>
        <p:nvSpPr>
          <p:cNvPr id="70" name="Ellipse 69"/>
          <p:cNvSpPr/>
          <p:nvPr/>
        </p:nvSpPr>
        <p:spPr>
          <a:xfrm>
            <a:off x="4244364" y="2164252"/>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Root</a:t>
            </a:r>
            <a:endParaRPr lang="en-US" sz="2000" dirty="0">
              <a:solidFill>
                <a:schemeClr val="tx1"/>
              </a:solidFill>
            </a:endParaRPr>
          </a:p>
        </p:txBody>
      </p:sp>
      <p:sp>
        <p:nvSpPr>
          <p:cNvPr id="71" name="Ellipse 70"/>
          <p:cNvSpPr/>
          <p:nvPr/>
        </p:nvSpPr>
        <p:spPr>
          <a:xfrm>
            <a:off x="2807804" y="3298817"/>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VP1</a:t>
            </a:r>
            <a:endParaRPr lang="en-US" sz="2400" dirty="0">
              <a:solidFill>
                <a:srgbClr val="FF0000"/>
              </a:solidFill>
            </a:endParaRPr>
          </a:p>
        </p:txBody>
      </p:sp>
      <p:sp>
        <p:nvSpPr>
          <p:cNvPr id="72" name="Ellipse 71"/>
          <p:cNvSpPr/>
          <p:nvPr/>
        </p:nvSpPr>
        <p:spPr>
          <a:xfrm>
            <a:off x="1799692"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VP3</a:t>
            </a:r>
            <a:endParaRPr lang="en-US" sz="2400" dirty="0">
              <a:solidFill>
                <a:srgbClr val="FF0000"/>
              </a:solidFill>
            </a:endParaRPr>
          </a:p>
        </p:txBody>
      </p:sp>
      <p:sp>
        <p:nvSpPr>
          <p:cNvPr id="73" name="Ellipse 72"/>
          <p:cNvSpPr/>
          <p:nvPr/>
        </p:nvSpPr>
        <p:spPr>
          <a:xfrm>
            <a:off x="3167844" y="4366643"/>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VP4</a:t>
            </a:r>
            <a:endParaRPr lang="en-US" sz="2400" dirty="0">
              <a:solidFill>
                <a:srgbClr val="FF0000"/>
              </a:solidFill>
            </a:endParaRPr>
          </a:p>
        </p:txBody>
      </p:sp>
      <p:sp>
        <p:nvSpPr>
          <p:cNvPr id="74" name="Ellipse 73"/>
          <p:cNvSpPr/>
          <p:nvPr/>
        </p:nvSpPr>
        <p:spPr>
          <a:xfrm>
            <a:off x="5749331" y="3298817"/>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VP2</a:t>
            </a:r>
            <a:endParaRPr lang="en-US" sz="2400" dirty="0">
              <a:solidFill>
                <a:srgbClr val="FF0000"/>
              </a:solidFill>
            </a:endParaRPr>
          </a:p>
        </p:txBody>
      </p:sp>
      <p:sp>
        <p:nvSpPr>
          <p:cNvPr id="75" name="Ellipse 74"/>
          <p:cNvSpPr/>
          <p:nvPr/>
        </p:nvSpPr>
        <p:spPr>
          <a:xfrm>
            <a:off x="4824028"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VP5</a:t>
            </a:r>
            <a:endParaRPr lang="en-US" sz="2400" dirty="0">
              <a:solidFill>
                <a:srgbClr val="FF0000"/>
              </a:solidFill>
            </a:endParaRPr>
          </a:p>
        </p:txBody>
      </p:sp>
      <p:sp>
        <p:nvSpPr>
          <p:cNvPr id="76" name="Ellipse 75"/>
          <p:cNvSpPr/>
          <p:nvPr/>
        </p:nvSpPr>
        <p:spPr>
          <a:xfrm>
            <a:off x="6120172"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VP6</a:t>
            </a:r>
            <a:endParaRPr lang="en-US" sz="2400" dirty="0">
              <a:solidFill>
                <a:srgbClr val="FF0000"/>
              </a:solidFill>
            </a:endParaRPr>
          </a:p>
        </p:txBody>
      </p:sp>
      <p:cxnSp>
        <p:nvCxnSpPr>
          <p:cNvPr id="78" name="Connecteur droit avec flèche 77"/>
          <p:cNvCxnSpPr>
            <a:stCxn id="70" idx="4"/>
            <a:endCxn id="71" idx="0"/>
          </p:cNvCxnSpPr>
          <p:nvPr/>
        </p:nvCxnSpPr>
        <p:spPr>
          <a:xfrm flipH="1">
            <a:off x="3389269" y="2698165"/>
            <a:ext cx="1436560" cy="600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avec flèche 78"/>
          <p:cNvCxnSpPr>
            <a:stCxn id="70" idx="4"/>
            <a:endCxn id="74" idx="0"/>
          </p:cNvCxnSpPr>
          <p:nvPr/>
        </p:nvCxnSpPr>
        <p:spPr>
          <a:xfrm>
            <a:off x="4825828" y="2698165"/>
            <a:ext cx="1504967" cy="600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Connecteur droit avec flèche 81"/>
          <p:cNvCxnSpPr>
            <a:stCxn id="74" idx="4"/>
            <a:endCxn id="75" idx="0"/>
          </p:cNvCxnSpPr>
          <p:nvPr/>
        </p:nvCxnSpPr>
        <p:spPr>
          <a:xfrm flipH="1">
            <a:off x="5405493" y="3832730"/>
            <a:ext cx="925303"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a:stCxn id="74" idx="4"/>
            <a:endCxn id="76" idx="0"/>
          </p:cNvCxnSpPr>
          <p:nvPr/>
        </p:nvCxnSpPr>
        <p:spPr>
          <a:xfrm>
            <a:off x="6330796" y="3832730"/>
            <a:ext cx="370841"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Connecteur droit avec flèche 88"/>
          <p:cNvCxnSpPr>
            <a:stCxn id="71" idx="4"/>
            <a:endCxn id="73" idx="0"/>
          </p:cNvCxnSpPr>
          <p:nvPr/>
        </p:nvCxnSpPr>
        <p:spPr>
          <a:xfrm>
            <a:off x="3389269" y="3832730"/>
            <a:ext cx="360040" cy="5339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Connecteur droit avec flèche 91"/>
          <p:cNvCxnSpPr>
            <a:stCxn id="71" idx="4"/>
            <a:endCxn id="72" idx="0"/>
          </p:cNvCxnSpPr>
          <p:nvPr/>
        </p:nvCxnSpPr>
        <p:spPr>
          <a:xfrm flipH="1">
            <a:off x="2381157" y="3832730"/>
            <a:ext cx="1008112"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755576" y="238027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Variant1</a:t>
            </a:r>
            <a:endParaRPr lang="en-US" sz="2000" dirty="0">
              <a:solidFill>
                <a:schemeClr val="tx1"/>
              </a:solidFill>
            </a:endParaRPr>
          </a:p>
        </p:txBody>
      </p:sp>
      <p:sp>
        <p:nvSpPr>
          <p:cNvPr id="141" name="Rectangle 140"/>
          <p:cNvSpPr/>
          <p:nvPr/>
        </p:nvSpPr>
        <p:spPr>
          <a:xfrm>
            <a:off x="755576" y="3244372"/>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Variant2</a:t>
            </a:r>
            <a:endParaRPr lang="en-US" sz="2000" dirty="0">
              <a:solidFill>
                <a:schemeClr val="tx1"/>
              </a:solidFill>
            </a:endParaRPr>
          </a:p>
        </p:txBody>
      </p:sp>
      <p:sp>
        <p:nvSpPr>
          <p:cNvPr id="142" name="Rectangle 141"/>
          <p:cNvSpPr/>
          <p:nvPr/>
        </p:nvSpPr>
        <p:spPr>
          <a:xfrm>
            <a:off x="7452320" y="2596300"/>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Variant5</a:t>
            </a:r>
            <a:endParaRPr lang="en-US" sz="2000" dirty="0">
              <a:solidFill>
                <a:schemeClr val="tx1"/>
              </a:solidFill>
            </a:endParaRPr>
          </a:p>
        </p:txBody>
      </p:sp>
      <p:sp>
        <p:nvSpPr>
          <p:cNvPr id="143" name="Rectangle 142"/>
          <p:cNvSpPr/>
          <p:nvPr/>
        </p:nvSpPr>
        <p:spPr>
          <a:xfrm>
            <a:off x="1043608" y="526059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Variant3</a:t>
            </a:r>
            <a:endParaRPr lang="en-US" sz="2000" dirty="0">
              <a:solidFill>
                <a:schemeClr val="tx1"/>
              </a:solidFill>
            </a:endParaRPr>
          </a:p>
        </p:txBody>
      </p:sp>
      <p:sp>
        <p:nvSpPr>
          <p:cNvPr id="144" name="Rectangle 143"/>
          <p:cNvSpPr/>
          <p:nvPr/>
        </p:nvSpPr>
        <p:spPr>
          <a:xfrm>
            <a:off x="2411760" y="526059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Variant4</a:t>
            </a:r>
            <a:endParaRPr lang="en-US" sz="2000" dirty="0">
              <a:solidFill>
                <a:schemeClr val="tx1"/>
              </a:solidFill>
            </a:endParaRPr>
          </a:p>
        </p:txBody>
      </p:sp>
      <p:cxnSp>
        <p:nvCxnSpPr>
          <p:cNvPr id="146" name="Connecteur droit 145"/>
          <p:cNvCxnSpPr>
            <a:stCxn id="71" idx="2"/>
            <a:endCxn id="128" idx="3"/>
          </p:cNvCxnSpPr>
          <p:nvPr/>
        </p:nvCxnSpPr>
        <p:spPr>
          <a:xfrm flipH="1" flipV="1">
            <a:off x="1907704" y="2668308"/>
            <a:ext cx="900100" cy="89746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7" name="Connecteur droit 146"/>
          <p:cNvCxnSpPr>
            <a:stCxn id="71" idx="2"/>
            <a:endCxn id="141" idx="3"/>
          </p:cNvCxnSpPr>
          <p:nvPr/>
        </p:nvCxnSpPr>
        <p:spPr>
          <a:xfrm flipH="1" flipV="1">
            <a:off x="1907704" y="3532404"/>
            <a:ext cx="900100" cy="333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1" name="Connecteur droit 150"/>
          <p:cNvCxnSpPr>
            <a:stCxn id="72" idx="4"/>
            <a:endCxn id="143" idx="0"/>
          </p:cNvCxnSpPr>
          <p:nvPr/>
        </p:nvCxnSpPr>
        <p:spPr>
          <a:xfrm flipH="1">
            <a:off x="1619672" y="4833817"/>
            <a:ext cx="761485" cy="4267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4" name="Connecteur droit 153"/>
          <p:cNvCxnSpPr>
            <a:stCxn id="72" idx="4"/>
            <a:endCxn id="144" idx="0"/>
          </p:cNvCxnSpPr>
          <p:nvPr/>
        </p:nvCxnSpPr>
        <p:spPr>
          <a:xfrm>
            <a:off x="2381157" y="4833817"/>
            <a:ext cx="606667" cy="4267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Connecteur droit 156"/>
          <p:cNvCxnSpPr>
            <a:stCxn id="74" idx="6"/>
            <a:endCxn id="142" idx="1"/>
          </p:cNvCxnSpPr>
          <p:nvPr/>
        </p:nvCxnSpPr>
        <p:spPr>
          <a:xfrm flipV="1">
            <a:off x="6912260" y="2884332"/>
            <a:ext cx="540060" cy="68144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4" name="Arc 163"/>
          <p:cNvSpPr/>
          <p:nvPr/>
        </p:nvSpPr>
        <p:spPr>
          <a:xfrm rot="10800000">
            <a:off x="467543" y="2308268"/>
            <a:ext cx="2088229" cy="3240360"/>
          </a:xfrm>
          <a:prstGeom prst="arc">
            <a:avLst>
              <a:gd name="adj1" fmla="val 17265042"/>
              <a:gd name="adj2" fmla="val 3342050"/>
            </a:avLst>
          </a:prstGeom>
          <a:ln>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ZoneTexte 165"/>
          <p:cNvSpPr txBox="1"/>
          <p:nvPr/>
        </p:nvSpPr>
        <p:spPr>
          <a:xfrm>
            <a:off x="35496" y="4468508"/>
            <a:ext cx="1440160" cy="338554"/>
          </a:xfrm>
          <a:prstGeom prst="rect">
            <a:avLst/>
          </a:prstGeom>
          <a:solidFill>
            <a:schemeClr val="bg1"/>
          </a:solidFill>
        </p:spPr>
        <p:txBody>
          <a:bodyPr wrap="square" rtlCol="0">
            <a:spAutoFit/>
          </a:bodyPr>
          <a:lstStyle/>
          <a:p>
            <a:r>
              <a:rPr lang="en-US" sz="1600" b="1" dirty="0" smtClean="0">
                <a:solidFill>
                  <a:srgbClr val="0000FF"/>
                </a:solidFill>
              </a:rPr>
              <a:t>&lt;includes&gt;</a:t>
            </a:r>
            <a:endParaRPr lang="en-US" sz="1600" b="1" dirty="0">
              <a:solidFill>
                <a:srgbClr val="0000FF"/>
              </a:solidFill>
            </a:endParaRPr>
          </a:p>
        </p:txBody>
      </p:sp>
      <p:sp>
        <p:nvSpPr>
          <p:cNvPr id="167" name="Arc 166"/>
          <p:cNvSpPr/>
          <p:nvPr/>
        </p:nvSpPr>
        <p:spPr>
          <a:xfrm rot="5809620">
            <a:off x="4246829" y="2096692"/>
            <a:ext cx="2415246" cy="5258080"/>
          </a:xfrm>
          <a:prstGeom prst="arc">
            <a:avLst>
              <a:gd name="adj1" fmla="val 17269630"/>
              <a:gd name="adj2" fmla="val 3790484"/>
            </a:avLst>
          </a:prstGeom>
          <a:ln>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ZoneTexte 167"/>
          <p:cNvSpPr txBox="1"/>
          <p:nvPr/>
        </p:nvSpPr>
        <p:spPr>
          <a:xfrm>
            <a:off x="4860032" y="5769260"/>
            <a:ext cx="1440160" cy="338554"/>
          </a:xfrm>
          <a:prstGeom prst="rect">
            <a:avLst/>
          </a:prstGeom>
          <a:solidFill>
            <a:schemeClr val="bg1"/>
          </a:solidFill>
        </p:spPr>
        <p:txBody>
          <a:bodyPr wrap="square" rtlCol="0">
            <a:spAutoFit/>
          </a:bodyPr>
          <a:lstStyle/>
          <a:p>
            <a:pPr algn="ctr"/>
            <a:r>
              <a:rPr lang="en-US" sz="1600" b="1" dirty="0" smtClean="0">
                <a:solidFill>
                  <a:srgbClr val="0000FF"/>
                </a:solidFill>
              </a:rPr>
              <a:t>&lt;excludes&gt;</a:t>
            </a:r>
            <a:endParaRPr lang="en-US" sz="1600" b="1" dirty="0">
              <a:solidFill>
                <a:srgbClr val="0000FF"/>
              </a:solidFill>
            </a:endParaRPr>
          </a:p>
        </p:txBody>
      </p:sp>
      <p:sp>
        <p:nvSpPr>
          <p:cNvPr id="169" name="ZoneTexte 168"/>
          <p:cNvSpPr txBox="1"/>
          <p:nvPr/>
        </p:nvSpPr>
        <p:spPr>
          <a:xfrm>
            <a:off x="827584" y="1484784"/>
            <a:ext cx="3888432" cy="461665"/>
          </a:xfrm>
          <a:prstGeom prst="rect">
            <a:avLst/>
          </a:prstGeom>
          <a:noFill/>
        </p:spPr>
        <p:txBody>
          <a:bodyPr wrap="square" rtlCol="0">
            <a:spAutoFit/>
          </a:bodyPr>
          <a:lstStyle/>
          <a:p>
            <a:r>
              <a:rPr lang="en-US" sz="2400" dirty="0" smtClean="0">
                <a:solidFill>
                  <a:srgbClr val="FF0000"/>
                </a:solidFill>
                <a:latin typeface="GillSans" pitchFamily="2" charset="0"/>
              </a:rPr>
              <a:t>1. Configuration steps order</a:t>
            </a:r>
            <a:endParaRPr lang="en-US" sz="2400" dirty="0">
              <a:solidFill>
                <a:srgbClr val="FF0000"/>
              </a:solidFill>
              <a:latin typeface="GillSans" pitchFamily="2" charset="0"/>
            </a:endParaRPr>
          </a:p>
        </p:txBody>
      </p:sp>
      <p:sp>
        <p:nvSpPr>
          <p:cNvPr id="170" name="ZoneTexte 169"/>
          <p:cNvSpPr txBox="1"/>
          <p:nvPr/>
        </p:nvSpPr>
        <p:spPr>
          <a:xfrm>
            <a:off x="4860032" y="1494076"/>
            <a:ext cx="3744416" cy="461665"/>
          </a:xfrm>
          <a:prstGeom prst="rect">
            <a:avLst/>
          </a:prstGeom>
          <a:noFill/>
        </p:spPr>
        <p:txBody>
          <a:bodyPr wrap="square" rtlCol="0">
            <a:spAutoFit/>
          </a:bodyPr>
          <a:lstStyle/>
          <a:p>
            <a:r>
              <a:rPr lang="en-US" sz="2400" dirty="0" smtClean="0">
                <a:solidFill>
                  <a:srgbClr val="0000FF"/>
                </a:solidFill>
                <a:latin typeface="GillSans" pitchFamily="2" charset="0"/>
              </a:rPr>
              <a:t>2. Configuration guidelines</a:t>
            </a:r>
            <a:endParaRPr lang="en-US" sz="2400" dirty="0">
              <a:solidFill>
                <a:srgbClr val="0000FF"/>
              </a:solidFill>
              <a:latin typeface="GillSans" pitchFamily="2" charset="0"/>
            </a:endParaRPr>
          </a:p>
        </p:txBody>
      </p:sp>
      <p:sp>
        <p:nvSpPr>
          <p:cNvPr id="37" name="Ellipse 36"/>
          <p:cNvSpPr/>
          <p:nvPr/>
        </p:nvSpPr>
        <p:spPr>
          <a:xfrm>
            <a:off x="7488324" y="4263239"/>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VP7</a:t>
            </a:r>
            <a:endParaRPr lang="en-US" sz="2400" dirty="0">
              <a:solidFill>
                <a:srgbClr val="FF0000"/>
              </a:solidFill>
            </a:endParaRPr>
          </a:p>
        </p:txBody>
      </p:sp>
      <p:cxnSp>
        <p:nvCxnSpPr>
          <p:cNvPr id="38" name="Connecteur droit avec flèche 37"/>
          <p:cNvCxnSpPr>
            <a:stCxn id="74" idx="4"/>
            <a:endCxn id="37" idx="0"/>
          </p:cNvCxnSpPr>
          <p:nvPr/>
        </p:nvCxnSpPr>
        <p:spPr>
          <a:xfrm>
            <a:off x="6330796" y="3832730"/>
            <a:ext cx="1738993" cy="4305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488324" y="5229200"/>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Variant6</a:t>
            </a:r>
            <a:endParaRPr lang="en-US" sz="2000" dirty="0">
              <a:solidFill>
                <a:schemeClr val="tx1"/>
              </a:solidFill>
            </a:endParaRPr>
          </a:p>
        </p:txBody>
      </p:sp>
      <p:cxnSp>
        <p:nvCxnSpPr>
          <p:cNvPr id="42" name="Connecteur droit 41"/>
          <p:cNvCxnSpPr>
            <a:stCxn id="37" idx="4"/>
            <a:endCxn id="41" idx="0"/>
          </p:cNvCxnSpPr>
          <p:nvPr/>
        </p:nvCxnSpPr>
        <p:spPr>
          <a:xfrm flipH="1">
            <a:off x="8064388" y="4797152"/>
            <a:ext cx="5401" cy="43204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4860032" y="1484784"/>
            <a:ext cx="3744416" cy="461665"/>
          </a:xfrm>
          <a:prstGeom prst="rect">
            <a:avLst/>
          </a:prstGeom>
          <a:noFill/>
          <a:ln w="57150">
            <a:solidFill>
              <a:srgbClr val="FF3300"/>
            </a:solidFill>
          </a:ln>
        </p:spPr>
        <p:txBody>
          <a:bodyPr wrap="square" rtlCol="0">
            <a:spAutoFit/>
          </a:bodyPr>
          <a:lstStyle/>
          <a:p>
            <a:endParaRPr lang="en-US" sz="2400" dirty="0">
              <a:solidFill>
                <a:srgbClr val="0000FF"/>
              </a:solidFill>
              <a:latin typeface="GillSans" pitchFamily="2" charset="0"/>
            </a:endParaRPr>
          </a:p>
        </p:txBody>
      </p:sp>
      <p:sp>
        <p:nvSpPr>
          <p:cNvPr id="48" name="Rectangle 47"/>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5</a:t>
            </a:fld>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Introduction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Thesis </a:t>
            </a:r>
            <a:r>
              <a:rPr lang="en-US" sz="2000" smtClean="0">
                <a:latin typeface="Bookman Old Style" pitchFamily="18" charset="0"/>
              </a:rPr>
              <a:t>contributions</a:t>
            </a:r>
            <a:endParaRPr lang="en-US" sz="2000" dirty="0">
              <a:latin typeface="Bookman Old Style" pitchFamily="18"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Configuration guideline</a:t>
            </a:r>
            <a:endParaRPr lang="en-US" dirty="0"/>
          </a:p>
        </p:txBody>
      </p:sp>
      <p:sp>
        <p:nvSpPr>
          <p:cNvPr id="7" name="Espace réservé du contenu 6"/>
          <p:cNvSpPr>
            <a:spLocks noGrp="1"/>
          </p:cNvSpPr>
          <p:nvPr>
            <p:ph idx="1"/>
          </p:nvPr>
        </p:nvSpPr>
        <p:spPr/>
        <p:txBody>
          <a:bodyPr>
            <a:normAutofit/>
          </a:bodyPr>
          <a:lstStyle/>
          <a:p>
            <a:r>
              <a:rPr lang="en-US" b="0" dirty="0" smtClean="0"/>
              <a:t>Is an association among different configuration choices: </a:t>
            </a:r>
            <a:r>
              <a:rPr lang="en-US" b="0" dirty="0" smtClean="0">
                <a:solidFill>
                  <a:srgbClr val="0000FF"/>
                </a:solidFill>
              </a:rPr>
              <a:t>if..then rule</a:t>
            </a:r>
          </a:p>
        </p:txBody>
      </p:sp>
      <p:sp>
        <p:nvSpPr>
          <p:cNvPr id="5" name="Espace réservé du pied de page 4"/>
          <p:cNvSpPr>
            <a:spLocks noGrp="1"/>
          </p:cNvSpPr>
          <p:nvPr>
            <p:ph type="ftr" sz="quarter" idx="11"/>
          </p:nvPr>
        </p:nvSpPr>
        <p:spPr/>
        <p:txBody>
          <a:bodyPr/>
          <a:lstStyle/>
          <a:p>
            <a:pPr algn="r"/>
            <a:r>
              <a:rPr lang="en-US" dirty="0" smtClean="0"/>
              <a:t>Automated support for configurable process models</a:t>
            </a:r>
            <a:endParaRPr lang="fr-FR" dirty="0"/>
          </a:p>
        </p:txBody>
      </p:sp>
      <p:graphicFrame>
        <p:nvGraphicFramePr>
          <p:cNvPr id="140290" name="Object 2"/>
          <p:cNvGraphicFramePr>
            <a:graphicFrameLocks noChangeAspect="1"/>
          </p:cNvGraphicFramePr>
          <p:nvPr/>
        </p:nvGraphicFramePr>
        <p:xfrm>
          <a:off x="107504" y="2492896"/>
          <a:ext cx="8680450" cy="1600200"/>
        </p:xfrm>
        <a:graphic>
          <a:graphicData uri="http://schemas.openxmlformats.org/presentationml/2006/ole">
            <p:oleObj spid="_x0000_s256002" name="Visio" r:id="rId4" imgW="10408920" imgH="1912641" progId="">
              <p:embed/>
            </p:oleObj>
          </a:graphicData>
        </a:graphic>
      </p:graphicFrame>
      <p:grpSp>
        <p:nvGrpSpPr>
          <p:cNvPr id="3" name="Groupe 20"/>
          <p:cNvGrpSpPr/>
          <p:nvPr/>
        </p:nvGrpSpPr>
        <p:grpSpPr>
          <a:xfrm>
            <a:off x="1409562" y="2858727"/>
            <a:ext cx="6762838" cy="2246782"/>
            <a:chOff x="1514088" y="3660107"/>
            <a:chExt cx="6762838" cy="2246782"/>
          </a:xfrm>
        </p:grpSpPr>
        <p:sp>
          <p:nvSpPr>
            <p:cNvPr id="11" name="ZoneTexte 10"/>
            <p:cNvSpPr txBox="1"/>
            <p:nvPr/>
          </p:nvSpPr>
          <p:spPr>
            <a:xfrm>
              <a:off x="1514088" y="5445224"/>
              <a:ext cx="6762838" cy="461665"/>
            </a:xfrm>
            <a:prstGeom prst="rect">
              <a:avLst/>
            </a:prstGeom>
            <a:noFill/>
            <a:ln>
              <a:solidFill>
                <a:schemeClr val="accent1"/>
              </a:solidFill>
              <a:prstDash val="dash"/>
            </a:ln>
          </p:spPr>
          <p:txBody>
            <a:bodyPr wrap="square" rtlCol="0">
              <a:spAutoFit/>
            </a:bodyPr>
            <a:lstStyle/>
            <a:p>
              <a:r>
                <a:rPr lang="en-US" sz="2400" dirty="0" smtClean="0">
                  <a:solidFill>
                    <a:srgbClr val="0000FF"/>
                  </a:solidFill>
                  <a:latin typeface="GillSans" pitchFamily="2" charset="0"/>
                </a:rPr>
                <a:t>Package discount </a:t>
              </a:r>
              <a:r>
                <a:rPr lang="en-US" sz="2400" dirty="0" smtClean="0">
                  <a:solidFill>
                    <a:srgbClr val="0000FF"/>
                  </a:solidFill>
                  <a:latin typeface="GillSans" pitchFamily="2" charset="0"/>
                  <a:sym typeface="Wingdings" pitchFamily="2" charset="2"/>
                </a:rPr>
                <a:t> Car rental + hotel reservation</a:t>
              </a:r>
              <a:endParaRPr lang="en-US" sz="2400" dirty="0">
                <a:solidFill>
                  <a:srgbClr val="0000FF"/>
                </a:solidFill>
                <a:latin typeface="GillSans" pitchFamily="2" charset="0"/>
              </a:endParaRPr>
            </a:p>
          </p:txBody>
        </p:sp>
        <p:cxnSp>
          <p:nvCxnSpPr>
            <p:cNvPr id="13" name="Connecteur droit 12"/>
            <p:cNvCxnSpPr>
              <a:stCxn id="11" idx="0"/>
              <a:endCxn id="27" idx="2"/>
            </p:cNvCxnSpPr>
            <p:nvPr/>
          </p:nvCxnSpPr>
          <p:spPr>
            <a:xfrm flipH="1" flipV="1">
              <a:off x="4499992" y="3870340"/>
              <a:ext cx="395515" cy="1574884"/>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 name="Connecteur droit 13"/>
            <p:cNvCxnSpPr>
              <a:stCxn id="11" idx="0"/>
              <a:endCxn id="29" idx="2"/>
            </p:cNvCxnSpPr>
            <p:nvPr/>
          </p:nvCxnSpPr>
          <p:spPr>
            <a:xfrm flipH="1" flipV="1">
              <a:off x="2051720" y="4734436"/>
              <a:ext cx="2843787" cy="71078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Connecteur droit 16"/>
            <p:cNvCxnSpPr>
              <a:stCxn id="11" idx="0"/>
              <a:endCxn id="28" idx="3"/>
            </p:cNvCxnSpPr>
            <p:nvPr/>
          </p:nvCxnSpPr>
          <p:spPr>
            <a:xfrm flipH="1" flipV="1">
              <a:off x="2207317" y="3660107"/>
              <a:ext cx="2688190" cy="1785117"/>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pic>
        <p:nvPicPr>
          <p:cNvPr id="27" name="Image 26" descr="gallery_for___check_mark_logo_png.png"/>
          <p:cNvPicPr>
            <a:picLocks noChangeAspect="1"/>
          </p:cNvPicPr>
          <p:nvPr/>
        </p:nvPicPr>
        <p:blipFill>
          <a:blip r:embed="rId5" cstate="print"/>
          <a:stretch>
            <a:fillRect/>
          </a:stretch>
        </p:blipFill>
        <p:spPr>
          <a:xfrm>
            <a:off x="4251450" y="2780928"/>
            <a:ext cx="288032" cy="288032"/>
          </a:xfrm>
          <a:prstGeom prst="rect">
            <a:avLst/>
          </a:prstGeom>
        </p:spPr>
      </p:pic>
      <p:pic>
        <p:nvPicPr>
          <p:cNvPr id="28" name="Image 27" descr="gallery_for___check_mark_logo_png.png"/>
          <p:cNvPicPr>
            <a:picLocks noChangeAspect="1"/>
          </p:cNvPicPr>
          <p:nvPr/>
        </p:nvPicPr>
        <p:blipFill>
          <a:blip r:embed="rId6" cstate="print"/>
          <a:stretch>
            <a:fillRect/>
          </a:stretch>
        </p:blipFill>
        <p:spPr>
          <a:xfrm>
            <a:off x="1803178" y="2708920"/>
            <a:ext cx="299613" cy="299613"/>
          </a:xfrm>
          <a:prstGeom prst="rect">
            <a:avLst/>
          </a:prstGeom>
        </p:spPr>
      </p:pic>
      <p:pic>
        <p:nvPicPr>
          <p:cNvPr id="29" name="Image 28" descr="gallery_for___check_mark_logo_png.png"/>
          <p:cNvPicPr>
            <a:picLocks noChangeAspect="1"/>
          </p:cNvPicPr>
          <p:nvPr/>
        </p:nvPicPr>
        <p:blipFill>
          <a:blip r:embed="rId5" cstate="print"/>
          <a:stretch>
            <a:fillRect/>
          </a:stretch>
        </p:blipFill>
        <p:spPr>
          <a:xfrm>
            <a:off x="1803178" y="3645024"/>
            <a:ext cx="288032" cy="288032"/>
          </a:xfrm>
          <a:prstGeom prst="rect">
            <a:avLst/>
          </a:prstGeom>
        </p:spPr>
      </p:pic>
      <p:sp>
        <p:nvSpPr>
          <p:cNvPr id="16" name="Espace réservé de la date 15"/>
          <p:cNvSpPr>
            <a:spLocks noGrp="1"/>
          </p:cNvSpPr>
          <p:nvPr>
            <p:ph type="dt" sz="half" idx="10"/>
          </p:nvPr>
        </p:nvSpPr>
        <p:spPr/>
        <p:txBody>
          <a:bodyPr/>
          <a:lstStyle/>
          <a:p>
            <a:fld id="{F12F7065-8498-4286-B4AA-C8EFF3B7B0E9}" type="datetime1">
              <a:rPr lang="fr-FR" smtClean="0"/>
              <a:pPr/>
              <a:t>19/12/2016</a:t>
            </a:fld>
            <a:endParaRPr lang="fr-FR" dirty="0"/>
          </a:p>
        </p:txBody>
      </p:sp>
      <p:sp>
        <p:nvSpPr>
          <p:cNvPr id="19" name="Espace réservé du numéro de diapositive 18"/>
          <p:cNvSpPr>
            <a:spLocks noGrp="1"/>
          </p:cNvSpPr>
          <p:nvPr>
            <p:ph type="sldNum" sz="quarter" idx="12"/>
          </p:nvPr>
        </p:nvSpPr>
        <p:spPr/>
        <p:txBody>
          <a:bodyPr/>
          <a:lstStyle/>
          <a:p>
            <a:r>
              <a:rPr lang="fr-FR" dirty="0" smtClean="0"/>
              <a:t>30</a:t>
            </a:r>
            <a:endParaRPr lang="fr-FR" dirty="0"/>
          </a:p>
        </p:txBody>
      </p:sp>
      <p:sp>
        <p:nvSpPr>
          <p:cNvPr id="34" name="Rectangle 33"/>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Extracting configuration guidelines</a:t>
            </a:r>
            <a:endParaRPr lang="en-US"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grpSp>
        <p:nvGrpSpPr>
          <p:cNvPr id="3" name="Groupe 17"/>
          <p:cNvGrpSpPr/>
          <p:nvPr/>
        </p:nvGrpSpPr>
        <p:grpSpPr>
          <a:xfrm>
            <a:off x="1475656" y="2204864"/>
            <a:ext cx="792088" cy="415789"/>
            <a:chOff x="1691680" y="3589275"/>
            <a:chExt cx="792088" cy="415789"/>
          </a:xfrm>
        </p:grpSpPr>
        <p:cxnSp>
          <p:nvCxnSpPr>
            <p:cNvPr id="14" name="Connecteur droit avec flèche 13"/>
            <p:cNvCxnSpPr/>
            <p:nvPr/>
          </p:nvCxnSpPr>
          <p:spPr>
            <a:xfrm>
              <a:off x="1835696" y="4005064"/>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ZoneTexte 15"/>
            <p:cNvSpPr txBox="1"/>
            <p:nvPr/>
          </p:nvSpPr>
          <p:spPr>
            <a:xfrm>
              <a:off x="1691680" y="3589275"/>
              <a:ext cx="792088" cy="400110"/>
            </a:xfrm>
            <a:prstGeom prst="rect">
              <a:avLst/>
            </a:prstGeom>
            <a:noFill/>
          </p:spPr>
          <p:txBody>
            <a:bodyPr wrap="square" rtlCol="0">
              <a:spAutoFit/>
            </a:bodyPr>
            <a:lstStyle/>
            <a:p>
              <a:pPr algn="ctr"/>
              <a:r>
                <a:rPr lang="en-US" sz="2000" dirty="0" smtClean="0">
                  <a:solidFill>
                    <a:schemeClr val="accent1"/>
                  </a:solidFill>
                  <a:latin typeface="GillSans" pitchFamily="2" charset="0"/>
                </a:rPr>
                <a:t>input</a:t>
              </a:r>
              <a:endParaRPr lang="en-US" sz="2000" dirty="0">
                <a:solidFill>
                  <a:schemeClr val="accent1"/>
                </a:solidFill>
                <a:latin typeface="GillSans" pitchFamily="2" charset="0"/>
              </a:endParaRPr>
            </a:p>
          </p:txBody>
        </p:sp>
      </p:grpSp>
      <p:grpSp>
        <p:nvGrpSpPr>
          <p:cNvPr id="4" name="Groupe 51"/>
          <p:cNvGrpSpPr/>
          <p:nvPr/>
        </p:nvGrpSpPr>
        <p:grpSpPr>
          <a:xfrm>
            <a:off x="179512" y="3573016"/>
            <a:ext cx="1656184" cy="1152128"/>
            <a:chOff x="1547664" y="5085184"/>
            <a:chExt cx="1656184" cy="1152128"/>
          </a:xfrm>
        </p:grpSpPr>
        <p:grpSp>
          <p:nvGrpSpPr>
            <p:cNvPr id="6" name="Groupe 27"/>
            <p:cNvGrpSpPr/>
            <p:nvPr/>
          </p:nvGrpSpPr>
          <p:grpSpPr>
            <a:xfrm>
              <a:off x="1835696" y="5445224"/>
              <a:ext cx="1008112" cy="792088"/>
              <a:chOff x="755576" y="2780928"/>
              <a:chExt cx="2736304" cy="2088232"/>
            </a:xfrm>
          </p:grpSpPr>
          <p:sp>
            <p:nvSpPr>
              <p:cNvPr id="29" name="Organigramme : Disque magnétique 28"/>
              <p:cNvSpPr/>
              <p:nvPr/>
            </p:nvSpPr>
            <p:spPr>
              <a:xfrm>
                <a:off x="755576" y="2780928"/>
                <a:ext cx="2736304" cy="2088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0" name="Objet 29"/>
              <p:cNvGraphicFramePr>
                <a:graphicFrameLocks noChangeAspect="1"/>
              </p:cNvGraphicFramePr>
              <p:nvPr/>
            </p:nvGraphicFramePr>
            <p:xfrm>
              <a:off x="827584" y="3501008"/>
              <a:ext cx="1728192" cy="480115"/>
            </p:xfrm>
            <a:graphic>
              <a:graphicData uri="http://schemas.openxmlformats.org/presentationml/2006/ole">
                <p:oleObj spid="_x0000_s257026" name="Visio" r:id="rId4" imgW="4937814" imgH="1371600" progId="">
                  <p:embed/>
                </p:oleObj>
              </a:graphicData>
            </a:graphic>
          </p:graphicFrame>
          <p:graphicFrame>
            <p:nvGraphicFramePr>
              <p:cNvPr id="31" name="Objet 30"/>
              <p:cNvGraphicFramePr>
                <a:graphicFrameLocks noChangeAspect="1"/>
              </p:cNvGraphicFramePr>
              <p:nvPr/>
            </p:nvGraphicFramePr>
            <p:xfrm>
              <a:off x="3203848" y="3429000"/>
              <a:ext cx="219693" cy="991046"/>
            </p:xfrm>
            <a:graphic>
              <a:graphicData uri="http://schemas.openxmlformats.org/presentationml/2006/ole">
                <p:oleObj spid="_x0000_s257027" name="Visio" r:id="rId5" imgW="502879" imgH="2270868" progId="">
                  <p:embed/>
                </p:oleObj>
              </a:graphicData>
            </a:graphic>
          </p:graphicFrame>
          <p:graphicFrame>
            <p:nvGraphicFramePr>
              <p:cNvPr id="32" name="Objet 31"/>
              <p:cNvGraphicFramePr>
                <a:graphicFrameLocks noChangeAspect="1"/>
              </p:cNvGraphicFramePr>
              <p:nvPr/>
            </p:nvGraphicFramePr>
            <p:xfrm>
              <a:off x="899592" y="4090046"/>
              <a:ext cx="1539578" cy="563090"/>
            </p:xfrm>
            <a:graphic>
              <a:graphicData uri="http://schemas.openxmlformats.org/presentationml/2006/ole">
                <p:oleObj spid="_x0000_s257028" name="Visio" r:id="rId6" imgW="5958917" imgH="2179428" progId="">
                  <p:embed/>
                </p:oleObj>
              </a:graphicData>
            </a:graphic>
          </p:graphicFrame>
          <p:graphicFrame>
            <p:nvGraphicFramePr>
              <p:cNvPr id="33" name="Object 17"/>
              <p:cNvGraphicFramePr>
                <a:graphicFrameLocks noChangeAspect="1"/>
              </p:cNvGraphicFramePr>
              <p:nvPr/>
            </p:nvGraphicFramePr>
            <p:xfrm>
              <a:off x="1475656" y="3501008"/>
              <a:ext cx="1538287" cy="563562"/>
            </p:xfrm>
            <a:graphic>
              <a:graphicData uri="http://schemas.openxmlformats.org/presentationml/2006/ole">
                <p:oleObj spid="_x0000_s257029" name="Visio" r:id="rId7" imgW="5958917" imgH="2179428" progId="">
                  <p:embed/>
                </p:oleObj>
              </a:graphicData>
            </a:graphic>
          </p:graphicFrame>
          <p:graphicFrame>
            <p:nvGraphicFramePr>
              <p:cNvPr id="34" name="Object 19"/>
              <p:cNvGraphicFramePr>
                <a:graphicFrameLocks noChangeAspect="1"/>
              </p:cNvGraphicFramePr>
              <p:nvPr/>
            </p:nvGraphicFramePr>
            <p:xfrm>
              <a:off x="1619672" y="4221088"/>
              <a:ext cx="1728787" cy="481012"/>
            </p:xfrm>
            <a:graphic>
              <a:graphicData uri="http://schemas.openxmlformats.org/presentationml/2006/ole">
                <p:oleObj spid="_x0000_s257030" name="Visio" r:id="rId8" imgW="4937814" imgH="1371600" progId="">
                  <p:embed/>
                </p:oleObj>
              </a:graphicData>
            </a:graphic>
          </p:graphicFrame>
          <p:graphicFrame>
            <p:nvGraphicFramePr>
              <p:cNvPr id="35" name="Object 20"/>
              <p:cNvGraphicFramePr>
                <a:graphicFrameLocks noChangeAspect="1"/>
              </p:cNvGraphicFramePr>
              <p:nvPr/>
            </p:nvGraphicFramePr>
            <p:xfrm>
              <a:off x="1043608" y="3446512"/>
              <a:ext cx="220663" cy="990600"/>
            </p:xfrm>
            <a:graphic>
              <a:graphicData uri="http://schemas.openxmlformats.org/presentationml/2006/ole">
                <p:oleObj spid="_x0000_s257031" name="Visio" r:id="rId9" imgW="502879" imgH="2270868" progId="">
                  <p:embed/>
                </p:oleObj>
              </a:graphicData>
            </a:graphic>
          </p:graphicFrame>
          <p:graphicFrame>
            <p:nvGraphicFramePr>
              <p:cNvPr id="36" name="Object 21"/>
              <p:cNvGraphicFramePr>
                <a:graphicFrameLocks noChangeAspect="1"/>
              </p:cNvGraphicFramePr>
              <p:nvPr/>
            </p:nvGraphicFramePr>
            <p:xfrm>
              <a:off x="1692275" y="3716338"/>
              <a:ext cx="1538288" cy="563562"/>
            </p:xfrm>
            <a:graphic>
              <a:graphicData uri="http://schemas.openxmlformats.org/presentationml/2006/ole">
                <p:oleObj spid="_x0000_s257032" name="Visio" r:id="rId10" imgW="5958917" imgH="2179428" progId="">
                  <p:embed/>
                </p:oleObj>
              </a:graphicData>
            </a:graphic>
          </p:graphicFrame>
          <p:graphicFrame>
            <p:nvGraphicFramePr>
              <p:cNvPr id="38" name="Object 23"/>
              <p:cNvGraphicFramePr>
                <a:graphicFrameLocks noChangeAspect="1"/>
              </p:cNvGraphicFramePr>
              <p:nvPr/>
            </p:nvGraphicFramePr>
            <p:xfrm>
              <a:off x="2699792" y="3717032"/>
              <a:ext cx="220663" cy="990600"/>
            </p:xfrm>
            <a:graphic>
              <a:graphicData uri="http://schemas.openxmlformats.org/presentationml/2006/ole">
                <p:oleObj spid="_x0000_s257033" name="Visio" r:id="rId11" imgW="502879" imgH="2270868" progId="">
                  <p:embed/>
                </p:oleObj>
              </a:graphicData>
            </a:graphic>
          </p:graphicFrame>
          <p:graphicFrame>
            <p:nvGraphicFramePr>
              <p:cNvPr id="39" name="Object 24"/>
              <p:cNvGraphicFramePr>
                <a:graphicFrameLocks noChangeAspect="1"/>
              </p:cNvGraphicFramePr>
              <p:nvPr/>
            </p:nvGraphicFramePr>
            <p:xfrm>
              <a:off x="1547664" y="3573016"/>
              <a:ext cx="220663" cy="990600"/>
            </p:xfrm>
            <a:graphic>
              <a:graphicData uri="http://schemas.openxmlformats.org/presentationml/2006/ole">
                <p:oleObj spid="_x0000_s257034" name="Visio" r:id="rId12" imgW="502879" imgH="2270868" progId="">
                  <p:embed/>
                </p:oleObj>
              </a:graphicData>
            </a:graphic>
          </p:graphicFrame>
          <p:sp>
            <p:nvSpPr>
              <p:cNvPr id="43" name="ZoneTexte 42"/>
              <p:cNvSpPr txBox="1"/>
              <p:nvPr/>
            </p:nvSpPr>
            <p:spPr>
              <a:xfrm>
                <a:off x="1115615" y="2852937"/>
                <a:ext cx="1944215" cy="595036"/>
              </a:xfrm>
              <a:prstGeom prst="rect">
                <a:avLst/>
              </a:prstGeom>
              <a:noFill/>
            </p:spPr>
            <p:txBody>
              <a:bodyPr wrap="square" rtlCol="0">
                <a:spAutoFit/>
              </a:bodyPr>
              <a:lstStyle/>
              <a:p>
                <a:pPr algn="ctr"/>
                <a:endParaRPr lang="en-US" sz="1400" b="1" dirty="0">
                  <a:solidFill>
                    <a:srgbClr val="FF0000"/>
                  </a:solidFill>
                </a:endParaRPr>
              </a:p>
            </p:txBody>
          </p:sp>
        </p:grpSp>
        <p:sp>
          <p:nvSpPr>
            <p:cNvPr id="44" name="ZoneTexte 43"/>
            <p:cNvSpPr txBox="1"/>
            <p:nvPr/>
          </p:nvSpPr>
          <p:spPr>
            <a:xfrm>
              <a:off x="1547664" y="5085184"/>
              <a:ext cx="1656184" cy="369332"/>
            </a:xfrm>
            <a:prstGeom prst="rect">
              <a:avLst/>
            </a:prstGeom>
            <a:noFill/>
          </p:spPr>
          <p:txBody>
            <a:bodyPr wrap="square" rtlCol="0">
              <a:spAutoFit/>
            </a:bodyPr>
            <a:lstStyle/>
            <a:p>
              <a:pPr algn="ctr"/>
              <a:r>
                <a:rPr lang="en-US" dirty="0" smtClean="0">
                  <a:solidFill>
                    <a:srgbClr val="0000FF"/>
                  </a:solidFill>
                  <a:latin typeface="GillSans" pitchFamily="2" charset="0"/>
                </a:rPr>
                <a:t>BP repository</a:t>
              </a:r>
              <a:endParaRPr lang="en-US" dirty="0">
                <a:solidFill>
                  <a:srgbClr val="0000FF"/>
                </a:solidFill>
                <a:latin typeface="GillSans" pitchFamily="2" charset="0"/>
              </a:endParaRPr>
            </a:p>
          </p:txBody>
        </p:sp>
      </p:grpSp>
      <p:sp>
        <p:nvSpPr>
          <p:cNvPr id="19" name="Rectangle à coins arrondis 18"/>
          <p:cNvSpPr/>
          <p:nvPr/>
        </p:nvSpPr>
        <p:spPr>
          <a:xfrm>
            <a:off x="2231740" y="1484784"/>
            <a:ext cx="6588732" cy="194421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ZoneTexte 54"/>
          <p:cNvSpPr txBox="1"/>
          <p:nvPr/>
        </p:nvSpPr>
        <p:spPr>
          <a:xfrm>
            <a:off x="2375756" y="1589891"/>
            <a:ext cx="6444716" cy="1785104"/>
          </a:xfrm>
          <a:prstGeom prst="rect">
            <a:avLst/>
          </a:prstGeom>
          <a:noFill/>
        </p:spPr>
        <p:txBody>
          <a:bodyPr wrap="square" rtlCol="0">
            <a:spAutoFit/>
          </a:bodyPr>
          <a:lstStyle/>
          <a:p>
            <a:pPr marL="342900" indent="-342900">
              <a:buAutoNum type="arabicPeriod"/>
            </a:pPr>
            <a:r>
              <a:rPr lang="en-US" sz="2200" dirty="0" smtClean="0">
                <a:solidFill>
                  <a:srgbClr val="0000FF"/>
                </a:solidFill>
                <a:latin typeface="GillSans" pitchFamily="2" charset="0"/>
              </a:rPr>
              <a:t>Retrieve</a:t>
            </a:r>
            <a:r>
              <a:rPr lang="en-US" sz="2200" dirty="0" smtClean="0">
                <a:latin typeface="GillSans" pitchFamily="2" charset="0"/>
              </a:rPr>
              <a:t> similar configurations from all process models (similarity metrics)</a:t>
            </a:r>
          </a:p>
          <a:p>
            <a:pPr marL="342900" indent="-342900">
              <a:buAutoNum type="arabicPeriod"/>
            </a:pPr>
            <a:r>
              <a:rPr lang="en-US" sz="2200" dirty="0" smtClean="0">
                <a:solidFill>
                  <a:srgbClr val="0000FF"/>
                </a:solidFill>
                <a:latin typeface="GillSans" pitchFamily="2" charset="0"/>
              </a:rPr>
              <a:t>Create</a:t>
            </a:r>
            <a:r>
              <a:rPr lang="en-US" sz="2200" dirty="0" smtClean="0">
                <a:latin typeface="GillSans" pitchFamily="2" charset="0"/>
              </a:rPr>
              <a:t> a configuration matrix</a:t>
            </a:r>
          </a:p>
          <a:p>
            <a:pPr marL="342900" indent="-342900">
              <a:buAutoNum type="arabicPeriod"/>
            </a:pPr>
            <a:r>
              <a:rPr lang="en-US" sz="2200" dirty="0" smtClean="0">
                <a:solidFill>
                  <a:srgbClr val="0000FF"/>
                </a:solidFill>
                <a:latin typeface="GillSans" pitchFamily="2" charset="0"/>
              </a:rPr>
              <a:t>Mine</a:t>
            </a:r>
            <a:r>
              <a:rPr lang="en-US" sz="2200" dirty="0" smtClean="0">
                <a:latin typeface="GillSans" pitchFamily="2" charset="0"/>
              </a:rPr>
              <a:t> configuration guidelines using  an existing Association Rule Mining algorithm (</a:t>
            </a:r>
            <a:r>
              <a:rPr lang="en-US" sz="2200" dirty="0" err="1" smtClean="0">
                <a:latin typeface="GillSans" pitchFamily="2" charset="0"/>
              </a:rPr>
              <a:t>Apriori</a:t>
            </a:r>
            <a:r>
              <a:rPr lang="en-US" sz="2200" dirty="0" smtClean="0">
                <a:latin typeface="GillSans" pitchFamily="2" charset="0"/>
              </a:rPr>
              <a:t>)</a:t>
            </a:r>
          </a:p>
        </p:txBody>
      </p:sp>
      <p:graphicFrame>
        <p:nvGraphicFramePr>
          <p:cNvPr id="46094" name="Object 14"/>
          <p:cNvGraphicFramePr>
            <a:graphicFrameLocks noChangeAspect="1"/>
          </p:cNvGraphicFramePr>
          <p:nvPr/>
        </p:nvGraphicFramePr>
        <p:xfrm>
          <a:off x="549573" y="1736812"/>
          <a:ext cx="854075" cy="1655763"/>
        </p:xfrm>
        <a:graphic>
          <a:graphicData uri="http://schemas.openxmlformats.org/presentationml/2006/ole">
            <p:oleObj spid="_x0000_s257035" name="Visio" r:id="rId13" imgW="2750805" imgH="5341662" progId="">
              <p:embed/>
            </p:oleObj>
          </a:graphicData>
        </a:graphic>
      </p:graphicFrame>
      <p:cxnSp>
        <p:nvCxnSpPr>
          <p:cNvPr id="53" name="Connecteur droit avec flèche 52"/>
          <p:cNvCxnSpPr/>
          <p:nvPr/>
        </p:nvCxnSpPr>
        <p:spPr>
          <a:xfrm rot="5400000">
            <a:off x="4608004" y="3897052"/>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ZoneTexte 55"/>
          <p:cNvSpPr txBox="1"/>
          <p:nvPr/>
        </p:nvSpPr>
        <p:spPr>
          <a:xfrm>
            <a:off x="4752020" y="3681028"/>
            <a:ext cx="1188132" cy="400110"/>
          </a:xfrm>
          <a:prstGeom prst="rect">
            <a:avLst/>
          </a:prstGeom>
          <a:noFill/>
        </p:spPr>
        <p:txBody>
          <a:bodyPr wrap="square" rtlCol="0">
            <a:spAutoFit/>
          </a:bodyPr>
          <a:lstStyle/>
          <a:p>
            <a:pPr algn="ctr"/>
            <a:r>
              <a:rPr lang="en-US" sz="2000" dirty="0" smtClean="0">
                <a:solidFill>
                  <a:schemeClr val="accent1"/>
                </a:solidFill>
                <a:latin typeface="GillSans" pitchFamily="2" charset="0"/>
              </a:rPr>
              <a:t>output</a:t>
            </a:r>
            <a:endParaRPr lang="en-US" sz="2000" dirty="0">
              <a:solidFill>
                <a:schemeClr val="accent1"/>
              </a:solidFill>
              <a:latin typeface="GillSans" pitchFamily="2" charset="0"/>
            </a:endParaRPr>
          </a:p>
        </p:txBody>
      </p:sp>
      <p:sp>
        <p:nvSpPr>
          <p:cNvPr id="57" name="ZoneTexte 56"/>
          <p:cNvSpPr txBox="1"/>
          <p:nvPr/>
        </p:nvSpPr>
        <p:spPr>
          <a:xfrm>
            <a:off x="1691680" y="4221088"/>
            <a:ext cx="7128792" cy="1538883"/>
          </a:xfrm>
          <a:prstGeom prst="rect">
            <a:avLst/>
          </a:prstGeom>
          <a:noFill/>
        </p:spPr>
        <p:txBody>
          <a:bodyPr wrap="square" rtlCol="0">
            <a:spAutoFit/>
          </a:bodyPr>
          <a:lstStyle/>
          <a:p>
            <a:pPr algn="ctr"/>
            <a:r>
              <a:rPr lang="en-US" sz="2200" u="sng" dirty="0" smtClean="0">
                <a:latin typeface="GillSans" pitchFamily="2" charset="0"/>
              </a:rPr>
              <a:t>A list of configuration guidelines:</a:t>
            </a:r>
          </a:p>
          <a:p>
            <a:pPr algn="ctr"/>
            <a:endParaRPr lang="en-US" u="sng" dirty="0" smtClean="0">
              <a:solidFill>
                <a:schemeClr val="accent1"/>
              </a:solidFill>
            </a:endParaRPr>
          </a:p>
          <a:p>
            <a:r>
              <a:rPr lang="en-US" dirty="0" smtClean="0">
                <a:solidFill>
                  <a:srgbClr val="FF0000"/>
                </a:solidFill>
              </a:rPr>
              <a:t>VP1</a:t>
            </a:r>
            <a:r>
              <a:rPr lang="en-US" dirty="0" smtClean="0"/>
              <a:t>=</a:t>
            </a:r>
            <a:r>
              <a:rPr lang="en-US" dirty="0" smtClean="0">
                <a:solidFill>
                  <a:srgbClr val="FF0000"/>
                </a:solidFill>
              </a:rPr>
              <a:t>Variant1</a:t>
            </a:r>
            <a:r>
              <a:rPr lang="en-US" dirty="0" smtClean="0">
                <a:solidFill>
                  <a:srgbClr val="0000FF"/>
                </a:solidFill>
              </a:rPr>
              <a:t>  </a:t>
            </a:r>
            <a:r>
              <a:rPr lang="en-US" dirty="0" smtClean="0">
                <a:sym typeface="Wingdings" pitchFamily="2" charset="2"/>
              </a:rPr>
              <a:t> </a:t>
            </a:r>
            <a:r>
              <a:rPr lang="en-US" dirty="0" smtClean="0">
                <a:solidFill>
                  <a:srgbClr val="FF0000"/>
                </a:solidFill>
                <a:sym typeface="Wingdings" pitchFamily="2" charset="2"/>
              </a:rPr>
              <a:t>VP2</a:t>
            </a:r>
            <a:r>
              <a:rPr lang="en-US" dirty="0" smtClean="0">
                <a:sym typeface="Wingdings" pitchFamily="2" charset="2"/>
              </a:rPr>
              <a:t> = </a:t>
            </a:r>
            <a:r>
              <a:rPr lang="en-US" dirty="0" smtClean="0">
                <a:solidFill>
                  <a:srgbClr val="FF0000"/>
                </a:solidFill>
                <a:sym typeface="Wingdings" pitchFamily="2" charset="2"/>
              </a:rPr>
              <a:t>Variant2</a:t>
            </a:r>
            <a:r>
              <a:rPr lang="en-US" dirty="0" smtClean="0">
                <a:solidFill>
                  <a:schemeClr val="tx2"/>
                </a:solidFill>
                <a:sym typeface="Wingdings" pitchFamily="2" charset="2"/>
              </a:rPr>
              <a:t> </a:t>
            </a:r>
            <a:r>
              <a:rPr lang="en-US" dirty="0" smtClean="0">
                <a:solidFill>
                  <a:srgbClr val="0000FF"/>
                </a:solidFill>
                <a:sym typeface="Wingdings" pitchFamily="2" charset="2"/>
              </a:rPr>
              <a:t>(Support =0.5 , Confidence=0.7) </a:t>
            </a:r>
          </a:p>
          <a:p>
            <a:r>
              <a:rPr lang="en-US" dirty="0" smtClean="0">
                <a:solidFill>
                  <a:srgbClr val="FF0000"/>
                </a:solidFill>
                <a:sym typeface="Wingdings" pitchFamily="2" charset="2"/>
              </a:rPr>
              <a:t>VP2</a:t>
            </a:r>
            <a:r>
              <a:rPr lang="en-US" dirty="0" smtClean="0">
                <a:sym typeface="Wingdings" pitchFamily="2" charset="2"/>
              </a:rPr>
              <a:t>=</a:t>
            </a:r>
            <a:r>
              <a:rPr lang="en-US" dirty="0" smtClean="0">
                <a:solidFill>
                  <a:srgbClr val="FF0000"/>
                </a:solidFill>
                <a:sym typeface="Wingdings" pitchFamily="2" charset="2"/>
              </a:rPr>
              <a:t> Variant2</a:t>
            </a:r>
            <a:r>
              <a:rPr lang="en-US" dirty="0" smtClean="0">
                <a:sym typeface="Wingdings" pitchFamily="2" charset="2"/>
              </a:rPr>
              <a:t>, </a:t>
            </a:r>
            <a:r>
              <a:rPr lang="en-US" dirty="0" smtClean="0">
                <a:solidFill>
                  <a:srgbClr val="FF0000"/>
                </a:solidFill>
                <a:sym typeface="Wingdings" pitchFamily="2" charset="2"/>
              </a:rPr>
              <a:t>VP3</a:t>
            </a:r>
            <a:r>
              <a:rPr lang="en-US" dirty="0" smtClean="0">
                <a:sym typeface="Wingdings" pitchFamily="2" charset="2"/>
              </a:rPr>
              <a:t> = </a:t>
            </a:r>
            <a:r>
              <a:rPr lang="en-US" dirty="0" smtClean="0">
                <a:solidFill>
                  <a:srgbClr val="FF0000"/>
                </a:solidFill>
                <a:sym typeface="Wingdings" pitchFamily="2" charset="2"/>
              </a:rPr>
              <a:t>Variant3</a:t>
            </a:r>
            <a:r>
              <a:rPr lang="en-US" dirty="0" smtClean="0">
                <a:sym typeface="Wingdings" pitchFamily="2" charset="2"/>
              </a:rPr>
              <a:t> </a:t>
            </a:r>
            <a:r>
              <a:rPr lang="en-US" dirty="0" smtClean="0">
                <a:solidFill>
                  <a:prstClr val="black"/>
                </a:solidFill>
                <a:sym typeface="Wingdings" pitchFamily="2" charset="2"/>
              </a:rPr>
              <a:t></a:t>
            </a:r>
            <a:r>
              <a:rPr lang="en-US" dirty="0" smtClean="0">
                <a:solidFill>
                  <a:srgbClr val="FF0000"/>
                </a:solidFill>
                <a:sym typeface="Wingdings" pitchFamily="2" charset="2"/>
              </a:rPr>
              <a:t> VP4</a:t>
            </a:r>
            <a:r>
              <a:rPr lang="en-US" dirty="0" smtClean="0">
                <a:sym typeface="Wingdings" pitchFamily="2" charset="2"/>
              </a:rPr>
              <a:t> = </a:t>
            </a:r>
            <a:r>
              <a:rPr lang="en-US" dirty="0" smtClean="0">
                <a:solidFill>
                  <a:srgbClr val="FF0000"/>
                </a:solidFill>
                <a:sym typeface="Wingdings" pitchFamily="2" charset="2"/>
              </a:rPr>
              <a:t>Variant4</a:t>
            </a:r>
            <a:r>
              <a:rPr lang="en-US" dirty="0" smtClean="0">
                <a:solidFill>
                  <a:schemeClr val="tx2"/>
                </a:solidFill>
                <a:sym typeface="Wingdings" pitchFamily="2" charset="2"/>
              </a:rPr>
              <a:t> </a:t>
            </a:r>
            <a:r>
              <a:rPr lang="en-US" dirty="0" smtClean="0">
                <a:solidFill>
                  <a:srgbClr val="0000FF"/>
                </a:solidFill>
                <a:sym typeface="Wingdings" pitchFamily="2" charset="2"/>
              </a:rPr>
              <a:t>(S=0.6, C=0.8)</a:t>
            </a:r>
          </a:p>
          <a:p>
            <a:endParaRPr lang="en-US" dirty="0"/>
          </a:p>
        </p:txBody>
      </p:sp>
      <p:sp>
        <p:nvSpPr>
          <p:cNvPr id="40" name="Espace réservé de la date 39"/>
          <p:cNvSpPr>
            <a:spLocks noGrp="1"/>
          </p:cNvSpPr>
          <p:nvPr>
            <p:ph type="dt" sz="half" idx="10"/>
          </p:nvPr>
        </p:nvSpPr>
        <p:spPr/>
        <p:txBody>
          <a:bodyPr/>
          <a:lstStyle/>
          <a:p>
            <a:fld id="{57A8F007-C578-4FB5-BC6C-C0A7D1209A32}" type="datetime1">
              <a:rPr lang="fr-FR" smtClean="0"/>
              <a:pPr/>
              <a:t>19/12/2016</a:t>
            </a:fld>
            <a:endParaRPr lang="fr-FR" dirty="0"/>
          </a:p>
        </p:txBody>
      </p:sp>
      <p:sp>
        <p:nvSpPr>
          <p:cNvPr id="41" name="Espace réservé du numéro de diapositive 40"/>
          <p:cNvSpPr>
            <a:spLocks noGrp="1"/>
          </p:cNvSpPr>
          <p:nvPr>
            <p:ph type="sldNum" sz="quarter" idx="12"/>
          </p:nvPr>
        </p:nvSpPr>
        <p:spPr/>
        <p:txBody>
          <a:bodyPr/>
          <a:lstStyle/>
          <a:p>
            <a:r>
              <a:rPr lang="fr-FR" dirty="0" smtClean="0"/>
              <a:t>31</a:t>
            </a:r>
            <a:endParaRPr lang="fr-FR" dirty="0"/>
          </a:p>
        </p:txBody>
      </p:sp>
      <p:sp>
        <p:nvSpPr>
          <p:cNvPr id="42" name="ZoneTexte 41"/>
          <p:cNvSpPr txBox="1"/>
          <p:nvPr/>
        </p:nvSpPr>
        <p:spPr>
          <a:xfrm>
            <a:off x="107504" y="1300698"/>
            <a:ext cx="1980220" cy="369332"/>
          </a:xfrm>
          <a:prstGeom prst="rect">
            <a:avLst/>
          </a:prstGeom>
          <a:noFill/>
        </p:spPr>
        <p:txBody>
          <a:bodyPr wrap="square" rtlCol="0">
            <a:spAutoFit/>
          </a:bodyPr>
          <a:lstStyle/>
          <a:p>
            <a:pPr algn="ctr"/>
            <a:r>
              <a:rPr lang="en-US" dirty="0" smtClean="0">
                <a:solidFill>
                  <a:srgbClr val="0000FF"/>
                </a:solidFill>
                <a:latin typeface="GillSans" pitchFamily="2" charset="0"/>
              </a:rPr>
              <a:t>Configurable BP</a:t>
            </a:r>
            <a:endParaRPr lang="en-US" dirty="0">
              <a:solidFill>
                <a:srgbClr val="0000FF"/>
              </a:solidFill>
              <a:latin typeface="GillSans" pitchFamily="2" charset="0"/>
            </a:endParaRPr>
          </a:p>
        </p:txBody>
      </p:sp>
      <p:sp>
        <p:nvSpPr>
          <p:cNvPr id="45" name="Rectangle 44"/>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Extracting configuration guidelines</a:t>
            </a:r>
            <a:endParaRPr lang="en-US" dirty="0"/>
          </a:p>
        </p:txBody>
      </p:sp>
      <p:sp>
        <p:nvSpPr>
          <p:cNvPr id="44" name="Espace réservé du contenu 43"/>
          <p:cNvSpPr>
            <a:spLocks noGrp="1"/>
          </p:cNvSpPr>
          <p:nvPr>
            <p:ph idx="1"/>
          </p:nvPr>
        </p:nvSpPr>
        <p:spPr/>
        <p:txBody>
          <a:bodyPr>
            <a:normAutofit/>
          </a:bodyPr>
          <a:lstStyle/>
          <a:p>
            <a:r>
              <a:rPr lang="en-US" b="0" dirty="0" smtClean="0"/>
              <a:t>Configuration matrix is a </a:t>
            </a:r>
            <a:r>
              <a:rPr lang="en-US" b="0" i="1" dirty="0" smtClean="0">
                <a:latin typeface="Cambria Math" pitchFamily="18" charset="0"/>
                <a:ea typeface="Cambria Math" pitchFamily="18" charset="0"/>
              </a:rPr>
              <a:t>n x m </a:t>
            </a:r>
            <a:r>
              <a:rPr lang="en-US" b="0" dirty="0" smtClean="0"/>
              <a:t>matrix</a:t>
            </a:r>
            <a:endParaRPr lang="en-US" sz="1800" b="0" dirty="0" smtClean="0"/>
          </a:p>
        </p:txBody>
      </p:sp>
      <p:sp>
        <p:nvSpPr>
          <p:cNvPr id="4" name="Espace réservé de la date 3"/>
          <p:cNvSpPr>
            <a:spLocks noGrp="1"/>
          </p:cNvSpPr>
          <p:nvPr>
            <p:ph type="dt" sz="half" idx="10"/>
          </p:nvPr>
        </p:nvSpPr>
        <p:spPr/>
        <p:txBody>
          <a:bodyPr/>
          <a:lstStyle/>
          <a:p>
            <a:fld id="{D58C6E0C-333A-4B53-8861-187872ACD84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32</a:t>
            </a:r>
            <a:endParaRPr lang="fr-FR" dirty="0"/>
          </a:p>
        </p:txBody>
      </p:sp>
      <p:grpSp>
        <p:nvGrpSpPr>
          <p:cNvPr id="3" name="Groupe 51"/>
          <p:cNvGrpSpPr/>
          <p:nvPr/>
        </p:nvGrpSpPr>
        <p:grpSpPr>
          <a:xfrm>
            <a:off x="467544" y="4473116"/>
            <a:ext cx="1656184" cy="1116124"/>
            <a:chOff x="1547664" y="5121188"/>
            <a:chExt cx="1656184" cy="1116124"/>
          </a:xfrm>
        </p:grpSpPr>
        <p:grpSp>
          <p:nvGrpSpPr>
            <p:cNvPr id="7" name="Groupe 27"/>
            <p:cNvGrpSpPr/>
            <p:nvPr/>
          </p:nvGrpSpPr>
          <p:grpSpPr>
            <a:xfrm>
              <a:off x="1835696" y="5445224"/>
              <a:ext cx="1008112" cy="792088"/>
              <a:chOff x="755576" y="2780928"/>
              <a:chExt cx="2736304" cy="2088232"/>
            </a:xfrm>
          </p:grpSpPr>
          <p:sp>
            <p:nvSpPr>
              <p:cNvPr id="10" name="Organigramme : Disque magnétique 9"/>
              <p:cNvSpPr/>
              <p:nvPr/>
            </p:nvSpPr>
            <p:spPr>
              <a:xfrm>
                <a:off x="755576" y="2780928"/>
                <a:ext cx="2736304" cy="2088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1" name="Objet 10"/>
              <p:cNvGraphicFramePr>
                <a:graphicFrameLocks noChangeAspect="1"/>
              </p:cNvGraphicFramePr>
              <p:nvPr/>
            </p:nvGraphicFramePr>
            <p:xfrm>
              <a:off x="827584" y="3501008"/>
              <a:ext cx="1728192" cy="480115"/>
            </p:xfrm>
            <a:graphic>
              <a:graphicData uri="http://schemas.openxmlformats.org/presentationml/2006/ole">
                <p:oleObj spid="_x0000_s347138" name="Visio" r:id="rId4" imgW="4937814" imgH="1371600" progId="">
                  <p:embed/>
                </p:oleObj>
              </a:graphicData>
            </a:graphic>
          </p:graphicFrame>
          <p:graphicFrame>
            <p:nvGraphicFramePr>
              <p:cNvPr id="12" name="Objet 11"/>
              <p:cNvGraphicFramePr>
                <a:graphicFrameLocks noChangeAspect="1"/>
              </p:cNvGraphicFramePr>
              <p:nvPr/>
            </p:nvGraphicFramePr>
            <p:xfrm>
              <a:off x="3203848" y="3429000"/>
              <a:ext cx="219693" cy="991046"/>
            </p:xfrm>
            <a:graphic>
              <a:graphicData uri="http://schemas.openxmlformats.org/presentationml/2006/ole">
                <p:oleObj spid="_x0000_s347139" name="Visio" r:id="rId5" imgW="502879" imgH="2270868" progId="">
                  <p:embed/>
                </p:oleObj>
              </a:graphicData>
            </a:graphic>
          </p:graphicFrame>
          <p:graphicFrame>
            <p:nvGraphicFramePr>
              <p:cNvPr id="13" name="Objet 12"/>
              <p:cNvGraphicFramePr>
                <a:graphicFrameLocks noChangeAspect="1"/>
              </p:cNvGraphicFramePr>
              <p:nvPr/>
            </p:nvGraphicFramePr>
            <p:xfrm>
              <a:off x="899592" y="4090046"/>
              <a:ext cx="1539578" cy="563090"/>
            </p:xfrm>
            <a:graphic>
              <a:graphicData uri="http://schemas.openxmlformats.org/presentationml/2006/ole">
                <p:oleObj spid="_x0000_s347140" name="Visio" r:id="rId6" imgW="5958917" imgH="2179428" progId="">
                  <p:embed/>
                </p:oleObj>
              </a:graphicData>
            </a:graphic>
          </p:graphicFrame>
          <p:graphicFrame>
            <p:nvGraphicFramePr>
              <p:cNvPr id="14" name="Object 17"/>
              <p:cNvGraphicFramePr>
                <a:graphicFrameLocks noChangeAspect="1"/>
              </p:cNvGraphicFramePr>
              <p:nvPr/>
            </p:nvGraphicFramePr>
            <p:xfrm>
              <a:off x="1475656" y="3501008"/>
              <a:ext cx="1538287" cy="563562"/>
            </p:xfrm>
            <a:graphic>
              <a:graphicData uri="http://schemas.openxmlformats.org/presentationml/2006/ole">
                <p:oleObj spid="_x0000_s347141" name="Visio" r:id="rId7" imgW="5958917" imgH="2179428" progId="">
                  <p:embed/>
                </p:oleObj>
              </a:graphicData>
            </a:graphic>
          </p:graphicFrame>
          <p:graphicFrame>
            <p:nvGraphicFramePr>
              <p:cNvPr id="15" name="Object 19"/>
              <p:cNvGraphicFramePr>
                <a:graphicFrameLocks noChangeAspect="1"/>
              </p:cNvGraphicFramePr>
              <p:nvPr/>
            </p:nvGraphicFramePr>
            <p:xfrm>
              <a:off x="1619672" y="4221088"/>
              <a:ext cx="1728787" cy="481012"/>
            </p:xfrm>
            <a:graphic>
              <a:graphicData uri="http://schemas.openxmlformats.org/presentationml/2006/ole">
                <p:oleObj spid="_x0000_s347142" name="Visio" r:id="rId8" imgW="4937814" imgH="1371600" progId="">
                  <p:embed/>
                </p:oleObj>
              </a:graphicData>
            </a:graphic>
          </p:graphicFrame>
          <p:graphicFrame>
            <p:nvGraphicFramePr>
              <p:cNvPr id="16" name="Object 20"/>
              <p:cNvGraphicFramePr>
                <a:graphicFrameLocks noChangeAspect="1"/>
              </p:cNvGraphicFramePr>
              <p:nvPr/>
            </p:nvGraphicFramePr>
            <p:xfrm>
              <a:off x="1043608" y="3446512"/>
              <a:ext cx="220663" cy="990600"/>
            </p:xfrm>
            <a:graphic>
              <a:graphicData uri="http://schemas.openxmlformats.org/presentationml/2006/ole">
                <p:oleObj spid="_x0000_s347143" name="Visio" r:id="rId9" imgW="502879" imgH="2270868" progId="">
                  <p:embed/>
                </p:oleObj>
              </a:graphicData>
            </a:graphic>
          </p:graphicFrame>
          <p:graphicFrame>
            <p:nvGraphicFramePr>
              <p:cNvPr id="17" name="Object 21"/>
              <p:cNvGraphicFramePr>
                <a:graphicFrameLocks noChangeAspect="1"/>
              </p:cNvGraphicFramePr>
              <p:nvPr/>
            </p:nvGraphicFramePr>
            <p:xfrm>
              <a:off x="1692275" y="3716338"/>
              <a:ext cx="1538288" cy="563562"/>
            </p:xfrm>
            <a:graphic>
              <a:graphicData uri="http://schemas.openxmlformats.org/presentationml/2006/ole">
                <p:oleObj spid="_x0000_s347144" name="Visio" r:id="rId10" imgW="5958917" imgH="2179428" progId="">
                  <p:embed/>
                </p:oleObj>
              </a:graphicData>
            </a:graphic>
          </p:graphicFrame>
          <p:graphicFrame>
            <p:nvGraphicFramePr>
              <p:cNvPr id="18" name="Object 23"/>
              <p:cNvGraphicFramePr>
                <a:graphicFrameLocks noChangeAspect="1"/>
              </p:cNvGraphicFramePr>
              <p:nvPr/>
            </p:nvGraphicFramePr>
            <p:xfrm>
              <a:off x="2699792" y="3717032"/>
              <a:ext cx="220663" cy="990600"/>
            </p:xfrm>
            <a:graphic>
              <a:graphicData uri="http://schemas.openxmlformats.org/presentationml/2006/ole">
                <p:oleObj spid="_x0000_s347145" name="Visio" r:id="rId11" imgW="502879" imgH="2270868" progId="">
                  <p:embed/>
                </p:oleObj>
              </a:graphicData>
            </a:graphic>
          </p:graphicFrame>
          <p:graphicFrame>
            <p:nvGraphicFramePr>
              <p:cNvPr id="19" name="Object 24"/>
              <p:cNvGraphicFramePr>
                <a:graphicFrameLocks noChangeAspect="1"/>
              </p:cNvGraphicFramePr>
              <p:nvPr/>
            </p:nvGraphicFramePr>
            <p:xfrm>
              <a:off x="1547664" y="3573016"/>
              <a:ext cx="220663" cy="990600"/>
            </p:xfrm>
            <a:graphic>
              <a:graphicData uri="http://schemas.openxmlformats.org/presentationml/2006/ole">
                <p:oleObj spid="_x0000_s347146" name="Visio" r:id="rId12" imgW="502879" imgH="2270868" progId="">
                  <p:embed/>
                </p:oleObj>
              </a:graphicData>
            </a:graphic>
          </p:graphicFrame>
          <p:sp>
            <p:nvSpPr>
              <p:cNvPr id="20" name="ZoneTexte 19"/>
              <p:cNvSpPr txBox="1"/>
              <p:nvPr/>
            </p:nvSpPr>
            <p:spPr>
              <a:xfrm>
                <a:off x="1115615" y="2852937"/>
                <a:ext cx="1944215" cy="595036"/>
              </a:xfrm>
              <a:prstGeom prst="rect">
                <a:avLst/>
              </a:prstGeom>
              <a:noFill/>
            </p:spPr>
            <p:txBody>
              <a:bodyPr wrap="square" rtlCol="0">
                <a:spAutoFit/>
              </a:bodyPr>
              <a:lstStyle/>
              <a:p>
                <a:pPr algn="ctr"/>
                <a:endParaRPr lang="en-US" sz="1400" b="1" dirty="0">
                  <a:solidFill>
                    <a:srgbClr val="FF0000"/>
                  </a:solidFill>
                </a:endParaRPr>
              </a:p>
            </p:txBody>
          </p:sp>
        </p:grpSp>
        <p:sp>
          <p:nvSpPr>
            <p:cNvPr id="9" name="ZoneTexte 8"/>
            <p:cNvSpPr txBox="1"/>
            <p:nvPr/>
          </p:nvSpPr>
          <p:spPr>
            <a:xfrm>
              <a:off x="1547664" y="5121188"/>
              <a:ext cx="1656184" cy="338554"/>
            </a:xfrm>
            <a:prstGeom prst="rect">
              <a:avLst/>
            </a:prstGeom>
            <a:noFill/>
          </p:spPr>
          <p:txBody>
            <a:bodyPr wrap="square" rtlCol="0">
              <a:spAutoFit/>
            </a:bodyPr>
            <a:lstStyle/>
            <a:p>
              <a:pPr algn="ctr"/>
              <a:r>
                <a:rPr lang="en-US" sz="1600" dirty="0" smtClean="0">
                  <a:solidFill>
                    <a:srgbClr val="0000FF"/>
                  </a:solidFill>
                  <a:latin typeface="GillSans" pitchFamily="2" charset="0"/>
                </a:rPr>
                <a:t>BP repository</a:t>
              </a:r>
              <a:endParaRPr lang="en-US" sz="1600" dirty="0">
                <a:solidFill>
                  <a:srgbClr val="0000FF"/>
                </a:solidFill>
                <a:latin typeface="GillSans" pitchFamily="2" charset="0"/>
              </a:endParaRPr>
            </a:p>
          </p:txBody>
        </p:sp>
      </p:grpSp>
      <p:graphicFrame>
        <p:nvGraphicFramePr>
          <p:cNvPr id="21" name="Object 14"/>
          <p:cNvGraphicFramePr>
            <a:graphicFrameLocks noChangeAspect="1"/>
          </p:cNvGraphicFramePr>
          <p:nvPr/>
        </p:nvGraphicFramePr>
        <p:xfrm>
          <a:off x="7230743" y="3920952"/>
          <a:ext cx="1157681" cy="2244352"/>
        </p:xfrm>
        <a:graphic>
          <a:graphicData uri="http://schemas.openxmlformats.org/presentationml/2006/ole">
            <p:oleObj spid="_x0000_s347147" name="Visio" r:id="rId13" imgW="2750805" imgH="5341662" progId="">
              <p:embed/>
            </p:oleObj>
          </a:graphicData>
        </a:graphic>
      </p:graphicFrame>
      <p:graphicFrame>
        <p:nvGraphicFramePr>
          <p:cNvPr id="23" name="Objet 22"/>
          <p:cNvGraphicFramePr>
            <a:graphicFrameLocks noChangeAspect="1"/>
          </p:cNvGraphicFramePr>
          <p:nvPr/>
        </p:nvGraphicFramePr>
        <p:xfrm>
          <a:off x="3923928" y="3632920"/>
          <a:ext cx="1249345" cy="2748408"/>
        </p:xfrm>
        <a:graphic>
          <a:graphicData uri="http://schemas.openxmlformats.org/presentationml/2006/ole">
            <p:oleObj spid="_x0000_s347148" name="Visio" r:id="rId14" imgW="2628792" imgH="5783489" progId="">
              <p:embed/>
            </p:oleObj>
          </a:graphicData>
        </a:graphic>
      </p:graphicFrame>
      <p:grpSp>
        <p:nvGrpSpPr>
          <p:cNvPr id="8" name="Groupe 27"/>
          <p:cNvGrpSpPr/>
          <p:nvPr/>
        </p:nvGrpSpPr>
        <p:grpSpPr>
          <a:xfrm>
            <a:off x="1907704" y="4890646"/>
            <a:ext cx="2160240" cy="369332"/>
            <a:chOff x="1979712" y="2082334"/>
            <a:chExt cx="2160240" cy="369332"/>
          </a:xfrm>
        </p:grpSpPr>
        <p:cxnSp>
          <p:nvCxnSpPr>
            <p:cNvPr id="25" name="Connecteur droit avec flèche 24"/>
            <p:cNvCxnSpPr/>
            <p:nvPr/>
          </p:nvCxnSpPr>
          <p:spPr>
            <a:xfrm>
              <a:off x="2123728" y="2420888"/>
              <a:ext cx="165618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ZoneTexte 25"/>
            <p:cNvSpPr txBox="1"/>
            <p:nvPr/>
          </p:nvSpPr>
          <p:spPr>
            <a:xfrm>
              <a:off x="1979712" y="2082334"/>
              <a:ext cx="2160240" cy="369332"/>
            </a:xfrm>
            <a:prstGeom prst="rect">
              <a:avLst/>
            </a:prstGeom>
            <a:noFill/>
          </p:spPr>
          <p:txBody>
            <a:bodyPr wrap="square" rtlCol="0">
              <a:spAutoFit/>
            </a:bodyPr>
            <a:lstStyle/>
            <a:p>
              <a:r>
                <a:rPr lang="en-US" dirty="0" smtClean="0">
                  <a:solidFill>
                    <a:schemeClr val="accent1"/>
                  </a:solidFill>
                  <a:latin typeface="GillSans" pitchFamily="2" charset="0"/>
                </a:rPr>
                <a:t>From each process</a:t>
              </a:r>
              <a:endParaRPr lang="en-US" dirty="0">
                <a:solidFill>
                  <a:schemeClr val="accent1"/>
                </a:solidFill>
                <a:latin typeface="GillSans" pitchFamily="2" charset="0"/>
              </a:endParaRPr>
            </a:p>
          </p:txBody>
        </p:sp>
      </p:grpSp>
      <p:grpSp>
        <p:nvGrpSpPr>
          <p:cNvPr id="22" name="Groupe 41"/>
          <p:cNvGrpSpPr/>
          <p:nvPr/>
        </p:nvGrpSpPr>
        <p:grpSpPr>
          <a:xfrm>
            <a:off x="4716016" y="4153367"/>
            <a:ext cx="2794311" cy="499769"/>
            <a:chOff x="4499992" y="1717199"/>
            <a:chExt cx="2794311" cy="499769"/>
          </a:xfrm>
        </p:grpSpPr>
        <p:cxnSp>
          <p:nvCxnSpPr>
            <p:cNvPr id="31" name="Connecteur droit avec flèche 30"/>
            <p:cNvCxnSpPr/>
            <p:nvPr/>
          </p:nvCxnSpPr>
          <p:spPr>
            <a:xfrm flipH="1" flipV="1">
              <a:off x="4499992" y="1772816"/>
              <a:ext cx="2664296" cy="444152"/>
            </a:xfrm>
            <a:prstGeom prst="straightConnector1">
              <a:avLst/>
            </a:prstGeom>
            <a:ln>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ZoneTexte 37"/>
            <p:cNvSpPr txBox="1"/>
            <p:nvPr/>
          </p:nvSpPr>
          <p:spPr>
            <a:xfrm rot="555451">
              <a:off x="5262633" y="1717199"/>
              <a:ext cx="2031670" cy="338554"/>
            </a:xfrm>
            <a:prstGeom prst="rect">
              <a:avLst/>
            </a:prstGeom>
            <a:noFill/>
          </p:spPr>
          <p:txBody>
            <a:bodyPr wrap="square" rtlCol="0">
              <a:spAutoFit/>
            </a:bodyPr>
            <a:lstStyle/>
            <a:p>
              <a:r>
                <a:rPr lang="en-US" sz="1600" dirty="0" smtClean="0">
                  <a:solidFill>
                    <a:srgbClr val="FF0000"/>
                  </a:solidFill>
                </a:rPr>
                <a:t>Best matching</a:t>
              </a:r>
              <a:endParaRPr lang="en-US" sz="1600" dirty="0">
                <a:solidFill>
                  <a:srgbClr val="FF0000"/>
                </a:solidFill>
              </a:endParaRPr>
            </a:p>
          </p:txBody>
        </p:sp>
      </p:grpSp>
      <p:graphicFrame>
        <p:nvGraphicFramePr>
          <p:cNvPr id="99341" name="Object 13"/>
          <p:cNvGraphicFramePr>
            <a:graphicFrameLocks noChangeAspect="1"/>
          </p:cNvGraphicFramePr>
          <p:nvPr/>
        </p:nvGraphicFramePr>
        <p:xfrm>
          <a:off x="1426022" y="2421409"/>
          <a:ext cx="4503564" cy="1204529"/>
        </p:xfrm>
        <a:graphic>
          <a:graphicData uri="http://schemas.openxmlformats.org/presentationml/2006/ole">
            <p:oleObj spid="_x0000_s347149" name="Équation" r:id="rId15" imgW="3555720" imgH="711000" progId="Equation.3">
              <p:embed/>
            </p:oleObj>
          </a:graphicData>
        </a:graphic>
      </p:graphicFrame>
      <p:sp>
        <p:nvSpPr>
          <p:cNvPr id="35" name="ZoneTexte 34"/>
          <p:cNvSpPr txBox="1"/>
          <p:nvPr/>
        </p:nvSpPr>
        <p:spPr>
          <a:xfrm>
            <a:off x="5965422" y="2348880"/>
            <a:ext cx="622802" cy="369332"/>
          </a:xfrm>
          <a:prstGeom prst="rect">
            <a:avLst/>
          </a:prstGeom>
          <a:noFill/>
        </p:spPr>
        <p:txBody>
          <a:bodyPr wrap="square" rtlCol="0">
            <a:spAutoFit/>
          </a:bodyPr>
          <a:lstStyle/>
          <a:p>
            <a:r>
              <a:rPr lang="en-US" i="1" dirty="0" smtClean="0">
                <a:solidFill>
                  <a:schemeClr val="accent1"/>
                </a:solidFill>
                <a:latin typeface="Verdana" pitchFamily="34" charset="0"/>
                <a:ea typeface="Verdana" pitchFamily="34" charset="0"/>
                <a:cs typeface="Verdana" pitchFamily="34" charset="0"/>
              </a:rPr>
              <a:t>P</a:t>
            </a:r>
            <a:r>
              <a:rPr lang="en-US" i="1" baseline="-25000" dirty="0" smtClean="0">
                <a:solidFill>
                  <a:schemeClr val="accent1"/>
                </a:solidFill>
                <a:latin typeface="Verdana" pitchFamily="34" charset="0"/>
                <a:ea typeface="Verdana" pitchFamily="34" charset="0"/>
                <a:cs typeface="Verdana" pitchFamily="34" charset="0"/>
              </a:rPr>
              <a:t>1</a:t>
            </a:r>
            <a:endParaRPr lang="en-US" i="1" baseline="-25000" dirty="0">
              <a:solidFill>
                <a:schemeClr val="accent1"/>
              </a:solidFill>
              <a:latin typeface="Verdana" pitchFamily="34" charset="0"/>
              <a:ea typeface="Verdana" pitchFamily="34" charset="0"/>
              <a:cs typeface="Verdana" pitchFamily="34" charset="0"/>
            </a:endParaRPr>
          </a:p>
        </p:txBody>
      </p:sp>
      <p:sp>
        <p:nvSpPr>
          <p:cNvPr id="36" name="ZoneTexte 35"/>
          <p:cNvSpPr txBox="1"/>
          <p:nvPr/>
        </p:nvSpPr>
        <p:spPr>
          <a:xfrm>
            <a:off x="5965422" y="2780928"/>
            <a:ext cx="622802" cy="369332"/>
          </a:xfrm>
          <a:prstGeom prst="rect">
            <a:avLst/>
          </a:prstGeom>
          <a:noFill/>
        </p:spPr>
        <p:txBody>
          <a:bodyPr wrap="square" rtlCol="0">
            <a:spAutoFit/>
          </a:bodyPr>
          <a:lstStyle/>
          <a:p>
            <a:r>
              <a:rPr lang="en-US" i="1" dirty="0" smtClean="0">
                <a:solidFill>
                  <a:schemeClr val="accent1"/>
                </a:solidFill>
                <a:latin typeface="Verdana" pitchFamily="34" charset="0"/>
                <a:ea typeface="Verdana" pitchFamily="34" charset="0"/>
                <a:cs typeface="Verdana" pitchFamily="34" charset="0"/>
              </a:rPr>
              <a:t>P</a:t>
            </a:r>
            <a:r>
              <a:rPr lang="en-US" i="1" baseline="-25000" dirty="0" smtClean="0">
                <a:solidFill>
                  <a:schemeClr val="accent1"/>
                </a:solidFill>
                <a:latin typeface="Verdana" pitchFamily="34" charset="0"/>
                <a:ea typeface="Verdana" pitchFamily="34" charset="0"/>
                <a:cs typeface="Verdana" pitchFamily="34" charset="0"/>
              </a:rPr>
              <a:t>2</a:t>
            </a:r>
            <a:endParaRPr lang="en-US" i="1" baseline="-25000" dirty="0">
              <a:solidFill>
                <a:schemeClr val="accent1"/>
              </a:solidFill>
              <a:latin typeface="Verdana" pitchFamily="34" charset="0"/>
              <a:ea typeface="Verdana" pitchFamily="34" charset="0"/>
              <a:cs typeface="Verdana" pitchFamily="34" charset="0"/>
            </a:endParaRPr>
          </a:p>
        </p:txBody>
      </p:sp>
      <p:sp>
        <p:nvSpPr>
          <p:cNvPr id="37" name="ZoneTexte 36"/>
          <p:cNvSpPr txBox="1"/>
          <p:nvPr/>
        </p:nvSpPr>
        <p:spPr>
          <a:xfrm>
            <a:off x="5965422" y="3203684"/>
            <a:ext cx="622802" cy="369332"/>
          </a:xfrm>
          <a:prstGeom prst="rect">
            <a:avLst/>
          </a:prstGeom>
          <a:noFill/>
        </p:spPr>
        <p:txBody>
          <a:bodyPr wrap="square" rtlCol="0">
            <a:spAutoFit/>
          </a:bodyPr>
          <a:lstStyle/>
          <a:p>
            <a:r>
              <a:rPr lang="en-US" i="1" dirty="0" err="1" smtClean="0">
                <a:solidFill>
                  <a:schemeClr val="accent1"/>
                </a:solidFill>
                <a:latin typeface="Verdana" pitchFamily="34" charset="0"/>
                <a:ea typeface="Verdana" pitchFamily="34" charset="0"/>
                <a:cs typeface="Verdana" pitchFamily="34" charset="0"/>
              </a:rPr>
              <a:t>P</a:t>
            </a:r>
            <a:r>
              <a:rPr lang="en-US" i="1" baseline="-25000" dirty="0" err="1" smtClean="0">
                <a:solidFill>
                  <a:schemeClr val="accent1"/>
                </a:solidFill>
                <a:latin typeface="Verdana" pitchFamily="34" charset="0"/>
                <a:ea typeface="Verdana" pitchFamily="34" charset="0"/>
                <a:cs typeface="Verdana" pitchFamily="34" charset="0"/>
              </a:rPr>
              <a:t>n</a:t>
            </a:r>
            <a:endParaRPr lang="en-US" i="1" baseline="-25000" dirty="0">
              <a:solidFill>
                <a:schemeClr val="accent1"/>
              </a:solidFill>
              <a:latin typeface="Verdana" pitchFamily="34" charset="0"/>
              <a:ea typeface="Verdana" pitchFamily="34" charset="0"/>
              <a:cs typeface="Verdana" pitchFamily="34" charset="0"/>
            </a:endParaRPr>
          </a:p>
        </p:txBody>
      </p:sp>
      <p:sp>
        <p:nvSpPr>
          <p:cNvPr id="40" name="ZoneTexte 39"/>
          <p:cNvSpPr txBox="1"/>
          <p:nvPr/>
        </p:nvSpPr>
        <p:spPr>
          <a:xfrm>
            <a:off x="2102260" y="2051556"/>
            <a:ext cx="622802" cy="369332"/>
          </a:xfrm>
          <a:prstGeom prst="rect">
            <a:avLst/>
          </a:prstGeom>
          <a:noFill/>
        </p:spPr>
        <p:txBody>
          <a:bodyPr wrap="square" rtlCol="0">
            <a:spAutoFit/>
          </a:bodyPr>
          <a:lstStyle/>
          <a:p>
            <a:pPr algn="ctr"/>
            <a:r>
              <a:rPr lang="en-US" i="1" dirty="0" smtClean="0">
                <a:solidFill>
                  <a:schemeClr val="accent1"/>
                </a:solidFill>
                <a:latin typeface="Verdana" pitchFamily="34" charset="0"/>
                <a:ea typeface="Verdana" pitchFamily="34" charset="0"/>
                <a:cs typeface="Verdana" pitchFamily="34" charset="0"/>
              </a:rPr>
              <a:t>A</a:t>
            </a:r>
            <a:endParaRPr lang="en-US" i="1" dirty="0">
              <a:solidFill>
                <a:schemeClr val="accent1"/>
              </a:solidFill>
              <a:latin typeface="Verdana" pitchFamily="34" charset="0"/>
              <a:ea typeface="Verdana" pitchFamily="34" charset="0"/>
              <a:cs typeface="Verdana" pitchFamily="34" charset="0"/>
            </a:endParaRPr>
          </a:p>
        </p:txBody>
      </p:sp>
      <p:sp>
        <p:nvSpPr>
          <p:cNvPr id="41" name="ZoneTexte 40"/>
          <p:cNvSpPr txBox="1"/>
          <p:nvPr/>
        </p:nvSpPr>
        <p:spPr>
          <a:xfrm>
            <a:off x="3182380" y="2060848"/>
            <a:ext cx="622802" cy="369332"/>
          </a:xfrm>
          <a:prstGeom prst="rect">
            <a:avLst/>
          </a:prstGeom>
          <a:noFill/>
        </p:spPr>
        <p:txBody>
          <a:bodyPr wrap="square" rtlCol="0">
            <a:spAutoFit/>
          </a:bodyPr>
          <a:lstStyle/>
          <a:p>
            <a:pPr algn="ctr"/>
            <a:r>
              <a:rPr lang="en-US" i="1" dirty="0" smtClean="0">
                <a:solidFill>
                  <a:schemeClr val="accent1"/>
                </a:solidFill>
                <a:latin typeface="Verdana" pitchFamily="34" charset="0"/>
                <a:ea typeface="Verdana" pitchFamily="34" charset="0"/>
                <a:cs typeface="Verdana" pitchFamily="34" charset="0"/>
              </a:rPr>
              <a:t>OR</a:t>
            </a:r>
            <a:endParaRPr lang="en-US" i="1" dirty="0">
              <a:solidFill>
                <a:schemeClr val="accent1"/>
              </a:solidFill>
              <a:latin typeface="Verdana" pitchFamily="34" charset="0"/>
              <a:ea typeface="Verdana" pitchFamily="34" charset="0"/>
              <a:cs typeface="Verdana" pitchFamily="34" charset="0"/>
            </a:endParaRPr>
          </a:p>
        </p:txBody>
      </p:sp>
      <p:sp>
        <p:nvSpPr>
          <p:cNvPr id="42" name="ZoneTexte 41"/>
          <p:cNvSpPr txBox="1"/>
          <p:nvPr/>
        </p:nvSpPr>
        <p:spPr>
          <a:xfrm>
            <a:off x="4118484" y="2051556"/>
            <a:ext cx="622802" cy="369332"/>
          </a:xfrm>
          <a:prstGeom prst="rect">
            <a:avLst/>
          </a:prstGeom>
          <a:noFill/>
        </p:spPr>
        <p:txBody>
          <a:bodyPr wrap="square" rtlCol="0">
            <a:spAutoFit/>
          </a:bodyPr>
          <a:lstStyle/>
          <a:p>
            <a:pPr algn="ctr"/>
            <a:r>
              <a:rPr lang="en-US" i="1" dirty="0" smtClean="0">
                <a:solidFill>
                  <a:schemeClr val="accent1"/>
                </a:solidFill>
                <a:latin typeface="Verdana" pitchFamily="34" charset="0"/>
                <a:ea typeface="Verdana" pitchFamily="34" charset="0"/>
                <a:cs typeface="Verdana" pitchFamily="34" charset="0"/>
              </a:rPr>
              <a:t>E</a:t>
            </a:r>
            <a:endParaRPr lang="en-US" i="1" dirty="0">
              <a:solidFill>
                <a:schemeClr val="accent1"/>
              </a:solidFill>
              <a:latin typeface="Verdana" pitchFamily="34" charset="0"/>
              <a:ea typeface="Verdana" pitchFamily="34" charset="0"/>
              <a:cs typeface="Verdana" pitchFamily="34" charset="0"/>
            </a:endParaRPr>
          </a:p>
        </p:txBody>
      </p:sp>
      <p:sp>
        <p:nvSpPr>
          <p:cNvPr id="43" name="ZoneTexte 42"/>
          <p:cNvSpPr txBox="1"/>
          <p:nvPr/>
        </p:nvSpPr>
        <p:spPr>
          <a:xfrm>
            <a:off x="5101326" y="2060848"/>
            <a:ext cx="622802" cy="369332"/>
          </a:xfrm>
          <a:prstGeom prst="rect">
            <a:avLst/>
          </a:prstGeom>
          <a:noFill/>
        </p:spPr>
        <p:txBody>
          <a:bodyPr wrap="square" rtlCol="0">
            <a:spAutoFit/>
          </a:bodyPr>
          <a:lstStyle/>
          <a:p>
            <a:pPr algn="ctr"/>
            <a:r>
              <a:rPr lang="en-US" i="1" dirty="0" smtClean="0">
                <a:solidFill>
                  <a:schemeClr val="accent1"/>
                </a:solidFill>
                <a:latin typeface="Verdana" pitchFamily="34" charset="0"/>
                <a:ea typeface="Verdana" pitchFamily="34" charset="0"/>
                <a:cs typeface="Verdana" pitchFamily="34" charset="0"/>
              </a:rPr>
              <a:t>F</a:t>
            </a:r>
            <a:endParaRPr lang="en-US" i="1" dirty="0">
              <a:solidFill>
                <a:schemeClr val="accent1"/>
              </a:solidFill>
              <a:latin typeface="Verdana" pitchFamily="34" charset="0"/>
              <a:ea typeface="Verdana" pitchFamily="34" charset="0"/>
              <a:cs typeface="Verdana" pitchFamily="34" charset="0"/>
            </a:endParaRPr>
          </a:p>
        </p:txBody>
      </p:sp>
      <p:sp>
        <p:nvSpPr>
          <p:cNvPr id="45" name="Rectangle à coins arrondis 44"/>
          <p:cNvSpPr/>
          <p:nvPr/>
        </p:nvSpPr>
        <p:spPr>
          <a:xfrm>
            <a:off x="1997201" y="2441179"/>
            <a:ext cx="3680189" cy="33974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à coins arrondis 47"/>
          <p:cNvSpPr/>
          <p:nvPr/>
        </p:nvSpPr>
        <p:spPr>
          <a:xfrm>
            <a:off x="2043938" y="2060848"/>
            <a:ext cx="3680189"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à coins arrondis 48"/>
          <p:cNvSpPr/>
          <p:nvPr/>
        </p:nvSpPr>
        <p:spPr>
          <a:xfrm>
            <a:off x="5965422" y="2348880"/>
            <a:ext cx="432048" cy="129614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à coins arrondis 56"/>
          <p:cNvSpPr/>
          <p:nvPr/>
        </p:nvSpPr>
        <p:spPr>
          <a:xfrm>
            <a:off x="7092280" y="3717032"/>
            <a:ext cx="1368152" cy="27363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à coins arrondis 57"/>
          <p:cNvSpPr/>
          <p:nvPr/>
        </p:nvSpPr>
        <p:spPr>
          <a:xfrm>
            <a:off x="395536" y="4365104"/>
            <a:ext cx="1728192" cy="151216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à coins arrondis 58"/>
          <p:cNvSpPr/>
          <p:nvPr/>
        </p:nvSpPr>
        <p:spPr>
          <a:xfrm>
            <a:off x="2196339" y="2420888"/>
            <a:ext cx="431446"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ZoneTexte 52"/>
          <p:cNvSpPr txBox="1"/>
          <p:nvPr/>
        </p:nvSpPr>
        <p:spPr>
          <a:xfrm>
            <a:off x="5868144" y="1772816"/>
            <a:ext cx="2627784" cy="369332"/>
          </a:xfrm>
          <a:prstGeom prst="rect">
            <a:avLst/>
          </a:prstGeom>
          <a:noFill/>
        </p:spPr>
        <p:txBody>
          <a:bodyPr wrap="square" rtlCol="0">
            <a:spAutoFit/>
          </a:bodyPr>
          <a:lstStyle/>
          <a:p>
            <a:r>
              <a:rPr lang="en-US" dirty="0" smtClean="0">
                <a:solidFill>
                  <a:srgbClr val="FF0000"/>
                </a:solidFill>
              </a:rPr>
              <a:t>Configurable elements</a:t>
            </a:r>
            <a:endParaRPr lang="en-US" dirty="0">
              <a:solidFill>
                <a:srgbClr val="FF0000"/>
              </a:solidFill>
            </a:endParaRPr>
          </a:p>
        </p:txBody>
      </p:sp>
      <p:sp>
        <p:nvSpPr>
          <p:cNvPr id="54" name="Rectangle 53"/>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9"/>
                                        </p:tgtEl>
                                        <p:attrNameLst>
                                          <p:attrName>style.visibility</p:attrName>
                                        </p:attrNameLst>
                                      </p:cBhvr>
                                      <p:to>
                                        <p:strVal val="visible"/>
                                      </p:to>
                                    </p:set>
                                    <p:animEffect transition="in" filter="fade">
                                      <p:cBhvr>
                                        <p:cTn id="18" dur="500"/>
                                        <p:tgtEl>
                                          <p:spTgt spid="4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500"/>
                                        <p:tgtEl>
                                          <p:spTgt spid="58"/>
                                        </p:tgtEl>
                                      </p:cBhvr>
                                    </p:animEffect>
                                  </p:childTnLst>
                                </p:cTn>
                              </p:par>
                              <p:par>
                                <p:cTn id="22" presetID="10" presetClass="exit" presetSubtype="0" fill="hold" grpId="1" nodeType="withEffect">
                                  <p:stCondLst>
                                    <p:cond delay="0"/>
                                  </p:stCondLst>
                                  <p:childTnLst>
                                    <p:animEffect transition="out" filter="fade">
                                      <p:cBhvr>
                                        <p:cTn id="23" dur="500"/>
                                        <p:tgtEl>
                                          <p:spTgt spid="48"/>
                                        </p:tgtEl>
                                      </p:cBhvr>
                                    </p:animEffect>
                                    <p:set>
                                      <p:cBhvr>
                                        <p:cTn id="24" dur="1" fill="hold">
                                          <p:stCondLst>
                                            <p:cond delay="499"/>
                                          </p:stCondLst>
                                        </p:cTn>
                                        <p:tgtEl>
                                          <p:spTgt spid="48"/>
                                        </p:tgtEl>
                                        <p:attrNameLst>
                                          <p:attrName>style.visibility</p:attrName>
                                        </p:attrNameLst>
                                      </p:cBhvr>
                                      <p:to>
                                        <p:strVal val="hidden"/>
                                      </p:to>
                                    </p:set>
                                  </p:childTnLst>
                                </p:cTn>
                              </p:par>
                              <p:par>
                                <p:cTn id="25" presetID="10" presetClass="exit" presetSubtype="0" fill="hold" grpId="1" nodeType="withEffect">
                                  <p:stCondLst>
                                    <p:cond delay="0"/>
                                  </p:stCondLst>
                                  <p:childTnLst>
                                    <p:animEffect transition="out" filter="fade">
                                      <p:cBhvr>
                                        <p:cTn id="26" dur="500"/>
                                        <p:tgtEl>
                                          <p:spTgt spid="57"/>
                                        </p:tgtEl>
                                      </p:cBhvr>
                                    </p:animEffect>
                                    <p:set>
                                      <p:cBhvr>
                                        <p:cTn id="27" dur="1" fill="hold">
                                          <p:stCondLst>
                                            <p:cond delay="499"/>
                                          </p:stCondLst>
                                        </p:cTn>
                                        <p:tgtEl>
                                          <p:spTgt spid="57"/>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3"/>
                                        </p:tgtEl>
                                      </p:cBhvr>
                                    </p:animEffect>
                                    <p:set>
                                      <p:cBhvr>
                                        <p:cTn id="30" dur="1" fill="hold">
                                          <p:stCondLst>
                                            <p:cond delay="499"/>
                                          </p:stCondLst>
                                        </p:cTn>
                                        <p:tgtEl>
                                          <p:spTgt spid="5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fade">
                                      <p:cBhvr>
                                        <p:cTn id="35" dur="500"/>
                                        <p:tgtEl>
                                          <p:spTgt spid="45"/>
                                        </p:tgtEl>
                                      </p:cBhvr>
                                    </p:animEffect>
                                  </p:childTnLst>
                                </p:cTn>
                              </p:par>
                              <p:par>
                                <p:cTn id="36" presetID="10" presetClass="exit" presetSubtype="0" fill="hold" grpId="1" nodeType="withEffect">
                                  <p:stCondLst>
                                    <p:cond delay="0"/>
                                  </p:stCondLst>
                                  <p:childTnLst>
                                    <p:animEffect transition="out" filter="fade">
                                      <p:cBhvr>
                                        <p:cTn id="37" dur="500"/>
                                        <p:tgtEl>
                                          <p:spTgt spid="49"/>
                                        </p:tgtEl>
                                      </p:cBhvr>
                                    </p:animEffect>
                                    <p:set>
                                      <p:cBhvr>
                                        <p:cTn id="38" dur="1" fill="hold">
                                          <p:stCondLst>
                                            <p:cond delay="499"/>
                                          </p:stCondLst>
                                        </p:cTn>
                                        <p:tgtEl>
                                          <p:spTgt spid="4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58"/>
                                        </p:tgtEl>
                                      </p:cBhvr>
                                    </p:animEffect>
                                    <p:set>
                                      <p:cBhvr>
                                        <p:cTn id="41" dur="1" fill="hold">
                                          <p:stCondLst>
                                            <p:cond delay="499"/>
                                          </p:stCondLst>
                                        </p:cTn>
                                        <p:tgtEl>
                                          <p:spTgt spid="58"/>
                                        </p:tgtEl>
                                        <p:attrNameLst>
                                          <p:attrName>style.visibility</p:attrName>
                                        </p:attrNameLst>
                                      </p:cBhvr>
                                      <p:to>
                                        <p:strVal val="hidden"/>
                                      </p:to>
                                    </p:set>
                                  </p:childTnLst>
                                </p:cTn>
                              </p:par>
                              <p:par>
                                <p:cTn id="42" presetID="10" presetClass="entr" presetSubtype="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fade">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xit" presetSubtype="0" fill="hold" grpId="1" nodeType="withEffect">
                                  <p:stCondLst>
                                    <p:cond delay="0"/>
                                  </p:stCondLst>
                                  <p:childTnLst>
                                    <p:animEffect transition="out" filter="fade">
                                      <p:cBhvr>
                                        <p:cTn id="54" dur="500"/>
                                        <p:tgtEl>
                                          <p:spTgt spid="45"/>
                                        </p:tgtEl>
                                      </p:cBhvr>
                                    </p:animEffect>
                                    <p:set>
                                      <p:cBhvr>
                                        <p:cTn id="55" dur="1" fill="hold">
                                          <p:stCondLst>
                                            <p:cond delay="499"/>
                                          </p:stCondLst>
                                        </p:cTn>
                                        <p:tgtEl>
                                          <p:spTgt spid="45"/>
                                        </p:tgtEl>
                                        <p:attrNameLst>
                                          <p:attrName>style.visibility</p:attrName>
                                        </p:attrNameLst>
                                      </p:cBhvr>
                                      <p:to>
                                        <p:strVal val="hidden"/>
                                      </p:to>
                                    </p:set>
                                  </p:childTnLst>
                                </p:cTn>
                              </p:par>
                              <p:par>
                                <p:cTn id="56" presetID="10" presetClass="entr" presetSubtype="0" fill="hold" grpId="0" nodeType="withEffect">
                                  <p:stCondLst>
                                    <p:cond delay="0"/>
                                  </p:stCondLst>
                                  <p:childTnLst>
                                    <p:set>
                                      <p:cBhvr>
                                        <p:cTn id="57" dur="1" fill="hold">
                                          <p:stCondLst>
                                            <p:cond delay="0"/>
                                          </p:stCondLst>
                                        </p:cTn>
                                        <p:tgtEl>
                                          <p:spTgt spid="59"/>
                                        </p:tgtEl>
                                        <p:attrNameLst>
                                          <p:attrName>style.visibility</p:attrName>
                                        </p:attrNameLst>
                                      </p:cBhvr>
                                      <p:to>
                                        <p:strVal val="visible"/>
                                      </p:to>
                                    </p:set>
                                    <p:animEffect transition="in" filter="fade">
                                      <p:cBhvr>
                                        <p:cTn id="5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8" grpId="0" animBg="1"/>
      <p:bldP spid="48" grpId="1" animBg="1"/>
      <p:bldP spid="49" grpId="0" animBg="1"/>
      <p:bldP spid="49" grpId="1" animBg="1"/>
      <p:bldP spid="57" grpId="0" animBg="1"/>
      <p:bldP spid="57" grpId="1" animBg="1"/>
      <p:bldP spid="58" grpId="0" animBg="1"/>
      <p:bldP spid="58" grpId="1" animBg="1"/>
      <p:bldP spid="59" grpId="0" animBg="1"/>
      <p:bldP spid="53" grpId="0"/>
      <p:bldP spid="53"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Configuration Guidance Model</a:t>
            </a:r>
            <a:endParaRPr lang="en-US" dirty="0"/>
          </a:p>
        </p:txBody>
      </p:sp>
      <p:sp>
        <p:nvSpPr>
          <p:cNvPr id="4" name="Espace réservé de la date 3"/>
          <p:cNvSpPr>
            <a:spLocks noGrp="1"/>
          </p:cNvSpPr>
          <p:nvPr>
            <p:ph type="dt" sz="half" idx="10"/>
          </p:nvPr>
        </p:nvSpPr>
        <p:spPr/>
        <p:txBody>
          <a:bodyPr/>
          <a:lstStyle/>
          <a:p>
            <a:fld id="{ABE83CE0-2180-41B8-A187-5A3B8C9A994A}"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33</a:t>
            </a:r>
            <a:endParaRPr lang="fr-FR" dirty="0"/>
          </a:p>
        </p:txBody>
      </p:sp>
      <p:sp>
        <p:nvSpPr>
          <p:cNvPr id="70" name="Ellipse 69"/>
          <p:cNvSpPr/>
          <p:nvPr/>
        </p:nvSpPr>
        <p:spPr>
          <a:xfrm>
            <a:off x="4244364" y="2164252"/>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Root</a:t>
            </a:r>
            <a:endParaRPr lang="en-US" sz="2000" dirty="0">
              <a:solidFill>
                <a:schemeClr val="tx1"/>
              </a:solidFill>
            </a:endParaRPr>
          </a:p>
        </p:txBody>
      </p:sp>
      <p:sp>
        <p:nvSpPr>
          <p:cNvPr id="71" name="Ellipse 70"/>
          <p:cNvSpPr/>
          <p:nvPr/>
        </p:nvSpPr>
        <p:spPr>
          <a:xfrm>
            <a:off x="2807804" y="3298817"/>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VP1</a:t>
            </a:r>
            <a:endParaRPr lang="en-US" sz="2400" dirty="0">
              <a:solidFill>
                <a:srgbClr val="FF0000"/>
              </a:solidFill>
            </a:endParaRPr>
          </a:p>
        </p:txBody>
      </p:sp>
      <p:sp>
        <p:nvSpPr>
          <p:cNvPr id="72" name="Ellipse 71"/>
          <p:cNvSpPr/>
          <p:nvPr/>
        </p:nvSpPr>
        <p:spPr>
          <a:xfrm>
            <a:off x="1799692"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VP3</a:t>
            </a:r>
            <a:endParaRPr lang="en-US" sz="2400" dirty="0">
              <a:solidFill>
                <a:srgbClr val="FF0000"/>
              </a:solidFill>
            </a:endParaRPr>
          </a:p>
        </p:txBody>
      </p:sp>
      <p:sp>
        <p:nvSpPr>
          <p:cNvPr id="73" name="Ellipse 72"/>
          <p:cNvSpPr/>
          <p:nvPr/>
        </p:nvSpPr>
        <p:spPr>
          <a:xfrm>
            <a:off x="3167844" y="4366643"/>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VP4</a:t>
            </a:r>
            <a:endParaRPr lang="en-US" sz="2400" dirty="0">
              <a:solidFill>
                <a:srgbClr val="FF0000"/>
              </a:solidFill>
            </a:endParaRPr>
          </a:p>
        </p:txBody>
      </p:sp>
      <p:sp>
        <p:nvSpPr>
          <p:cNvPr id="74" name="Ellipse 73"/>
          <p:cNvSpPr/>
          <p:nvPr/>
        </p:nvSpPr>
        <p:spPr>
          <a:xfrm>
            <a:off x="5749331" y="3298817"/>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VP2</a:t>
            </a:r>
            <a:endParaRPr lang="en-US" sz="2400" dirty="0">
              <a:solidFill>
                <a:srgbClr val="FF0000"/>
              </a:solidFill>
            </a:endParaRPr>
          </a:p>
        </p:txBody>
      </p:sp>
      <p:sp>
        <p:nvSpPr>
          <p:cNvPr id="75" name="Ellipse 74"/>
          <p:cNvSpPr/>
          <p:nvPr/>
        </p:nvSpPr>
        <p:spPr>
          <a:xfrm>
            <a:off x="4824028"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VP5</a:t>
            </a:r>
            <a:endParaRPr lang="en-US" sz="2400" dirty="0">
              <a:solidFill>
                <a:srgbClr val="FF0000"/>
              </a:solidFill>
            </a:endParaRPr>
          </a:p>
        </p:txBody>
      </p:sp>
      <p:sp>
        <p:nvSpPr>
          <p:cNvPr id="76" name="Ellipse 75"/>
          <p:cNvSpPr/>
          <p:nvPr/>
        </p:nvSpPr>
        <p:spPr>
          <a:xfrm>
            <a:off x="6120172" y="4299904"/>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VP6</a:t>
            </a:r>
            <a:endParaRPr lang="en-US" sz="2400" dirty="0">
              <a:solidFill>
                <a:srgbClr val="FF0000"/>
              </a:solidFill>
            </a:endParaRPr>
          </a:p>
        </p:txBody>
      </p:sp>
      <p:cxnSp>
        <p:nvCxnSpPr>
          <p:cNvPr id="78" name="Connecteur droit avec flèche 77"/>
          <p:cNvCxnSpPr>
            <a:stCxn id="70" idx="4"/>
            <a:endCxn id="71" idx="0"/>
          </p:cNvCxnSpPr>
          <p:nvPr/>
        </p:nvCxnSpPr>
        <p:spPr>
          <a:xfrm flipH="1">
            <a:off x="3389269" y="2698165"/>
            <a:ext cx="1436560" cy="600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Connecteur droit avec flèche 78"/>
          <p:cNvCxnSpPr>
            <a:stCxn id="70" idx="4"/>
            <a:endCxn id="74" idx="0"/>
          </p:cNvCxnSpPr>
          <p:nvPr/>
        </p:nvCxnSpPr>
        <p:spPr>
          <a:xfrm>
            <a:off x="4825828" y="2698165"/>
            <a:ext cx="1504967" cy="60065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Connecteur droit avec flèche 81"/>
          <p:cNvCxnSpPr>
            <a:stCxn id="74" idx="4"/>
            <a:endCxn id="75" idx="0"/>
          </p:cNvCxnSpPr>
          <p:nvPr/>
        </p:nvCxnSpPr>
        <p:spPr>
          <a:xfrm flipH="1">
            <a:off x="5405493" y="3832730"/>
            <a:ext cx="925303"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Connecteur droit avec flèche 85"/>
          <p:cNvCxnSpPr>
            <a:stCxn id="74" idx="4"/>
            <a:endCxn id="76" idx="0"/>
          </p:cNvCxnSpPr>
          <p:nvPr/>
        </p:nvCxnSpPr>
        <p:spPr>
          <a:xfrm>
            <a:off x="6330796" y="3832730"/>
            <a:ext cx="370841"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Connecteur droit avec flèche 88"/>
          <p:cNvCxnSpPr>
            <a:stCxn id="71" idx="4"/>
            <a:endCxn id="73" idx="0"/>
          </p:cNvCxnSpPr>
          <p:nvPr/>
        </p:nvCxnSpPr>
        <p:spPr>
          <a:xfrm>
            <a:off x="3389269" y="3832730"/>
            <a:ext cx="360040" cy="53391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Connecteur droit avec flèche 91"/>
          <p:cNvCxnSpPr>
            <a:stCxn id="71" idx="4"/>
            <a:endCxn id="72" idx="0"/>
          </p:cNvCxnSpPr>
          <p:nvPr/>
        </p:nvCxnSpPr>
        <p:spPr>
          <a:xfrm flipH="1">
            <a:off x="2381157" y="3832730"/>
            <a:ext cx="1008112" cy="46717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8" name="Rectangle 127"/>
          <p:cNvSpPr/>
          <p:nvPr/>
        </p:nvSpPr>
        <p:spPr>
          <a:xfrm>
            <a:off x="755576" y="238027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Variant1</a:t>
            </a:r>
            <a:endParaRPr lang="en-US" sz="2000" dirty="0">
              <a:solidFill>
                <a:schemeClr val="tx1"/>
              </a:solidFill>
            </a:endParaRPr>
          </a:p>
        </p:txBody>
      </p:sp>
      <p:sp>
        <p:nvSpPr>
          <p:cNvPr id="141" name="Rectangle 140"/>
          <p:cNvSpPr/>
          <p:nvPr/>
        </p:nvSpPr>
        <p:spPr>
          <a:xfrm>
            <a:off x="755576" y="3244372"/>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Variant2</a:t>
            </a:r>
            <a:endParaRPr lang="en-US" sz="2000" dirty="0">
              <a:solidFill>
                <a:schemeClr val="tx1"/>
              </a:solidFill>
            </a:endParaRPr>
          </a:p>
        </p:txBody>
      </p:sp>
      <p:sp>
        <p:nvSpPr>
          <p:cNvPr id="142" name="Rectangle 141"/>
          <p:cNvSpPr/>
          <p:nvPr/>
        </p:nvSpPr>
        <p:spPr>
          <a:xfrm>
            <a:off x="7452320" y="2596300"/>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Variant5</a:t>
            </a:r>
            <a:endParaRPr lang="en-US" sz="2000" dirty="0">
              <a:solidFill>
                <a:schemeClr val="tx1"/>
              </a:solidFill>
            </a:endParaRPr>
          </a:p>
        </p:txBody>
      </p:sp>
      <p:sp>
        <p:nvSpPr>
          <p:cNvPr id="143" name="Rectangle 142"/>
          <p:cNvSpPr/>
          <p:nvPr/>
        </p:nvSpPr>
        <p:spPr>
          <a:xfrm>
            <a:off x="1043608" y="526059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Variant3</a:t>
            </a:r>
            <a:endParaRPr lang="en-US" sz="2000" dirty="0">
              <a:solidFill>
                <a:schemeClr val="tx1"/>
              </a:solidFill>
            </a:endParaRPr>
          </a:p>
        </p:txBody>
      </p:sp>
      <p:sp>
        <p:nvSpPr>
          <p:cNvPr id="144" name="Rectangle 143"/>
          <p:cNvSpPr/>
          <p:nvPr/>
        </p:nvSpPr>
        <p:spPr>
          <a:xfrm>
            <a:off x="2411760" y="5260596"/>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Variant4</a:t>
            </a:r>
            <a:endParaRPr lang="en-US" sz="2000" dirty="0">
              <a:solidFill>
                <a:schemeClr val="tx1"/>
              </a:solidFill>
            </a:endParaRPr>
          </a:p>
        </p:txBody>
      </p:sp>
      <p:cxnSp>
        <p:nvCxnSpPr>
          <p:cNvPr id="146" name="Connecteur droit 145"/>
          <p:cNvCxnSpPr>
            <a:stCxn id="71" idx="2"/>
            <a:endCxn id="128" idx="3"/>
          </p:cNvCxnSpPr>
          <p:nvPr/>
        </p:nvCxnSpPr>
        <p:spPr>
          <a:xfrm flipH="1" flipV="1">
            <a:off x="1907704" y="2668308"/>
            <a:ext cx="900100" cy="897466"/>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47" name="Connecteur droit 146"/>
          <p:cNvCxnSpPr>
            <a:stCxn id="71" idx="2"/>
            <a:endCxn id="141" idx="3"/>
          </p:cNvCxnSpPr>
          <p:nvPr/>
        </p:nvCxnSpPr>
        <p:spPr>
          <a:xfrm flipH="1" flipV="1">
            <a:off x="1907704" y="3532404"/>
            <a:ext cx="900100" cy="3337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1" name="Connecteur droit 150"/>
          <p:cNvCxnSpPr>
            <a:stCxn id="72" idx="4"/>
            <a:endCxn id="143" idx="0"/>
          </p:cNvCxnSpPr>
          <p:nvPr/>
        </p:nvCxnSpPr>
        <p:spPr>
          <a:xfrm flipH="1">
            <a:off x="1619672" y="4833817"/>
            <a:ext cx="761485" cy="4267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4" name="Connecteur droit 153"/>
          <p:cNvCxnSpPr>
            <a:stCxn id="72" idx="4"/>
            <a:endCxn id="144" idx="0"/>
          </p:cNvCxnSpPr>
          <p:nvPr/>
        </p:nvCxnSpPr>
        <p:spPr>
          <a:xfrm>
            <a:off x="2381157" y="4833817"/>
            <a:ext cx="606667" cy="426779"/>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57" name="Connecteur droit 156"/>
          <p:cNvCxnSpPr>
            <a:stCxn id="74" idx="6"/>
            <a:endCxn id="142" idx="1"/>
          </p:cNvCxnSpPr>
          <p:nvPr/>
        </p:nvCxnSpPr>
        <p:spPr>
          <a:xfrm flipV="1">
            <a:off x="6912260" y="2884332"/>
            <a:ext cx="540060" cy="681442"/>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64" name="Arc 163"/>
          <p:cNvSpPr/>
          <p:nvPr/>
        </p:nvSpPr>
        <p:spPr>
          <a:xfrm rot="10800000">
            <a:off x="467543" y="2308268"/>
            <a:ext cx="2088229" cy="3240360"/>
          </a:xfrm>
          <a:prstGeom prst="arc">
            <a:avLst>
              <a:gd name="adj1" fmla="val 17265042"/>
              <a:gd name="adj2" fmla="val 3342050"/>
            </a:avLst>
          </a:prstGeom>
          <a:ln>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6" name="ZoneTexte 165"/>
          <p:cNvSpPr txBox="1"/>
          <p:nvPr/>
        </p:nvSpPr>
        <p:spPr>
          <a:xfrm>
            <a:off x="35496" y="4468508"/>
            <a:ext cx="1440160" cy="338554"/>
          </a:xfrm>
          <a:prstGeom prst="rect">
            <a:avLst/>
          </a:prstGeom>
          <a:solidFill>
            <a:schemeClr val="bg1"/>
          </a:solidFill>
        </p:spPr>
        <p:txBody>
          <a:bodyPr wrap="square" rtlCol="0">
            <a:spAutoFit/>
          </a:bodyPr>
          <a:lstStyle/>
          <a:p>
            <a:r>
              <a:rPr lang="en-US" sz="1600" b="1" dirty="0" smtClean="0">
                <a:solidFill>
                  <a:srgbClr val="0000FF"/>
                </a:solidFill>
              </a:rPr>
              <a:t>&lt;includes&gt;</a:t>
            </a:r>
            <a:endParaRPr lang="en-US" sz="1600" b="1" dirty="0">
              <a:solidFill>
                <a:srgbClr val="0000FF"/>
              </a:solidFill>
            </a:endParaRPr>
          </a:p>
        </p:txBody>
      </p:sp>
      <p:sp>
        <p:nvSpPr>
          <p:cNvPr id="167" name="Arc 166"/>
          <p:cNvSpPr/>
          <p:nvPr/>
        </p:nvSpPr>
        <p:spPr>
          <a:xfrm rot="5809620">
            <a:off x="4246829" y="2096692"/>
            <a:ext cx="2415246" cy="5258080"/>
          </a:xfrm>
          <a:prstGeom prst="arc">
            <a:avLst>
              <a:gd name="adj1" fmla="val 17269630"/>
              <a:gd name="adj2" fmla="val 3790484"/>
            </a:avLst>
          </a:prstGeom>
          <a:ln>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ZoneTexte 167"/>
          <p:cNvSpPr txBox="1"/>
          <p:nvPr/>
        </p:nvSpPr>
        <p:spPr>
          <a:xfrm>
            <a:off x="4860032" y="5769260"/>
            <a:ext cx="1440160" cy="338554"/>
          </a:xfrm>
          <a:prstGeom prst="rect">
            <a:avLst/>
          </a:prstGeom>
          <a:solidFill>
            <a:schemeClr val="bg1"/>
          </a:solidFill>
        </p:spPr>
        <p:txBody>
          <a:bodyPr wrap="square" rtlCol="0">
            <a:spAutoFit/>
          </a:bodyPr>
          <a:lstStyle/>
          <a:p>
            <a:pPr algn="ctr"/>
            <a:r>
              <a:rPr lang="en-US" sz="1600" b="1" dirty="0" smtClean="0">
                <a:solidFill>
                  <a:srgbClr val="0000FF"/>
                </a:solidFill>
              </a:rPr>
              <a:t>&lt;excludes&gt;</a:t>
            </a:r>
            <a:endParaRPr lang="en-US" sz="1600" b="1" dirty="0">
              <a:solidFill>
                <a:srgbClr val="0000FF"/>
              </a:solidFill>
            </a:endParaRPr>
          </a:p>
        </p:txBody>
      </p:sp>
      <p:sp>
        <p:nvSpPr>
          <p:cNvPr id="169" name="ZoneTexte 168"/>
          <p:cNvSpPr txBox="1"/>
          <p:nvPr/>
        </p:nvSpPr>
        <p:spPr>
          <a:xfrm>
            <a:off x="827584" y="1484784"/>
            <a:ext cx="3888432" cy="461665"/>
          </a:xfrm>
          <a:prstGeom prst="rect">
            <a:avLst/>
          </a:prstGeom>
          <a:noFill/>
        </p:spPr>
        <p:txBody>
          <a:bodyPr wrap="square" rtlCol="0">
            <a:spAutoFit/>
          </a:bodyPr>
          <a:lstStyle/>
          <a:p>
            <a:r>
              <a:rPr lang="en-US" sz="2400" dirty="0" smtClean="0">
                <a:solidFill>
                  <a:srgbClr val="FF0000"/>
                </a:solidFill>
                <a:latin typeface="GillSans" pitchFamily="2" charset="0"/>
              </a:rPr>
              <a:t>1. Configuration steps order</a:t>
            </a:r>
            <a:endParaRPr lang="en-US" sz="2400" dirty="0">
              <a:solidFill>
                <a:srgbClr val="FF0000"/>
              </a:solidFill>
              <a:latin typeface="GillSans" pitchFamily="2" charset="0"/>
            </a:endParaRPr>
          </a:p>
        </p:txBody>
      </p:sp>
      <p:sp>
        <p:nvSpPr>
          <p:cNvPr id="170" name="ZoneTexte 169"/>
          <p:cNvSpPr txBox="1"/>
          <p:nvPr/>
        </p:nvSpPr>
        <p:spPr>
          <a:xfrm>
            <a:off x="4860032" y="1494076"/>
            <a:ext cx="3744416" cy="461665"/>
          </a:xfrm>
          <a:prstGeom prst="rect">
            <a:avLst/>
          </a:prstGeom>
          <a:noFill/>
        </p:spPr>
        <p:txBody>
          <a:bodyPr wrap="square" rtlCol="0">
            <a:spAutoFit/>
          </a:bodyPr>
          <a:lstStyle/>
          <a:p>
            <a:r>
              <a:rPr lang="en-US" sz="2400" dirty="0" smtClean="0">
                <a:solidFill>
                  <a:srgbClr val="0000FF"/>
                </a:solidFill>
                <a:latin typeface="GillSans" pitchFamily="2" charset="0"/>
              </a:rPr>
              <a:t>2. Configuration guidelines</a:t>
            </a:r>
            <a:endParaRPr lang="en-US" sz="2400" dirty="0">
              <a:solidFill>
                <a:srgbClr val="0000FF"/>
              </a:solidFill>
              <a:latin typeface="GillSans" pitchFamily="2" charset="0"/>
            </a:endParaRPr>
          </a:p>
        </p:txBody>
      </p:sp>
      <p:sp>
        <p:nvSpPr>
          <p:cNvPr id="37" name="Ellipse 36"/>
          <p:cNvSpPr/>
          <p:nvPr/>
        </p:nvSpPr>
        <p:spPr>
          <a:xfrm>
            <a:off x="7488324" y="4263239"/>
            <a:ext cx="1162929" cy="533913"/>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0000"/>
                </a:solidFill>
              </a:rPr>
              <a:t>VP7</a:t>
            </a:r>
            <a:endParaRPr lang="en-US" sz="2400" dirty="0">
              <a:solidFill>
                <a:srgbClr val="FF0000"/>
              </a:solidFill>
            </a:endParaRPr>
          </a:p>
        </p:txBody>
      </p:sp>
      <p:cxnSp>
        <p:nvCxnSpPr>
          <p:cNvPr id="38" name="Connecteur droit avec flèche 37"/>
          <p:cNvCxnSpPr>
            <a:stCxn id="74" idx="4"/>
            <a:endCxn id="37" idx="0"/>
          </p:cNvCxnSpPr>
          <p:nvPr/>
        </p:nvCxnSpPr>
        <p:spPr>
          <a:xfrm>
            <a:off x="6330796" y="3832730"/>
            <a:ext cx="1738993" cy="43050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7488324" y="5229200"/>
            <a:ext cx="1152128" cy="57606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rPr>
              <a:t>Variant6</a:t>
            </a:r>
            <a:endParaRPr lang="en-US" sz="2000" dirty="0">
              <a:solidFill>
                <a:schemeClr val="tx1"/>
              </a:solidFill>
            </a:endParaRPr>
          </a:p>
        </p:txBody>
      </p:sp>
      <p:cxnSp>
        <p:nvCxnSpPr>
          <p:cNvPr id="42" name="Connecteur droit 41"/>
          <p:cNvCxnSpPr>
            <a:stCxn id="37" idx="4"/>
            <a:endCxn id="41" idx="0"/>
          </p:cNvCxnSpPr>
          <p:nvPr/>
        </p:nvCxnSpPr>
        <p:spPr>
          <a:xfrm flipH="1">
            <a:off x="8064388" y="4797152"/>
            <a:ext cx="5401" cy="43204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7" name="ZoneTexte 46"/>
          <p:cNvSpPr txBox="1"/>
          <p:nvPr/>
        </p:nvSpPr>
        <p:spPr>
          <a:xfrm>
            <a:off x="791580" y="1484784"/>
            <a:ext cx="3744416" cy="461665"/>
          </a:xfrm>
          <a:prstGeom prst="rect">
            <a:avLst/>
          </a:prstGeom>
          <a:noFill/>
          <a:ln w="57150">
            <a:solidFill>
              <a:srgbClr val="FF3300"/>
            </a:solidFill>
          </a:ln>
        </p:spPr>
        <p:txBody>
          <a:bodyPr wrap="square" rtlCol="0">
            <a:spAutoFit/>
          </a:bodyPr>
          <a:lstStyle/>
          <a:p>
            <a:endParaRPr lang="en-US" sz="2400" dirty="0">
              <a:solidFill>
                <a:srgbClr val="0000FF"/>
              </a:solidFill>
              <a:latin typeface="GillSans" pitchFamily="2" charset="0"/>
            </a:endParaRPr>
          </a:p>
        </p:txBody>
      </p:sp>
      <p:sp>
        <p:nvSpPr>
          <p:cNvPr id="43" name="Rectangle 42"/>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Deriving configuration steps order</a:t>
            </a:r>
            <a:endParaRPr lang="en-US" dirty="0"/>
          </a:p>
        </p:txBody>
      </p:sp>
      <p:sp>
        <p:nvSpPr>
          <p:cNvPr id="73" name="Espace réservé du contenu 72"/>
          <p:cNvSpPr>
            <a:spLocks noGrp="1"/>
          </p:cNvSpPr>
          <p:nvPr>
            <p:ph idx="1"/>
          </p:nvPr>
        </p:nvSpPr>
        <p:spPr>
          <a:xfrm>
            <a:off x="251520" y="1340768"/>
            <a:ext cx="8640960" cy="4896544"/>
          </a:xfrm>
        </p:spPr>
        <p:txBody>
          <a:bodyPr>
            <a:normAutofit/>
          </a:bodyPr>
          <a:lstStyle/>
          <a:p>
            <a:pPr marL="371475">
              <a:buFont typeface="+mj-lt"/>
              <a:buAutoNum type="arabicPeriod" startAt="2"/>
            </a:pPr>
            <a:r>
              <a:rPr lang="en-US" b="0" dirty="0" smtClean="0">
                <a:sym typeface="Wingdings" pitchFamily="2" charset="2"/>
              </a:rPr>
              <a:t>Derive </a:t>
            </a:r>
            <a:r>
              <a:rPr lang="en-US" b="0" dirty="0" smtClean="0">
                <a:solidFill>
                  <a:srgbClr val="0000FF"/>
                </a:solidFill>
                <a:sym typeface="Wingdings" pitchFamily="2" charset="2"/>
              </a:rPr>
              <a:t>Implication Graph </a:t>
            </a:r>
            <a:r>
              <a:rPr lang="en-US" b="0" dirty="0" smtClean="0">
                <a:sym typeface="Wingdings" pitchFamily="2" charset="2"/>
              </a:rPr>
              <a:t>for Variation Points from extracted configuration guidelines</a:t>
            </a:r>
            <a:endParaRPr lang="en-US" b="0" dirty="0" smtClean="0">
              <a:solidFill>
                <a:schemeClr val="accent1"/>
              </a:solidFill>
              <a:sym typeface="Wingdings" pitchFamily="2" charset="2"/>
            </a:endParaRPr>
          </a:p>
          <a:p>
            <a:pPr>
              <a:buFont typeface="+mj-lt"/>
              <a:buAutoNum type="arabicPeriod"/>
            </a:pPr>
            <a:endParaRPr lang="en-US" sz="1100" b="0" i="1" dirty="0" smtClean="0">
              <a:solidFill>
                <a:schemeClr val="accent1"/>
              </a:solidFill>
              <a:latin typeface="Calibri" pitchFamily="34" charset="0"/>
            </a:endParaRPr>
          </a:p>
          <a:p>
            <a:pPr marL="722313">
              <a:buNone/>
            </a:pPr>
            <a:r>
              <a:rPr lang="en-US" sz="1800" dirty="0" smtClean="0">
                <a:solidFill>
                  <a:srgbClr val="FF3300"/>
                </a:solidFill>
                <a:latin typeface="Calibri" pitchFamily="34" charset="0"/>
              </a:rPr>
              <a:t>VP1 = Variant1 </a:t>
            </a:r>
            <a:r>
              <a:rPr lang="en-US" sz="1800" dirty="0" smtClean="0">
                <a:solidFill>
                  <a:srgbClr val="FF3300"/>
                </a:solidFill>
                <a:latin typeface="Calibri" pitchFamily="34" charset="0"/>
                <a:sym typeface="Wingdings" pitchFamily="2" charset="2"/>
              </a:rPr>
              <a:t> VP2 = Variant2                              </a:t>
            </a:r>
            <a:r>
              <a:rPr lang="en-US" sz="1800" dirty="0" smtClean="0">
                <a:solidFill>
                  <a:schemeClr val="tx2"/>
                </a:solidFill>
                <a:latin typeface="Calibri" pitchFamily="34" charset="0"/>
                <a:sym typeface="Wingdings" pitchFamily="2" charset="2"/>
              </a:rPr>
              <a:t>P(Variant2|Variant1) = confidence</a:t>
            </a:r>
          </a:p>
          <a:p>
            <a:pPr marL="722313">
              <a:buNone/>
            </a:pPr>
            <a:r>
              <a:rPr lang="en-US" sz="1800" dirty="0" smtClean="0">
                <a:solidFill>
                  <a:srgbClr val="FF3300"/>
                </a:solidFill>
                <a:latin typeface="Calibri" pitchFamily="34" charset="0"/>
                <a:sym typeface="Wingdings" pitchFamily="2" charset="2"/>
              </a:rPr>
              <a:t>VP2= Variant2, VP3 = Vatiant3  VP4 = Variant4   </a:t>
            </a:r>
            <a:r>
              <a:rPr lang="en-US" sz="1800" dirty="0" smtClean="0">
                <a:solidFill>
                  <a:schemeClr val="tx2"/>
                </a:solidFill>
                <a:latin typeface="Calibri" pitchFamily="34" charset="0"/>
                <a:sym typeface="Wingdings" pitchFamily="2" charset="2"/>
              </a:rPr>
              <a:t>P(Variant4|Variant2,Variant3)</a:t>
            </a: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600" dirty="0" smtClean="0">
              <a:solidFill>
                <a:schemeClr val="tx2"/>
              </a:solidFill>
              <a:latin typeface="Calibri" pitchFamily="34" charset="0"/>
              <a:sym typeface="Wingdings" pitchFamily="2" charset="2"/>
            </a:endParaRPr>
          </a:p>
          <a:p>
            <a:pPr lvl="0">
              <a:buClr>
                <a:srgbClr val="003882"/>
              </a:buClr>
              <a:buFont typeface="+mj-lt"/>
              <a:buAutoNum type="arabicPeriod" startAt="3"/>
            </a:pPr>
            <a:endParaRPr lang="en-US" sz="2000" dirty="0" smtClean="0">
              <a:solidFill>
                <a:prstClr val="black"/>
              </a:solidFill>
              <a:latin typeface="Calibri" pitchFamily="34" charset="0"/>
            </a:endParaRPr>
          </a:p>
          <a:p>
            <a:pPr lvl="0">
              <a:buClr>
                <a:srgbClr val="003882"/>
              </a:buClr>
              <a:buFont typeface="+mj-lt"/>
              <a:buAutoNum type="arabicPeriod" startAt="3"/>
            </a:pPr>
            <a:r>
              <a:rPr lang="en-US" dirty="0" smtClean="0">
                <a:solidFill>
                  <a:prstClr val="black"/>
                </a:solidFill>
              </a:rPr>
              <a:t>Configuration steps order </a:t>
            </a:r>
            <a:r>
              <a:rPr lang="en-US" b="0" dirty="0" smtClean="0">
                <a:solidFill>
                  <a:prstClr val="black"/>
                </a:solidFill>
                <a:sym typeface="Wingdings" pitchFamily="2" charset="2"/>
              </a:rPr>
              <a:t> derive </a:t>
            </a:r>
            <a:r>
              <a:rPr lang="en-US" b="0" dirty="0" smtClean="0">
                <a:solidFill>
                  <a:srgbClr val="0000FF"/>
                </a:solidFill>
                <a:sym typeface="Wingdings" pitchFamily="2" charset="2"/>
              </a:rPr>
              <a:t>optimal spanning tree </a:t>
            </a:r>
            <a:r>
              <a:rPr lang="en-US" b="0" dirty="0" smtClean="0">
                <a:solidFill>
                  <a:prstClr val="black"/>
                </a:solidFill>
                <a:sym typeface="Wingdings" pitchFamily="2" charset="2"/>
              </a:rPr>
              <a:t>from Implication Graph</a:t>
            </a:r>
          </a:p>
          <a:p>
            <a:pPr marL="722313">
              <a:buNone/>
            </a:pPr>
            <a:endParaRPr lang="en-US" sz="1600" dirty="0" smtClean="0">
              <a:solidFill>
                <a:schemeClr val="tx2"/>
              </a:solidFill>
              <a:latin typeface="Calibri" pitchFamily="34" charset="0"/>
              <a:sym typeface="Wingdings" pitchFamily="2" charset="2"/>
            </a:endParaRPr>
          </a:p>
          <a:p>
            <a:pPr marL="722313">
              <a:buNone/>
            </a:pPr>
            <a:endParaRPr lang="en-US" sz="1800" dirty="0" smtClean="0">
              <a:solidFill>
                <a:schemeClr val="tx2"/>
              </a:solidFill>
              <a:latin typeface="Calibri" pitchFamily="34" charset="0"/>
              <a:sym typeface="Wingdings" pitchFamily="2" charset="2"/>
            </a:endParaRPr>
          </a:p>
        </p:txBody>
      </p:sp>
      <p:sp>
        <p:nvSpPr>
          <p:cNvPr id="4" name="Espace réservé de la date 3"/>
          <p:cNvSpPr>
            <a:spLocks noGrp="1"/>
          </p:cNvSpPr>
          <p:nvPr>
            <p:ph type="dt" sz="half" idx="10"/>
          </p:nvPr>
        </p:nvSpPr>
        <p:spPr/>
        <p:txBody>
          <a:bodyPr/>
          <a:lstStyle/>
          <a:p>
            <a:fld id="{55F74A38-D6C0-4311-9E27-ACAEC237F4AA}"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34</a:t>
            </a:r>
            <a:endParaRPr lang="fr-FR" dirty="0"/>
          </a:p>
        </p:txBody>
      </p:sp>
      <p:sp>
        <p:nvSpPr>
          <p:cNvPr id="8" name="Rectangle 7"/>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Supporting process configuration</a:t>
            </a:r>
            <a:endParaRPr lang="en-US" sz="2000" dirty="0">
              <a:latin typeface="Bookman Old Style" pitchFamily="18" charset="0"/>
            </a:endParaRPr>
          </a:p>
        </p:txBody>
      </p:sp>
      <p:graphicFrame>
        <p:nvGraphicFramePr>
          <p:cNvPr id="9" name="Objet 8"/>
          <p:cNvGraphicFramePr>
            <a:graphicFrameLocks noChangeAspect="1"/>
          </p:cNvGraphicFramePr>
          <p:nvPr/>
        </p:nvGraphicFramePr>
        <p:xfrm>
          <a:off x="1367644" y="2924944"/>
          <a:ext cx="6457795" cy="2336787"/>
        </p:xfrm>
        <a:graphic>
          <a:graphicData uri="http://schemas.openxmlformats.org/presentationml/2006/ole">
            <p:oleObj spid="_x0000_s269315" name="Visio" r:id="rId4" imgW="7939933" imgH="2872741" progId="">
              <p:embed/>
            </p:oleObj>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Conclusion</a:t>
            </a:r>
            <a:endParaRPr lang="en-US" dirty="0">
              <a:solidFill>
                <a:schemeClr val="accent1"/>
              </a:solidFill>
            </a:endParaRPr>
          </a:p>
        </p:txBody>
      </p:sp>
      <p:sp>
        <p:nvSpPr>
          <p:cNvPr id="30" name="Espace réservé du contenu 29"/>
          <p:cNvSpPr>
            <a:spLocks noGrp="1"/>
          </p:cNvSpPr>
          <p:nvPr>
            <p:ph idx="1"/>
          </p:nvPr>
        </p:nvSpPr>
        <p:spPr>
          <a:xfrm>
            <a:off x="431540" y="1412776"/>
            <a:ext cx="8280920" cy="4968552"/>
          </a:xfrm>
        </p:spPr>
        <p:txBody>
          <a:bodyPr>
            <a:normAutofit/>
          </a:bodyPr>
          <a:lstStyle/>
          <a:p>
            <a:pPr>
              <a:buClr>
                <a:srgbClr val="0000FF"/>
              </a:buClr>
            </a:pPr>
            <a:r>
              <a:rPr lang="en-US" dirty="0" smtClean="0"/>
              <a:t>We answer the second thesis research problem:</a:t>
            </a:r>
          </a:p>
          <a:p>
            <a:pPr marL="1252538" lvl="1" indent="-795338">
              <a:buClr>
                <a:srgbClr val="0000FF"/>
              </a:buClr>
              <a:buNone/>
            </a:pPr>
            <a:r>
              <a:rPr lang="en-US" dirty="0" smtClean="0">
                <a:solidFill>
                  <a:srgbClr val="0000FF"/>
                </a:solidFill>
                <a:latin typeface="Times New Roman" pitchFamily="18" charset="0"/>
                <a:cs typeface="Times New Roman" pitchFamily="18" charset="0"/>
              </a:rPr>
              <a:t>1.1</a:t>
            </a:r>
            <a:r>
              <a:rPr lang="en-US" dirty="0" smtClean="0">
                <a:solidFill>
                  <a:srgbClr val="0000FF"/>
                </a:solidFill>
              </a:rPr>
              <a:t>  How to recommend configuration choices?</a:t>
            </a:r>
          </a:p>
          <a:p>
            <a:pPr lvl="2">
              <a:buClr>
                <a:srgbClr val="0000FF"/>
              </a:buClr>
            </a:pPr>
            <a:r>
              <a:rPr lang="en-US" dirty="0" smtClean="0"/>
              <a:t>extract configuration guidelines from process models using Association Rule Mining</a:t>
            </a:r>
          </a:p>
          <a:p>
            <a:pPr lvl="1">
              <a:buClr>
                <a:srgbClr val="0000FF"/>
              </a:buClr>
              <a:buNone/>
            </a:pPr>
            <a:r>
              <a:rPr lang="en-US" dirty="0" smtClean="0">
                <a:solidFill>
                  <a:srgbClr val="0000FF"/>
                </a:solidFill>
                <a:latin typeface="Times New Roman" pitchFamily="18" charset="0"/>
                <a:cs typeface="Times New Roman" pitchFamily="18" charset="0"/>
              </a:rPr>
              <a:t>1.2</a:t>
            </a:r>
            <a:r>
              <a:rPr lang="en-US" dirty="0" smtClean="0">
                <a:solidFill>
                  <a:srgbClr val="0000FF"/>
                </a:solidFill>
              </a:rPr>
              <a:t>  How to identify the order of elements’ configuration?</a:t>
            </a:r>
          </a:p>
          <a:p>
            <a:pPr lvl="2">
              <a:buClr>
                <a:srgbClr val="0000FF"/>
              </a:buClr>
            </a:pPr>
            <a:r>
              <a:rPr lang="en-US" dirty="0" smtClean="0"/>
              <a:t>Infer an order from the configuration dependencies using Graph Theory</a:t>
            </a:r>
          </a:p>
          <a:p>
            <a:pPr lvl="2">
              <a:buClr>
                <a:srgbClr val="0000FF"/>
              </a:buClr>
            </a:pPr>
            <a:endParaRPr lang="en-US" sz="500" dirty="0" smtClean="0"/>
          </a:p>
          <a:p>
            <a:pPr>
              <a:buClr>
                <a:srgbClr val="0000FF"/>
              </a:buClr>
            </a:pPr>
            <a:r>
              <a:rPr lang="en-US" dirty="0" smtClean="0"/>
              <a:t>We respect our principles:</a:t>
            </a:r>
          </a:p>
          <a:p>
            <a:pPr lvl="1">
              <a:buClr>
                <a:srgbClr val="0000FF"/>
              </a:buClr>
            </a:pPr>
            <a:r>
              <a:rPr lang="en-US" dirty="0" smtClean="0">
                <a:solidFill>
                  <a:srgbClr val="0000FF"/>
                </a:solidFill>
              </a:rPr>
              <a:t>Automated</a:t>
            </a:r>
            <a:r>
              <a:rPr lang="en-US" dirty="0" smtClean="0"/>
              <a:t> approach for creating configuration support systems (</a:t>
            </a:r>
            <a:r>
              <a:rPr lang="en-US" dirty="0" smtClean="0">
                <a:solidFill>
                  <a:srgbClr val="FF0000"/>
                </a:solidFill>
              </a:rPr>
              <a:t>P1</a:t>
            </a:r>
            <a:r>
              <a:rPr lang="en-US" dirty="0" smtClean="0"/>
              <a:t>)</a:t>
            </a:r>
          </a:p>
          <a:p>
            <a:pPr lvl="1">
              <a:buClr>
                <a:srgbClr val="0000FF"/>
              </a:buClr>
            </a:pPr>
            <a:r>
              <a:rPr lang="en-US" dirty="0" smtClean="0"/>
              <a:t>Use </a:t>
            </a:r>
            <a:r>
              <a:rPr lang="en-US" dirty="0" smtClean="0">
                <a:solidFill>
                  <a:srgbClr val="0000FF"/>
                </a:solidFill>
              </a:rPr>
              <a:t>configuration knowledge hidden </a:t>
            </a:r>
            <a:r>
              <a:rPr lang="en-US" dirty="0" smtClean="0"/>
              <a:t>in process models (</a:t>
            </a:r>
            <a:r>
              <a:rPr lang="en-US" dirty="0" smtClean="0">
                <a:solidFill>
                  <a:srgbClr val="FF0000"/>
                </a:solidFill>
              </a:rPr>
              <a:t>P2</a:t>
            </a:r>
            <a:r>
              <a:rPr lang="en-US" dirty="0" smtClean="0"/>
              <a:t>)</a:t>
            </a:r>
            <a:endParaRPr lang="en-US" sz="800" dirty="0" smtClean="0">
              <a:solidFill>
                <a:srgbClr val="0000FF"/>
              </a:solidFill>
            </a:endParaRPr>
          </a:p>
          <a:p>
            <a:pPr lvl="1">
              <a:buClr>
                <a:srgbClr val="0000FF"/>
              </a:buClr>
            </a:pPr>
            <a:r>
              <a:rPr lang="en-US" dirty="0" smtClean="0"/>
              <a:t>Recommend </a:t>
            </a:r>
            <a:r>
              <a:rPr lang="en-US" dirty="0" smtClean="0">
                <a:solidFill>
                  <a:srgbClr val="0000FF"/>
                </a:solidFill>
              </a:rPr>
              <a:t>step by step </a:t>
            </a:r>
            <a:r>
              <a:rPr lang="en-US" dirty="0" smtClean="0"/>
              <a:t>configuration (</a:t>
            </a:r>
            <a:r>
              <a:rPr lang="en-US" dirty="0" smtClean="0">
                <a:solidFill>
                  <a:srgbClr val="FF0000"/>
                </a:solidFill>
              </a:rPr>
              <a:t>P3</a:t>
            </a:r>
            <a:r>
              <a:rPr lang="en-US" dirty="0" smtClean="0"/>
              <a:t>)</a:t>
            </a:r>
            <a:endParaRPr lang="en-US" sz="800" dirty="0" smtClean="0">
              <a:solidFill>
                <a:schemeClr val="accent1"/>
              </a:solidFill>
            </a:endParaRPr>
          </a:p>
          <a:p>
            <a:pPr lvl="1">
              <a:buClr>
                <a:srgbClr val="0000FF"/>
              </a:buClr>
            </a:pPr>
            <a:r>
              <a:rPr lang="en-US" dirty="0" smtClean="0">
                <a:solidFill>
                  <a:srgbClr val="0000FF"/>
                </a:solidFill>
              </a:rPr>
              <a:t>Reasonable </a:t>
            </a:r>
            <a:r>
              <a:rPr lang="en-US" dirty="0" smtClean="0"/>
              <a:t>computational complexity (</a:t>
            </a:r>
            <a:r>
              <a:rPr lang="en-US" dirty="0" smtClean="0">
                <a:solidFill>
                  <a:srgbClr val="FF0000"/>
                </a:solidFill>
              </a:rPr>
              <a:t>P4</a:t>
            </a:r>
            <a:r>
              <a:rPr lang="en-US" dirty="0" smtClean="0"/>
              <a:t>)</a:t>
            </a:r>
          </a:p>
          <a:p>
            <a:endParaRPr lang="en-US" dirty="0" smtClean="0">
              <a:solidFill>
                <a:schemeClr val="accent1"/>
              </a:solidFill>
            </a:endParaRPr>
          </a:p>
          <a:p>
            <a:endParaRPr lang="en-US" dirty="0"/>
          </a:p>
        </p:txBody>
      </p:sp>
      <p:sp>
        <p:nvSpPr>
          <p:cNvPr id="4" name="Espace réservé de la date 3"/>
          <p:cNvSpPr>
            <a:spLocks noGrp="1"/>
          </p:cNvSpPr>
          <p:nvPr>
            <p:ph type="dt" sz="half" idx="10"/>
          </p:nvPr>
        </p:nvSpPr>
        <p:spPr/>
        <p:txBody>
          <a:bodyPr/>
          <a:lstStyle/>
          <a:p>
            <a:fld id="{7A10718C-9FD1-4E5D-B2B8-EA8712B3DD4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35</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50" name="Rectangle 49"/>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Assisting configurable process design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Combined approach using event logs</a:t>
            </a:r>
          </a:p>
          <a:p>
            <a:pPr marL="901700">
              <a:buFont typeface="Wingdings" pitchFamily="2" charset="2"/>
              <a:buChar char="§"/>
            </a:pPr>
            <a:r>
              <a:rPr lang="en-US" sz="2200" dirty="0" smtClean="0">
                <a:solidFill>
                  <a:schemeClr val="accent1"/>
                </a:solidFill>
              </a:rPr>
              <a:t>Mining configurable fragments</a:t>
            </a:r>
          </a:p>
          <a:p>
            <a:pPr marL="901700">
              <a:buFont typeface="Wingdings" pitchFamily="2" charset="2"/>
              <a:buChar char="§"/>
            </a:pPr>
            <a:r>
              <a:rPr lang="en-US" sz="2200" dirty="0" smtClean="0">
                <a:solidFill>
                  <a:schemeClr val="accent1"/>
                </a:solidFill>
              </a:rPr>
              <a:t>Mining configuration guidelines</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Validation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A4D6481E-60A2-4DB5-B14C-A2CF3A96ED48}"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Motivation</a:t>
            </a:r>
            <a:endParaRPr lang="en-US" dirty="0">
              <a:solidFill>
                <a:schemeClr val="accent1"/>
              </a:solidFill>
            </a:endParaRPr>
          </a:p>
        </p:txBody>
      </p:sp>
      <p:sp>
        <p:nvSpPr>
          <p:cNvPr id="3" name="Espace réservé du contenu 2"/>
          <p:cNvSpPr>
            <a:spLocks noGrp="1"/>
          </p:cNvSpPr>
          <p:nvPr>
            <p:ph idx="1"/>
          </p:nvPr>
        </p:nvSpPr>
        <p:spPr>
          <a:xfrm>
            <a:off x="539552" y="1268760"/>
            <a:ext cx="8114278" cy="4813995"/>
          </a:xfrm>
        </p:spPr>
        <p:txBody>
          <a:bodyPr>
            <a:noAutofit/>
          </a:bodyPr>
          <a:lstStyle/>
          <a:p>
            <a:pPr>
              <a:buFont typeface="Wingdings" pitchFamily="2" charset="2"/>
              <a:buChar char="§"/>
            </a:pPr>
            <a:r>
              <a:rPr lang="en-US" b="0" dirty="0" smtClean="0">
                <a:solidFill>
                  <a:srgbClr val="0000FF"/>
                </a:solidFill>
              </a:rPr>
              <a:t>Process models </a:t>
            </a:r>
            <a:r>
              <a:rPr lang="en-US" b="0" dirty="0" smtClean="0"/>
              <a:t>do not always exists.</a:t>
            </a:r>
          </a:p>
          <a:p>
            <a:pPr>
              <a:buFont typeface="Wingdings" pitchFamily="2" charset="2"/>
              <a:buChar char="§"/>
            </a:pPr>
            <a:r>
              <a:rPr lang="en-US" b="0" dirty="0" smtClean="0">
                <a:solidFill>
                  <a:srgbClr val="0000FF"/>
                </a:solidFill>
              </a:rPr>
              <a:t>Process event logs </a:t>
            </a:r>
            <a:r>
              <a:rPr lang="en-US" b="0" dirty="0" smtClean="0"/>
              <a:t>exist in all </a:t>
            </a:r>
            <a:r>
              <a:rPr lang="en-US" b="0" dirty="0" smtClean="0">
                <a:solidFill>
                  <a:srgbClr val="0000FF"/>
                </a:solidFill>
              </a:rPr>
              <a:t>information systems</a:t>
            </a:r>
            <a:r>
              <a:rPr lang="en-US" b="0" dirty="0" smtClean="0"/>
              <a:t>.</a:t>
            </a:r>
          </a:p>
          <a:p>
            <a:pPr>
              <a:buFont typeface="Wingdings" pitchFamily="2" charset="2"/>
              <a:buChar char="§"/>
            </a:pPr>
            <a:r>
              <a:rPr lang="en-US" b="0" dirty="0" smtClean="0"/>
              <a:t>They present the </a:t>
            </a:r>
            <a:r>
              <a:rPr lang="en-US" b="0" dirty="0" smtClean="0">
                <a:solidFill>
                  <a:srgbClr val="0000FF"/>
                </a:solidFill>
              </a:rPr>
              <a:t>reality</a:t>
            </a:r>
            <a:r>
              <a:rPr lang="en-US" b="0" dirty="0" smtClean="0"/>
              <a:t> of the business process execution.</a:t>
            </a:r>
          </a:p>
          <a:p>
            <a:pPr>
              <a:buFont typeface="Wingdings" pitchFamily="2" charset="2"/>
              <a:buChar char="§"/>
            </a:pPr>
            <a:r>
              <a:rPr lang="en-US" b="0" dirty="0" smtClean="0"/>
              <a:t>They contain useful information for process </a:t>
            </a:r>
            <a:r>
              <a:rPr lang="en-US" b="0" dirty="0" smtClean="0">
                <a:solidFill>
                  <a:srgbClr val="0000FF"/>
                </a:solidFill>
              </a:rPr>
              <a:t>design</a:t>
            </a:r>
            <a:r>
              <a:rPr lang="en-US" b="0" dirty="0" smtClean="0"/>
              <a:t> and </a:t>
            </a:r>
            <a:r>
              <a:rPr lang="en-US" b="0" dirty="0" smtClean="0">
                <a:solidFill>
                  <a:srgbClr val="0000FF"/>
                </a:solidFill>
              </a:rPr>
              <a:t>configuration</a:t>
            </a:r>
            <a:endParaRPr lang="en-US" b="0" dirty="0" smtClean="0"/>
          </a:p>
          <a:p>
            <a:pPr>
              <a:buFont typeface="Wingdings" pitchFamily="2" charset="2"/>
              <a:buChar char="§"/>
            </a:pPr>
            <a:endParaRPr lang="en-US" b="0" dirty="0" smtClean="0">
              <a:solidFill>
                <a:schemeClr val="bg1">
                  <a:lumMod val="85000"/>
                </a:schemeClr>
              </a:solidFill>
            </a:endParaRPr>
          </a:p>
          <a:p>
            <a:pPr>
              <a:buNone/>
            </a:pPr>
            <a:r>
              <a:rPr lang="en-US" b="0" dirty="0" smtClean="0">
                <a:sym typeface="Wingdings" pitchFamily="2" charset="2"/>
              </a:rPr>
              <a:t> We propose to </a:t>
            </a:r>
            <a:r>
              <a:rPr lang="en-US" b="0" dirty="0" smtClean="0">
                <a:solidFill>
                  <a:srgbClr val="FF0000"/>
                </a:solidFill>
                <a:sym typeface="Wingdings" pitchFamily="2" charset="2"/>
              </a:rPr>
              <a:t>mine configurable fragments </a:t>
            </a:r>
            <a:r>
              <a:rPr lang="en-US" b="0" dirty="0" smtClean="0">
                <a:sym typeface="Wingdings" pitchFamily="2" charset="2"/>
              </a:rPr>
              <a:t>and </a:t>
            </a:r>
            <a:r>
              <a:rPr lang="en-US" b="0" dirty="0" smtClean="0">
                <a:solidFill>
                  <a:srgbClr val="FF0000"/>
                </a:solidFill>
                <a:sym typeface="Wingdings" pitchFamily="2" charset="2"/>
              </a:rPr>
              <a:t>configuration guidelines</a:t>
            </a:r>
            <a:r>
              <a:rPr lang="en-US" b="0" dirty="0" smtClean="0">
                <a:sym typeface="Wingdings" pitchFamily="2" charset="2"/>
              </a:rPr>
              <a:t> from event logs</a:t>
            </a:r>
            <a:endParaRPr lang="en-US" b="0" dirty="0"/>
          </a:p>
        </p:txBody>
      </p:sp>
      <p:sp>
        <p:nvSpPr>
          <p:cNvPr id="4" name="Espace réservé de la date 3"/>
          <p:cNvSpPr>
            <a:spLocks noGrp="1"/>
          </p:cNvSpPr>
          <p:nvPr>
            <p:ph type="dt" sz="half" idx="10"/>
          </p:nvPr>
        </p:nvSpPr>
        <p:spPr/>
        <p:txBody>
          <a:bodyPr/>
          <a:lstStyle/>
          <a:p>
            <a:fld id="{D37BC385-9235-4F66-A0D4-1936A322EC87}"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36</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
        <p:nvSpPr>
          <p:cNvPr id="9" name="Rectangle 8"/>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Combined approach using event logs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F727EBDA-9C06-4DF7-964F-06CFE68362ED}"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37</a:t>
            </a:r>
            <a:endParaRPr lang="fr-FR" dirty="0"/>
          </a:p>
        </p:txBody>
      </p:sp>
      <p:sp>
        <p:nvSpPr>
          <p:cNvPr id="2" name="Titre 1"/>
          <p:cNvSpPr>
            <a:spLocks noGrp="1"/>
          </p:cNvSpPr>
          <p:nvPr>
            <p:ph type="title"/>
          </p:nvPr>
        </p:nvSpPr>
        <p:spPr/>
        <p:txBody>
          <a:bodyPr/>
          <a:lstStyle/>
          <a:p>
            <a:r>
              <a:rPr lang="en-US" dirty="0" smtClean="0">
                <a:solidFill>
                  <a:schemeClr val="accent1"/>
                </a:solidFill>
              </a:rPr>
              <a:t>Helicopter view</a:t>
            </a:r>
            <a:endParaRPr lang="en-US" dirty="0">
              <a:solidFill>
                <a:schemeClr val="accent1"/>
              </a:solidFill>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graphicFrame>
        <p:nvGraphicFramePr>
          <p:cNvPr id="218114" name="Object 2"/>
          <p:cNvGraphicFramePr>
            <a:graphicFrameLocks noChangeAspect="1"/>
          </p:cNvGraphicFramePr>
          <p:nvPr/>
        </p:nvGraphicFramePr>
        <p:xfrm>
          <a:off x="161925" y="2495922"/>
          <a:ext cx="8874125" cy="1581150"/>
        </p:xfrm>
        <a:graphic>
          <a:graphicData uri="http://schemas.openxmlformats.org/presentationml/2006/ole">
            <p:oleObj spid="_x0000_s220162" name="Visio" r:id="rId3" imgW="12710079" imgH="2255520" progId="">
              <p:embed/>
            </p:oleObj>
          </a:graphicData>
        </a:graphic>
      </p:graphicFrame>
      <p:cxnSp>
        <p:nvCxnSpPr>
          <p:cNvPr id="10" name="Connecteur droit 9"/>
          <p:cNvCxnSpPr/>
          <p:nvPr/>
        </p:nvCxnSpPr>
        <p:spPr>
          <a:xfrm>
            <a:off x="2289600" y="3340338"/>
            <a:ext cx="20160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Rectangle à coins arrondis 10"/>
          <p:cNvSpPr/>
          <p:nvPr/>
        </p:nvSpPr>
        <p:spPr>
          <a:xfrm>
            <a:off x="2483768" y="2973138"/>
            <a:ext cx="1008112" cy="7200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à coins arrondis 11"/>
          <p:cNvSpPr/>
          <p:nvPr/>
        </p:nvSpPr>
        <p:spPr>
          <a:xfrm>
            <a:off x="180000" y="2523138"/>
            <a:ext cx="864096" cy="6444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eur droit 15"/>
          <p:cNvCxnSpPr/>
          <p:nvPr/>
        </p:nvCxnSpPr>
        <p:spPr>
          <a:xfrm>
            <a:off x="1677600" y="3340338"/>
            <a:ext cx="17996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3546032" y="3351138"/>
            <a:ext cx="288032"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4211960" y="3333138"/>
            <a:ext cx="540000" cy="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Rectangle à coins arrondis 18"/>
          <p:cNvSpPr/>
          <p:nvPr/>
        </p:nvSpPr>
        <p:spPr>
          <a:xfrm>
            <a:off x="4752000" y="2991138"/>
            <a:ext cx="1152000" cy="712800"/>
          </a:xfrm>
          <a:prstGeom prst="roundRect">
            <a:avLst/>
          </a:prstGeom>
          <a:noFill/>
          <a:ln w="762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e 19"/>
          <p:cNvGrpSpPr/>
          <p:nvPr/>
        </p:nvGrpSpPr>
        <p:grpSpPr>
          <a:xfrm>
            <a:off x="1062000" y="2855962"/>
            <a:ext cx="421200" cy="306000"/>
            <a:chOff x="1062000" y="2988000"/>
            <a:chExt cx="421200" cy="306000"/>
          </a:xfrm>
        </p:grpSpPr>
        <p:cxnSp>
          <p:nvCxnSpPr>
            <p:cNvPr id="21" name="Connecteur droit 20"/>
            <p:cNvCxnSpPr/>
            <p:nvPr/>
          </p:nvCxnSpPr>
          <p:spPr>
            <a:xfrm>
              <a:off x="1062000" y="2991600"/>
              <a:ext cx="421200" cy="0"/>
            </a:xfrm>
            <a:prstGeom prst="line">
              <a:avLst/>
            </a:prstGeom>
            <a:ln w="57150">
              <a:solidFill>
                <a:srgbClr val="00B05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1458000" y="2988000"/>
              <a:ext cx="0" cy="306000"/>
            </a:xfrm>
            <a:prstGeom prst="line">
              <a:avLst/>
            </a:prstGeom>
            <a:ln w="57150">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Combined approach using event logs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Espace réservé de la date 36"/>
          <p:cNvSpPr>
            <a:spLocks noGrp="1"/>
          </p:cNvSpPr>
          <p:nvPr>
            <p:ph type="dt" sz="half" idx="10"/>
          </p:nvPr>
        </p:nvSpPr>
        <p:spPr/>
        <p:txBody>
          <a:bodyPr/>
          <a:lstStyle/>
          <a:p>
            <a:fld id="{A4F61F49-E385-4BA9-9C32-2DA8A7631D07}" type="datetime1">
              <a:rPr lang="fr-FR" smtClean="0"/>
              <a:pPr/>
              <a:t>19/12/2016</a:t>
            </a:fld>
            <a:endParaRPr lang="fr-FR" dirty="0"/>
          </a:p>
        </p:txBody>
      </p:sp>
      <p:sp>
        <p:nvSpPr>
          <p:cNvPr id="4" name="Espace réservé du pied de page 3"/>
          <p:cNvSpPr>
            <a:spLocks noGrp="1"/>
          </p:cNvSpPr>
          <p:nvPr>
            <p:ph type="ftr" sz="quarter" idx="11"/>
          </p:nvPr>
        </p:nvSpPr>
        <p:spPr/>
        <p:txBody>
          <a:bodyPr/>
          <a:lstStyle/>
          <a:p>
            <a:r>
              <a:rPr lang="en-US" dirty="0"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38</a:t>
            </a:r>
            <a:endParaRPr lang="fr-FR" dirty="0"/>
          </a:p>
        </p:txBody>
      </p:sp>
      <p:sp>
        <p:nvSpPr>
          <p:cNvPr id="2" name="Titre 1"/>
          <p:cNvSpPr>
            <a:spLocks noGrp="1"/>
          </p:cNvSpPr>
          <p:nvPr>
            <p:ph type="title"/>
          </p:nvPr>
        </p:nvSpPr>
        <p:spPr/>
        <p:txBody>
          <a:bodyPr/>
          <a:lstStyle/>
          <a:p>
            <a:r>
              <a:rPr lang="en-US" dirty="0" smtClean="0"/>
              <a:t>Mining configurable fragments</a:t>
            </a:r>
            <a:endParaRPr lang="en-US" dirty="0"/>
          </a:p>
        </p:txBody>
      </p:sp>
      <p:grpSp>
        <p:nvGrpSpPr>
          <p:cNvPr id="53" name="Groupe 52"/>
          <p:cNvGrpSpPr/>
          <p:nvPr/>
        </p:nvGrpSpPr>
        <p:grpSpPr>
          <a:xfrm>
            <a:off x="683568" y="1304764"/>
            <a:ext cx="1944216" cy="2196244"/>
            <a:chOff x="287524" y="1700808"/>
            <a:chExt cx="1944216" cy="2196244"/>
          </a:xfrm>
        </p:grpSpPr>
        <p:grpSp>
          <p:nvGrpSpPr>
            <p:cNvPr id="51" name="Groupe 50"/>
            <p:cNvGrpSpPr/>
            <p:nvPr/>
          </p:nvGrpSpPr>
          <p:grpSpPr>
            <a:xfrm>
              <a:off x="287524" y="2636827"/>
              <a:ext cx="1764196" cy="1260225"/>
              <a:chOff x="2447764" y="1664804"/>
              <a:chExt cx="1764196" cy="1260225"/>
            </a:xfrm>
          </p:grpSpPr>
          <p:pic>
            <p:nvPicPr>
              <p:cNvPr id="46" name="Image 45" descr="log.png"/>
              <p:cNvPicPr>
                <a:picLocks noChangeAspect="1"/>
              </p:cNvPicPr>
              <p:nvPr/>
            </p:nvPicPr>
            <p:blipFill>
              <a:blip r:embed="rId4" cstate="print"/>
              <a:srcRect r="20556" b="46845"/>
              <a:stretch>
                <a:fillRect/>
              </a:stretch>
            </p:blipFill>
            <p:spPr>
              <a:xfrm>
                <a:off x="2447764" y="1664804"/>
                <a:ext cx="860400" cy="777352"/>
              </a:xfrm>
              <a:prstGeom prst="rect">
                <a:avLst/>
              </a:prstGeom>
              <a:ln>
                <a:solidFill>
                  <a:srgbClr val="001489"/>
                </a:solidFill>
              </a:ln>
            </p:spPr>
          </p:pic>
          <p:pic>
            <p:nvPicPr>
              <p:cNvPr id="47" name="Image 46" descr="log.png"/>
              <p:cNvPicPr>
                <a:picLocks noChangeAspect="1"/>
              </p:cNvPicPr>
              <p:nvPr/>
            </p:nvPicPr>
            <p:blipFill>
              <a:blip r:embed="rId5" cstate="print"/>
              <a:srcRect r="20556" b="46845"/>
              <a:stretch>
                <a:fillRect/>
              </a:stretch>
            </p:blipFill>
            <p:spPr>
              <a:xfrm>
                <a:off x="2631480" y="1988840"/>
                <a:ext cx="860400" cy="777352"/>
              </a:xfrm>
              <a:prstGeom prst="rect">
                <a:avLst/>
              </a:prstGeom>
              <a:ln>
                <a:solidFill>
                  <a:srgbClr val="00B050"/>
                </a:solidFill>
              </a:ln>
            </p:spPr>
          </p:pic>
          <p:pic>
            <p:nvPicPr>
              <p:cNvPr id="48" name="Image 47" descr="log.png"/>
              <p:cNvPicPr>
                <a:picLocks noChangeAspect="1"/>
              </p:cNvPicPr>
              <p:nvPr/>
            </p:nvPicPr>
            <p:blipFill>
              <a:blip r:embed="rId6" cstate="print"/>
              <a:srcRect r="20556" b="46845"/>
              <a:stretch>
                <a:fillRect/>
              </a:stretch>
            </p:blipFill>
            <p:spPr>
              <a:xfrm>
                <a:off x="3351560" y="1700808"/>
                <a:ext cx="860400" cy="777352"/>
              </a:xfrm>
              <a:prstGeom prst="rect">
                <a:avLst/>
              </a:prstGeom>
              <a:ln>
                <a:solidFill>
                  <a:schemeClr val="accent2"/>
                </a:solidFill>
              </a:ln>
            </p:spPr>
          </p:pic>
          <p:pic>
            <p:nvPicPr>
              <p:cNvPr id="49" name="Image 48" descr="log.png"/>
              <p:cNvPicPr>
                <a:picLocks noChangeAspect="1"/>
              </p:cNvPicPr>
              <p:nvPr/>
            </p:nvPicPr>
            <p:blipFill>
              <a:blip r:embed="rId7" cstate="print"/>
              <a:srcRect r="20556" b="46845"/>
              <a:stretch>
                <a:fillRect/>
              </a:stretch>
            </p:blipFill>
            <p:spPr>
              <a:xfrm>
                <a:off x="3209162" y="2149140"/>
                <a:ext cx="858782" cy="775889"/>
              </a:xfrm>
              <a:prstGeom prst="rect">
                <a:avLst/>
              </a:prstGeom>
              <a:ln>
                <a:solidFill>
                  <a:srgbClr val="FF0000"/>
                </a:solidFill>
              </a:ln>
            </p:spPr>
          </p:pic>
        </p:grpSp>
        <p:sp>
          <p:nvSpPr>
            <p:cNvPr id="50" name="ZoneTexte 49"/>
            <p:cNvSpPr txBox="1"/>
            <p:nvPr/>
          </p:nvSpPr>
          <p:spPr>
            <a:xfrm>
              <a:off x="323528" y="1700808"/>
              <a:ext cx="1908212" cy="830997"/>
            </a:xfrm>
            <a:prstGeom prst="rect">
              <a:avLst/>
            </a:prstGeom>
            <a:noFill/>
          </p:spPr>
          <p:txBody>
            <a:bodyPr wrap="square" rtlCol="0">
              <a:spAutoFit/>
            </a:bodyPr>
            <a:lstStyle/>
            <a:p>
              <a:r>
                <a:rPr lang="en-US" sz="2400" dirty="0" smtClean="0">
                  <a:latin typeface="GillSans" pitchFamily="2" charset="0"/>
                </a:rPr>
                <a:t>Collection of event logs</a:t>
              </a:r>
              <a:endParaRPr lang="en-US" sz="2400" dirty="0">
                <a:latin typeface="GillSans" pitchFamily="2" charset="0"/>
              </a:endParaRPr>
            </a:p>
          </p:txBody>
        </p:sp>
      </p:grpSp>
      <p:sp>
        <p:nvSpPr>
          <p:cNvPr id="52" name="ZoneTexte 51"/>
          <p:cNvSpPr txBox="1"/>
          <p:nvPr/>
        </p:nvSpPr>
        <p:spPr>
          <a:xfrm>
            <a:off x="5220580" y="1196752"/>
            <a:ext cx="3203848" cy="830997"/>
          </a:xfrm>
          <a:prstGeom prst="rect">
            <a:avLst/>
          </a:prstGeom>
          <a:noFill/>
        </p:spPr>
        <p:txBody>
          <a:bodyPr wrap="square" rtlCol="0">
            <a:spAutoFit/>
          </a:bodyPr>
          <a:lstStyle/>
          <a:p>
            <a:r>
              <a:rPr lang="en-US" sz="2400" dirty="0" smtClean="0">
                <a:latin typeface="GillSans" pitchFamily="2" charset="0"/>
              </a:rPr>
              <a:t>Extract log-based neighborhood context</a:t>
            </a:r>
            <a:endParaRPr lang="en-US" sz="2400" dirty="0">
              <a:latin typeface="GillSans" pitchFamily="2" charset="0"/>
            </a:endParaRPr>
          </a:p>
        </p:txBody>
      </p:sp>
      <p:cxnSp>
        <p:nvCxnSpPr>
          <p:cNvPr id="55" name="Connecteur droit avec flèche 54"/>
          <p:cNvCxnSpPr/>
          <p:nvPr/>
        </p:nvCxnSpPr>
        <p:spPr>
          <a:xfrm>
            <a:off x="3419872" y="2636912"/>
            <a:ext cx="147616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56" name="Image 55" descr="log.png"/>
          <p:cNvPicPr>
            <a:picLocks noChangeAspect="1"/>
          </p:cNvPicPr>
          <p:nvPr/>
        </p:nvPicPr>
        <p:blipFill>
          <a:blip r:embed="rId7" cstate="print"/>
          <a:srcRect r="20556" b="46845"/>
          <a:stretch>
            <a:fillRect/>
          </a:stretch>
        </p:blipFill>
        <p:spPr>
          <a:xfrm>
            <a:off x="6089482" y="2135761"/>
            <a:ext cx="858782" cy="775889"/>
          </a:xfrm>
          <a:prstGeom prst="rect">
            <a:avLst/>
          </a:prstGeom>
          <a:ln>
            <a:solidFill>
              <a:schemeClr val="bg2">
                <a:lumMod val="50000"/>
              </a:schemeClr>
            </a:solidFill>
          </a:ln>
        </p:spPr>
      </p:pic>
      <p:sp>
        <p:nvSpPr>
          <p:cNvPr id="57" name="Ellipse 56"/>
          <p:cNvSpPr/>
          <p:nvPr/>
        </p:nvSpPr>
        <p:spPr>
          <a:xfrm>
            <a:off x="3779912" y="2093947"/>
            <a:ext cx="540060" cy="398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1</a:t>
            </a:r>
            <a:endParaRPr lang="en-US" sz="2000" b="1" dirty="0"/>
          </a:p>
        </p:txBody>
      </p:sp>
      <p:cxnSp>
        <p:nvCxnSpPr>
          <p:cNvPr id="58" name="Connecteur droit avec flèche 57"/>
          <p:cNvCxnSpPr/>
          <p:nvPr/>
        </p:nvCxnSpPr>
        <p:spPr>
          <a:xfrm>
            <a:off x="6336196" y="3140968"/>
            <a:ext cx="0" cy="80690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5436604" y="3947877"/>
            <a:ext cx="2375756" cy="461665"/>
          </a:xfrm>
          <a:prstGeom prst="rect">
            <a:avLst/>
          </a:prstGeom>
          <a:noFill/>
        </p:spPr>
        <p:txBody>
          <a:bodyPr wrap="square" rtlCol="0">
            <a:spAutoFit/>
          </a:bodyPr>
          <a:lstStyle/>
          <a:p>
            <a:r>
              <a:rPr lang="en-US" sz="2400" dirty="0" smtClean="0">
                <a:latin typeface="GillSans" pitchFamily="2" charset="0"/>
              </a:rPr>
              <a:t>Mine a fragment</a:t>
            </a:r>
            <a:endParaRPr lang="en-US" sz="2400" dirty="0">
              <a:latin typeface="GillSans" pitchFamily="2" charset="0"/>
            </a:endParaRPr>
          </a:p>
        </p:txBody>
      </p:sp>
      <p:graphicFrame>
        <p:nvGraphicFramePr>
          <p:cNvPr id="266244" name="Object 4"/>
          <p:cNvGraphicFramePr>
            <a:graphicFrameLocks noChangeAspect="1"/>
          </p:cNvGraphicFramePr>
          <p:nvPr/>
        </p:nvGraphicFramePr>
        <p:xfrm>
          <a:off x="5220072" y="4473116"/>
          <a:ext cx="2701752" cy="1167781"/>
        </p:xfrm>
        <a:graphic>
          <a:graphicData uri="http://schemas.openxmlformats.org/presentationml/2006/ole">
            <p:oleObj spid="_x0000_s266244" name="Visio" r:id="rId8" imgW="9852595" imgH="4259552" progId="">
              <p:embed/>
            </p:oleObj>
          </a:graphicData>
        </a:graphic>
      </p:graphicFrame>
      <p:sp>
        <p:nvSpPr>
          <p:cNvPr id="61" name="Ellipse 60"/>
          <p:cNvSpPr/>
          <p:nvPr/>
        </p:nvSpPr>
        <p:spPr>
          <a:xfrm>
            <a:off x="6516216" y="3320988"/>
            <a:ext cx="540060" cy="398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2</a:t>
            </a:r>
            <a:endParaRPr lang="en-US" sz="2000" b="1" dirty="0"/>
          </a:p>
        </p:txBody>
      </p:sp>
      <p:cxnSp>
        <p:nvCxnSpPr>
          <p:cNvPr id="62" name="Connecteur droit avec flèche 61"/>
          <p:cNvCxnSpPr/>
          <p:nvPr/>
        </p:nvCxnSpPr>
        <p:spPr>
          <a:xfrm flipH="1">
            <a:off x="3419872" y="5216451"/>
            <a:ext cx="144016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6" name="ZoneTexte 65"/>
          <p:cNvSpPr txBox="1"/>
          <p:nvPr/>
        </p:nvSpPr>
        <p:spPr>
          <a:xfrm>
            <a:off x="144016" y="3861048"/>
            <a:ext cx="3023828" cy="830997"/>
          </a:xfrm>
          <a:prstGeom prst="rect">
            <a:avLst/>
          </a:prstGeom>
          <a:noFill/>
        </p:spPr>
        <p:txBody>
          <a:bodyPr wrap="square" rtlCol="0">
            <a:spAutoFit/>
          </a:bodyPr>
          <a:lstStyle/>
          <a:p>
            <a:pPr algn="ctr"/>
            <a:r>
              <a:rPr lang="en-US" sz="2400" dirty="0" smtClean="0">
                <a:latin typeface="GillSans" pitchFamily="2" charset="0"/>
              </a:rPr>
              <a:t>Identify configurable elements</a:t>
            </a:r>
            <a:endParaRPr lang="en-US" sz="2400" dirty="0">
              <a:latin typeface="GillSans" pitchFamily="2" charset="0"/>
            </a:endParaRPr>
          </a:p>
        </p:txBody>
      </p:sp>
      <p:sp>
        <p:nvSpPr>
          <p:cNvPr id="69" name="Ellipse 68"/>
          <p:cNvSpPr/>
          <p:nvPr/>
        </p:nvSpPr>
        <p:spPr>
          <a:xfrm>
            <a:off x="3851920" y="4725144"/>
            <a:ext cx="540060" cy="3989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t>3</a:t>
            </a:r>
            <a:endParaRPr lang="en-US" sz="2000" b="1" dirty="0"/>
          </a:p>
        </p:txBody>
      </p:sp>
      <p:graphicFrame>
        <p:nvGraphicFramePr>
          <p:cNvPr id="266245" name="Object 5"/>
          <p:cNvGraphicFramePr>
            <a:graphicFrameLocks noChangeAspect="1"/>
          </p:cNvGraphicFramePr>
          <p:nvPr/>
        </p:nvGraphicFramePr>
        <p:xfrm>
          <a:off x="359532" y="4581128"/>
          <a:ext cx="2701925" cy="1166812"/>
        </p:xfrm>
        <a:graphic>
          <a:graphicData uri="http://schemas.openxmlformats.org/presentationml/2006/ole">
            <p:oleObj spid="_x0000_s266245" name="Visio" r:id="rId9" imgW="9852595" imgH="4259552" progId="">
              <p:embed/>
            </p:oleObj>
          </a:graphicData>
        </a:graphic>
      </p:graphicFrame>
      <p:pic>
        <p:nvPicPr>
          <p:cNvPr id="70" name="Picture 5"/>
          <p:cNvPicPr>
            <a:picLocks noChangeAspect="1" noChangeArrowheads="1"/>
          </p:cNvPicPr>
          <p:nvPr/>
        </p:nvPicPr>
        <p:blipFill>
          <a:blip r:embed="rId10" cstate="print"/>
          <a:srcRect/>
          <a:stretch>
            <a:fillRect/>
          </a:stretch>
        </p:blipFill>
        <p:spPr bwMode="auto">
          <a:xfrm>
            <a:off x="647564" y="5010271"/>
            <a:ext cx="267866" cy="218929"/>
          </a:xfrm>
          <a:prstGeom prst="rect">
            <a:avLst/>
          </a:prstGeom>
          <a:noFill/>
          <a:ln w="9525">
            <a:noFill/>
            <a:miter lim="800000"/>
            <a:headEnd/>
            <a:tailEnd/>
          </a:ln>
        </p:spPr>
      </p:pic>
      <p:pic>
        <p:nvPicPr>
          <p:cNvPr id="71" name="Picture 5"/>
          <p:cNvPicPr>
            <a:picLocks noChangeAspect="1" noChangeArrowheads="1"/>
          </p:cNvPicPr>
          <p:nvPr/>
        </p:nvPicPr>
        <p:blipFill>
          <a:blip r:embed="rId10" cstate="print"/>
          <a:srcRect/>
          <a:stretch>
            <a:fillRect/>
          </a:stretch>
        </p:blipFill>
        <p:spPr bwMode="auto">
          <a:xfrm>
            <a:off x="1979712" y="5030372"/>
            <a:ext cx="243272" cy="198828"/>
          </a:xfrm>
          <a:prstGeom prst="rect">
            <a:avLst/>
          </a:prstGeom>
          <a:noFill/>
          <a:ln w="9525">
            <a:noFill/>
            <a:miter lim="800000"/>
            <a:headEnd/>
            <a:tailEnd/>
          </a:ln>
        </p:spPr>
      </p:pic>
      <p:sp>
        <p:nvSpPr>
          <p:cNvPr id="72" name="Rectangle 71"/>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Combined approach using event logs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solidFill>
                  <a:schemeClr val="accent1"/>
                </a:solidFill>
              </a:rPr>
              <a:t>Outline</a:t>
            </a:r>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6</a:t>
            </a:fld>
            <a:endParaRPr lang="fr-FR"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BE665850-4986-4ECB-AE9A-FCAF60A5E13B}"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39</a:t>
            </a:r>
            <a:endParaRPr lang="fr-FR" dirty="0"/>
          </a:p>
        </p:txBody>
      </p:sp>
      <p:sp>
        <p:nvSpPr>
          <p:cNvPr id="2" name="Titre 1"/>
          <p:cNvSpPr>
            <a:spLocks noGrp="1"/>
          </p:cNvSpPr>
          <p:nvPr>
            <p:ph type="title"/>
          </p:nvPr>
        </p:nvSpPr>
        <p:spPr/>
        <p:txBody>
          <a:bodyPr/>
          <a:lstStyle/>
          <a:p>
            <a:r>
              <a:rPr lang="en-US" dirty="0" smtClean="0"/>
              <a:t>Mining configuration guidelines</a:t>
            </a:r>
            <a:endParaRPr lang="en-US" dirty="0"/>
          </a:p>
        </p:txBody>
      </p:sp>
      <p:grpSp>
        <p:nvGrpSpPr>
          <p:cNvPr id="3" name="Groupe 56"/>
          <p:cNvGrpSpPr/>
          <p:nvPr/>
        </p:nvGrpSpPr>
        <p:grpSpPr>
          <a:xfrm>
            <a:off x="1475656" y="2492896"/>
            <a:ext cx="792088" cy="400110"/>
            <a:chOff x="1691680" y="3625279"/>
            <a:chExt cx="792088" cy="400110"/>
          </a:xfrm>
        </p:grpSpPr>
        <p:cxnSp>
          <p:nvCxnSpPr>
            <p:cNvPr id="58" name="Connecteur droit avec flèche 57"/>
            <p:cNvCxnSpPr/>
            <p:nvPr/>
          </p:nvCxnSpPr>
          <p:spPr>
            <a:xfrm>
              <a:off x="1835696" y="4005064"/>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ZoneTexte 58"/>
            <p:cNvSpPr txBox="1"/>
            <p:nvPr/>
          </p:nvSpPr>
          <p:spPr>
            <a:xfrm>
              <a:off x="1691680" y="3625279"/>
              <a:ext cx="792088" cy="400110"/>
            </a:xfrm>
            <a:prstGeom prst="rect">
              <a:avLst/>
            </a:prstGeom>
            <a:noFill/>
          </p:spPr>
          <p:txBody>
            <a:bodyPr wrap="square" rtlCol="0">
              <a:spAutoFit/>
            </a:bodyPr>
            <a:lstStyle/>
            <a:p>
              <a:pPr algn="ctr"/>
              <a:r>
                <a:rPr lang="en-US" sz="2000" dirty="0" smtClean="0">
                  <a:solidFill>
                    <a:schemeClr val="accent1"/>
                  </a:solidFill>
                  <a:latin typeface="GillSans" pitchFamily="2" charset="0"/>
                </a:rPr>
                <a:t>Input</a:t>
              </a:r>
              <a:endParaRPr lang="en-US" sz="2000" dirty="0">
                <a:solidFill>
                  <a:schemeClr val="accent1"/>
                </a:solidFill>
                <a:latin typeface="GillSans" pitchFamily="2" charset="0"/>
              </a:endParaRPr>
            </a:p>
          </p:txBody>
        </p:sp>
      </p:grpSp>
      <p:grpSp>
        <p:nvGrpSpPr>
          <p:cNvPr id="8" name="Groupe 64"/>
          <p:cNvGrpSpPr/>
          <p:nvPr/>
        </p:nvGrpSpPr>
        <p:grpSpPr>
          <a:xfrm>
            <a:off x="179512" y="3609020"/>
            <a:ext cx="1512168" cy="1008112"/>
            <a:chOff x="3563888" y="5074106"/>
            <a:chExt cx="1944216" cy="1163206"/>
          </a:xfrm>
        </p:grpSpPr>
        <p:grpSp>
          <p:nvGrpSpPr>
            <p:cNvPr id="9" name="Groupe 44"/>
            <p:cNvGrpSpPr/>
            <p:nvPr/>
          </p:nvGrpSpPr>
          <p:grpSpPr>
            <a:xfrm>
              <a:off x="3923928" y="5445224"/>
              <a:ext cx="1135980" cy="792088"/>
              <a:chOff x="932384" y="4651797"/>
              <a:chExt cx="2458516" cy="1771228"/>
            </a:xfrm>
          </p:grpSpPr>
          <p:sp>
            <p:nvSpPr>
              <p:cNvPr id="68" name="Organigramme : Disque magnétique 67"/>
              <p:cNvSpPr/>
              <p:nvPr/>
            </p:nvSpPr>
            <p:spPr>
              <a:xfrm>
                <a:off x="932384" y="4651797"/>
                <a:ext cx="2458516" cy="1771228"/>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Image 68" descr="log.png"/>
              <p:cNvPicPr>
                <a:picLocks noChangeAspect="1"/>
              </p:cNvPicPr>
              <p:nvPr/>
            </p:nvPicPr>
            <p:blipFill>
              <a:blip r:embed="rId4" cstate="print"/>
              <a:srcRect r="20556" b="46845"/>
              <a:stretch>
                <a:fillRect/>
              </a:stretch>
            </p:blipFill>
            <p:spPr>
              <a:xfrm>
                <a:off x="1088225" y="5541107"/>
                <a:ext cx="860502" cy="720895"/>
              </a:xfrm>
              <a:prstGeom prst="rect">
                <a:avLst/>
              </a:prstGeom>
              <a:ln>
                <a:solidFill>
                  <a:srgbClr val="001489"/>
                </a:solidFill>
              </a:ln>
            </p:spPr>
          </p:pic>
          <p:pic>
            <p:nvPicPr>
              <p:cNvPr id="70" name="Image 69" descr="log.png"/>
              <p:cNvPicPr>
                <a:picLocks noChangeAspect="1"/>
              </p:cNvPicPr>
              <p:nvPr/>
            </p:nvPicPr>
            <p:blipFill>
              <a:blip r:embed="rId5" cstate="print"/>
              <a:srcRect r="20556" b="46845"/>
              <a:stretch>
                <a:fillRect/>
              </a:stretch>
            </p:blipFill>
            <p:spPr>
              <a:xfrm>
                <a:off x="2179116" y="5411408"/>
                <a:ext cx="1015320" cy="850594"/>
              </a:xfrm>
              <a:prstGeom prst="rect">
                <a:avLst/>
              </a:prstGeom>
              <a:ln>
                <a:solidFill>
                  <a:srgbClr val="00B050"/>
                </a:solidFill>
              </a:ln>
            </p:spPr>
          </p:pic>
          <p:pic>
            <p:nvPicPr>
              <p:cNvPr id="71" name="Image 70" descr="log.png"/>
              <p:cNvPicPr>
                <a:picLocks noChangeAspect="1"/>
              </p:cNvPicPr>
              <p:nvPr/>
            </p:nvPicPr>
            <p:blipFill>
              <a:blip r:embed="rId6" cstate="print"/>
              <a:srcRect r="20556" b="46845"/>
              <a:stretch>
                <a:fillRect/>
              </a:stretch>
            </p:blipFill>
            <p:spPr>
              <a:xfrm>
                <a:off x="1244067" y="5134857"/>
                <a:ext cx="866510" cy="725928"/>
              </a:xfrm>
              <a:prstGeom prst="rect">
                <a:avLst/>
              </a:prstGeom>
              <a:ln>
                <a:solidFill>
                  <a:schemeClr val="accent2"/>
                </a:solidFill>
              </a:ln>
            </p:spPr>
          </p:pic>
          <p:pic>
            <p:nvPicPr>
              <p:cNvPr id="72" name="Image 71" descr="log.png"/>
              <p:cNvPicPr>
                <a:picLocks noChangeAspect="1"/>
              </p:cNvPicPr>
              <p:nvPr/>
            </p:nvPicPr>
            <p:blipFill>
              <a:blip r:embed="rId7" cstate="print"/>
              <a:srcRect r="20556" b="46845"/>
              <a:stretch>
                <a:fillRect/>
              </a:stretch>
            </p:blipFill>
            <p:spPr>
              <a:xfrm>
                <a:off x="1831615" y="5257165"/>
                <a:ext cx="815025" cy="682795"/>
              </a:xfrm>
              <a:prstGeom prst="rect">
                <a:avLst/>
              </a:prstGeom>
              <a:ln>
                <a:solidFill>
                  <a:srgbClr val="FF0000"/>
                </a:solidFill>
              </a:ln>
            </p:spPr>
          </p:pic>
        </p:grpSp>
        <p:sp>
          <p:nvSpPr>
            <p:cNvPr id="67" name="ZoneTexte 66"/>
            <p:cNvSpPr txBox="1"/>
            <p:nvPr/>
          </p:nvSpPr>
          <p:spPr>
            <a:xfrm>
              <a:off x="3563888" y="5074106"/>
              <a:ext cx="1944216" cy="426152"/>
            </a:xfrm>
            <a:prstGeom prst="rect">
              <a:avLst/>
            </a:prstGeom>
            <a:noFill/>
          </p:spPr>
          <p:txBody>
            <a:bodyPr wrap="square" rtlCol="0">
              <a:spAutoFit/>
            </a:bodyPr>
            <a:lstStyle/>
            <a:p>
              <a:pPr algn="ctr"/>
              <a:r>
                <a:rPr lang="en-US" dirty="0" smtClean="0">
                  <a:solidFill>
                    <a:srgbClr val="0000FF"/>
                  </a:solidFill>
                  <a:latin typeface="GillSans" pitchFamily="2" charset="0"/>
                </a:rPr>
                <a:t>Event logs</a:t>
              </a:r>
              <a:endParaRPr lang="en-US" dirty="0">
                <a:solidFill>
                  <a:srgbClr val="0000FF"/>
                </a:solidFill>
                <a:latin typeface="GillSans" pitchFamily="2" charset="0"/>
              </a:endParaRPr>
            </a:p>
          </p:txBody>
        </p:sp>
      </p:grpSp>
      <p:grpSp>
        <p:nvGrpSpPr>
          <p:cNvPr id="10" name="Groupe 73"/>
          <p:cNvGrpSpPr/>
          <p:nvPr/>
        </p:nvGrpSpPr>
        <p:grpSpPr>
          <a:xfrm>
            <a:off x="2375756" y="1952836"/>
            <a:ext cx="6588224" cy="1518558"/>
            <a:chOff x="2699792" y="1827577"/>
            <a:chExt cx="5898759" cy="1133617"/>
          </a:xfrm>
        </p:grpSpPr>
        <p:sp>
          <p:nvSpPr>
            <p:cNvPr id="60" name="Rectangle à coins arrondis 59"/>
            <p:cNvSpPr/>
            <p:nvPr/>
          </p:nvSpPr>
          <p:spPr>
            <a:xfrm>
              <a:off x="2699792" y="1827577"/>
              <a:ext cx="5738033" cy="113361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ZoneTexte 72"/>
            <p:cNvSpPr txBox="1"/>
            <p:nvPr/>
          </p:nvSpPr>
          <p:spPr>
            <a:xfrm>
              <a:off x="2699792" y="1881331"/>
              <a:ext cx="5898759" cy="1079863"/>
            </a:xfrm>
            <a:prstGeom prst="rect">
              <a:avLst/>
            </a:prstGeom>
            <a:noFill/>
          </p:spPr>
          <p:txBody>
            <a:bodyPr wrap="square" rtlCol="0">
              <a:spAutoFit/>
            </a:bodyPr>
            <a:lstStyle/>
            <a:p>
              <a:pPr marL="342900" indent="-342900">
                <a:buFont typeface="+mj-lt"/>
                <a:buAutoNum type="arabicPeriod"/>
              </a:pPr>
              <a:r>
                <a:rPr lang="en-US" sz="2200" dirty="0" smtClean="0">
                  <a:solidFill>
                    <a:srgbClr val="0000FF"/>
                  </a:solidFill>
                  <a:latin typeface="GillSans" pitchFamily="2" charset="0"/>
                </a:rPr>
                <a:t>Extract</a:t>
              </a:r>
              <a:r>
                <a:rPr lang="en-US" sz="2200" dirty="0" smtClean="0">
                  <a:solidFill>
                    <a:schemeClr val="accent1"/>
                  </a:solidFill>
                  <a:latin typeface="GillSans" pitchFamily="2" charset="0"/>
                </a:rPr>
                <a:t> </a:t>
              </a:r>
              <a:r>
                <a:rPr lang="en-US" sz="2200" dirty="0" smtClean="0">
                  <a:latin typeface="GillSans" pitchFamily="2" charset="0"/>
                </a:rPr>
                <a:t>the executions of the configurations</a:t>
              </a:r>
            </a:p>
            <a:p>
              <a:pPr marL="342900" indent="-342900">
                <a:buFont typeface="+mj-lt"/>
                <a:buAutoNum type="arabicPeriod"/>
              </a:pPr>
              <a:r>
                <a:rPr lang="en-US" sz="2200" dirty="0" smtClean="0">
                  <a:solidFill>
                    <a:srgbClr val="0000FF"/>
                  </a:solidFill>
                  <a:latin typeface="GillSans" pitchFamily="2" charset="0"/>
                </a:rPr>
                <a:t>Build</a:t>
              </a:r>
              <a:r>
                <a:rPr lang="en-US" sz="2200" dirty="0" smtClean="0">
                  <a:solidFill>
                    <a:schemeClr val="accent1"/>
                  </a:solidFill>
                  <a:latin typeface="GillSans" pitchFamily="2" charset="0"/>
                </a:rPr>
                <a:t> </a:t>
              </a:r>
              <a:r>
                <a:rPr lang="en-US" sz="2200" dirty="0" smtClean="0">
                  <a:latin typeface="GillSans" pitchFamily="2" charset="0"/>
                </a:rPr>
                <a:t>the frequency-based suffix tree</a:t>
              </a:r>
            </a:p>
            <a:p>
              <a:pPr marL="342900" indent="-342900">
                <a:buFont typeface="+mj-lt"/>
                <a:buAutoNum type="arabicPeriod"/>
              </a:pPr>
              <a:r>
                <a:rPr lang="en-US" sz="2200" dirty="0" smtClean="0">
                  <a:solidFill>
                    <a:srgbClr val="0000FF"/>
                  </a:solidFill>
                  <a:latin typeface="GillSans" pitchFamily="2" charset="0"/>
                </a:rPr>
                <a:t>Compute the frequency of each configuration</a:t>
              </a:r>
            </a:p>
            <a:p>
              <a:pPr marL="342900" indent="-342900">
                <a:buFont typeface="+mj-lt"/>
                <a:buAutoNum type="arabicPeriod"/>
              </a:pPr>
              <a:r>
                <a:rPr lang="en-US" sz="2200" dirty="0" smtClean="0">
                  <a:solidFill>
                    <a:srgbClr val="0000FF"/>
                  </a:solidFill>
                  <a:latin typeface="GillSans" pitchFamily="2" charset="0"/>
                </a:rPr>
                <a:t>Rank</a:t>
              </a:r>
              <a:r>
                <a:rPr lang="en-US" sz="2200" dirty="0" smtClean="0">
                  <a:solidFill>
                    <a:srgbClr val="FF0000"/>
                  </a:solidFill>
                  <a:latin typeface="GillSans" pitchFamily="2" charset="0"/>
                </a:rPr>
                <a:t> </a:t>
              </a:r>
              <a:r>
                <a:rPr lang="en-US" sz="2200" dirty="0" smtClean="0">
                  <a:latin typeface="GillSans" pitchFamily="2" charset="0"/>
                </a:rPr>
                <a:t>the configurations</a:t>
              </a:r>
              <a:endParaRPr lang="en-US" sz="2200" dirty="0">
                <a:latin typeface="GillSans" pitchFamily="2" charset="0"/>
              </a:endParaRPr>
            </a:p>
          </p:txBody>
        </p:sp>
      </p:grpSp>
      <p:sp>
        <p:nvSpPr>
          <p:cNvPr id="88" name="ZoneTexte 87"/>
          <p:cNvSpPr txBox="1"/>
          <p:nvPr/>
        </p:nvSpPr>
        <p:spPr>
          <a:xfrm>
            <a:off x="2123728" y="4495763"/>
            <a:ext cx="6372708" cy="1415772"/>
          </a:xfrm>
          <a:prstGeom prst="rect">
            <a:avLst/>
          </a:prstGeom>
          <a:noFill/>
        </p:spPr>
        <p:txBody>
          <a:bodyPr wrap="square" rtlCol="0">
            <a:spAutoFit/>
          </a:bodyPr>
          <a:lstStyle/>
          <a:p>
            <a:pPr algn="ctr"/>
            <a:r>
              <a:rPr lang="en-US" sz="2400" dirty="0" smtClean="0">
                <a:latin typeface="GillSans" pitchFamily="2" charset="0"/>
              </a:rPr>
              <a:t>Ranked configuration guidelines </a:t>
            </a:r>
          </a:p>
          <a:p>
            <a:endParaRPr lang="en-US" sz="800" dirty="0" smtClean="0"/>
          </a:p>
          <a:p>
            <a:r>
              <a:rPr lang="en-US" dirty="0" smtClean="0"/>
              <a:t> </a:t>
            </a:r>
            <a:r>
              <a:rPr lang="en-US" dirty="0" smtClean="0">
                <a:solidFill>
                  <a:srgbClr val="FF0000"/>
                </a:solidFill>
              </a:rPr>
              <a:t>VP1</a:t>
            </a:r>
            <a:r>
              <a:rPr lang="en-US" dirty="0" smtClean="0"/>
              <a:t>=</a:t>
            </a:r>
            <a:r>
              <a:rPr lang="en-US" dirty="0" smtClean="0">
                <a:solidFill>
                  <a:srgbClr val="FF3300"/>
                </a:solidFill>
              </a:rPr>
              <a:t>Variant 1  </a:t>
            </a:r>
            <a:r>
              <a:rPr lang="en-US" dirty="0" smtClean="0">
                <a:sym typeface="Wingdings" pitchFamily="2" charset="2"/>
              </a:rPr>
              <a:t> </a:t>
            </a:r>
            <a:r>
              <a:rPr lang="en-US" dirty="0" smtClean="0">
                <a:solidFill>
                  <a:srgbClr val="FF0000"/>
                </a:solidFill>
                <a:sym typeface="Wingdings" pitchFamily="2" charset="2"/>
              </a:rPr>
              <a:t>VP2</a:t>
            </a:r>
            <a:r>
              <a:rPr lang="en-US" dirty="0" smtClean="0">
                <a:sym typeface="Wingdings" pitchFamily="2" charset="2"/>
              </a:rPr>
              <a:t> = </a:t>
            </a:r>
            <a:r>
              <a:rPr lang="en-US" dirty="0" smtClean="0">
                <a:solidFill>
                  <a:srgbClr val="FF3300"/>
                </a:solidFill>
                <a:sym typeface="Wingdings" pitchFamily="2" charset="2"/>
              </a:rPr>
              <a:t>Variant2</a:t>
            </a:r>
            <a:r>
              <a:rPr lang="en-US" b="1" dirty="0" smtClean="0">
                <a:solidFill>
                  <a:schemeClr val="tx2"/>
                </a:solidFill>
                <a:sym typeface="Wingdings" pitchFamily="2" charset="2"/>
              </a:rPr>
              <a:t> </a:t>
            </a:r>
            <a:r>
              <a:rPr lang="en-US" b="1" dirty="0" smtClean="0">
                <a:solidFill>
                  <a:srgbClr val="00B050"/>
                </a:solidFill>
                <a:sym typeface="Wingdings" pitchFamily="2" charset="2"/>
              </a:rPr>
              <a:t>(</a:t>
            </a:r>
            <a:r>
              <a:rPr lang="en-US" b="1" i="1" dirty="0" smtClean="0">
                <a:solidFill>
                  <a:srgbClr val="00B050"/>
                </a:solidFill>
              </a:rPr>
              <a:t>high)</a:t>
            </a:r>
          </a:p>
          <a:p>
            <a:r>
              <a:rPr lang="en-US" dirty="0" smtClean="0"/>
              <a:t> </a:t>
            </a:r>
            <a:r>
              <a:rPr lang="en-US" dirty="0" smtClean="0">
                <a:solidFill>
                  <a:srgbClr val="FF0000"/>
                </a:solidFill>
              </a:rPr>
              <a:t>VP1</a:t>
            </a:r>
            <a:r>
              <a:rPr lang="en-US" dirty="0" smtClean="0"/>
              <a:t>=</a:t>
            </a:r>
            <a:r>
              <a:rPr lang="en-US" dirty="0" smtClean="0">
                <a:solidFill>
                  <a:srgbClr val="FF3300"/>
                </a:solidFill>
              </a:rPr>
              <a:t>Variant 1, </a:t>
            </a:r>
            <a:r>
              <a:rPr lang="en-US" dirty="0" smtClean="0">
                <a:solidFill>
                  <a:srgbClr val="FF0000"/>
                </a:solidFill>
                <a:sym typeface="Wingdings" pitchFamily="2" charset="2"/>
              </a:rPr>
              <a:t>VP2</a:t>
            </a:r>
            <a:r>
              <a:rPr lang="en-US" dirty="0" smtClean="0">
                <a:sym typeface="Wingdings" pitchFamily="2" charset="2"/>
              </a:rPr>
              <a:t> = </a:t>
            </a:r>
            <a:r>
              <a:rPr lang="en-US" dirty="0" smtClean="0">
                <a:solidFill>
                  <a:srgbClr val="FF3300"/>
                </a:solidFill>
                <a:sym typeface="Wingdings" pitchFamily="2" charset="2"/>
              </a:rPr>
              <a:t>Variant2 </a:t>
            </a:r>
            <a:r>
              <a:rPr lang="en-US" dirty="0" smtClean="0">
                <a:sym typeface="Wingdings" pitchFamily="2" charset="2"/>
              </a:rPr>
              <a:t></a:t>
            </a:r>
            <a:r>
              <a:rPr lang="en-US" dirty="0" smtClean="0">
                <a:solidFill>
                  <a:srgbClr val="FF3300"/>
                </a:solidFill>
                <a:sym typeface="Wingdings" pitchFamily="2" charset="2"/>
              </a:rPr>
              <a:t> VP3</a:t>
            </a:r>
            <a:r>
              <a:rPr lang="en-US" dirty="0" smtClean="0">
                <a:sym typeface="Wingdings" pitchFamily="2" charset="2"/>
              </a:rPr>
              <a:t> = </a:t>
            </a:r>
            <a:r>
              <a:rPr lang="en-US" dirty="0" smtClean="0">
                <a:solidFill>
                  <a:srgbClr val="FF3300"/>
                </a:solidFill>
                <a:sym typeface="Wingdings" pitchFamily="2" charset="2"/>
              </a:rPr>
              <a:t>Variant3</a:t>
            </a:r>
            <a:r>
              <a:rPr lang="en-US" b="1" dirty="0" smtClean="0">
                <a:solidFill>
                  <a:schemeClr val="tx2"/>
                </a:solidFill>
                <a:sym typeface="Wingdings" pitchFamily="2" charset="2"/>
              </a:rPr>
              <a:t> </a:t>
            </a:r>
            <a:r>
              <a:rPr lang="en-US" b="1" dirty="0" smtClean="0">
                <a:solidFill>
                  <a:srgbClr val="00B050"/>
                </a:solidFill>
                <a:sym typeface="Wingdings" pitchFamily="2" charset="2"/>
              </a:rPr>
              <a:t>(</a:t>
            </a:r>
            <a:r>
              <a:rPr lang="en-US" b="1" i="1" dirty="0" smtClean="0">
                <a:solidFill>
                  <a:srgbClr val="00B050"/>
                </a:solidFill>
              </a:rPr>
              <a:t>medium)</a:t>
            </a:r>
          </a:p>
          <a:p>
            <a:endParaRPr lang="en-US" b="1" i="1" dirty="0">
              <a:solidFill>
                <a:srgbClr val="00B050"/>
              </a:solidFill>
            </a:endParaRPr>
          </a:p>
        </p:txBody>
      </p:sp>
      <p:sp>
        <p:nvSpPr>
          <p:cNvPr id="93" name="ZoneTexte 92"/>
          <p:cNvSpPr txBox="1"/>
          <p:nvPr/>
        </p:nvSpPr>
        <p:spPr>
          <a:xfrm>
            <a:off x="539552" y="2996952"/>
            <a:ext cx="792088" cy="307777"/>
          </a:xfrm>
          <a:prstGeom prst="rect">
            <a:avLst/>
          </a:prstGeom>
          <a:noFill/>
        </p:spPr>
        <p:txBody>
          <a:bodyPr wrap="square" rtlCol="0">
            <a:spAutoFit/>
          </a:bodyPr>
          <a:lstStyle/>
          <a:p>
            <a:pPr algn="ctr"/>
            <a:r>
              <a:rPr lang="en-US" sz="1400" b="1" dirty="0" smtClean="0">
                <a:solidFill>
                  <a:schemeClr val="accent1"/>
                </a:solidFill>
              </a:rPr>
              <a:t>&amp;</a:t>
            </a:r>
            <a:endParaRPr lang="en-US" sz="1400" b="1" dirty="0">
              <a:solidFill>
                <a:schemeClr val="accent1"/>
              </a:solidFill>
            </a:endParaRPr>
          </a:p>
        </p:txBody>
      </p:sp>
      <p:sp>
        <p:nvSpPr>
          <p:cNvPr id="38" name="Rectangle 37"/>
          <p:cNvSpPr/>
          <p:nvPr/>
        </p:nvSpPr>
        <p:spPr>
          <a:xfrm>
            <a:off x="0" y="0"/>
            <a:ext cx="493204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Combined approach using event logs</a:t>
            </a:r>
            <a:endParaRPr lang="en-US" sz="2000" dirty="0">
              <a:latin typeface="Bookman Old Style" pitchFamily="18" charset="0"/>
            </a:endParaRPr>
          </a:p>
        </p:txBody>
      </p:sp>
      <p:grpSp>
        <p:nvGrpSpPr>
          <p:cNvPr id="40" name="Groupe 39"/>
          <p:cNvGrpSpPr/>
          <p:nvPr/>
        </p:nvGrpSpPr>
        <p:grpSpPr>
          <a:xfrm>
            <a:off x="5148064" y="3825044"/>
            <a:ext cx="972108" cy="508856"/>
            <a:chOff x="5148064" y="3212976"/>
            <a:chExt cx="972108" cy="508856"/>
          </a:xfrm>
        </p:grpSpPr>
        <p:cxnSp>
          <p:nvCxnSpPr>
            <p:cNvPr id="37" name="Connecteur droit avec flèche 36"/>
            <p:cNvCxnSpPr/>
            <p:nvPr/>
          </p:nvCxnSpPr>
          <p:spPr>
            <a:xfrm>
              <a:off x="5184068" y="3212976"/>
              <a:ext cx="0" cy="5088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ZoneTexte 38"/>
            <p:cNvSpPr txBox="1"/>
            <p:nvPr/>
          </p:nvSpPr>
          <p:spPr>
            <a:xfrm>
              <a:off x="5148064" y="3244914"/>
              <a:ext cx="972108" cy="400110"/>
            </a:xfrm>
            <a:prstGeom prst="rect">
              <a:avLst/>
            </a:prstGeom>
            <a:noFill/>
          </p:spPr>
          <p:txBody>
            <a:bodyPr wrap="square" rtlCol="0">
              <a:spAutoFit/>
            </a:bodyPr>
            <a:lstStyle/>
            <a:p>
              <a:pPr algn="ctr"/>
              <a:r>
                <a:rPr lang="en-US" sz="2000" dirty="0" smtClean="0">
                  <a:solidFill>
                    <a:schemeClr val="accent1"/>
                  </a:solidFill>
                  <a:latin typeface="GillSans" pitchFamily="2" charset="0"/>
                </a:rPr>
                <a:t>Output</a:t>
              </a:r>
              <a:endParaRPr lang="en-US" sz="2000" dirty="0">
                <a:solidFill>
                  <a:schemeClr val="accent1"/>
                </a:solidFill>
                <a:latin typeface="GillSans" pitchFamily="2" charset="0"/>
              </a:endParaRPr>
            </a:p>
          </p:txBody>
        </p:sp>
      </p:grpSp>
      <p:sp>
        <p:nvSpPr>
          <p:cNvPr id="41" name="ZoneTexte 40"/>
          <p:cNvSpPr txBox="1"/>
          <p:nvPr/>
        </p:nvSpPr>
        <p:spPr>
          <a:xfrm>
            <a:off x="179512" y="1268760"/>
            <a:ext cx="1764196" cy="338554"/>
          </a:xfrm>
          <a:prstGeom prst="rect">
            <a:avLst/>
          </a:prstGeom>
          <a:noFill/>
        </p:spPr>
        <p:txBody>
          <a:bodyPr wrap="square" rtlCol="0">
            <a:spAutoFit/>
          </a:bodyPr>
          <a:lstStyle/>
          <a:p>
            <a:pPr algn="ctr"/>
            <a:r>
              <a:rPr lang="en-US" sz="1600" dirty="0" smtClean="0">
                <a:solidFill>
                  <a:srgbClr val="0000FF"/>
                </a:solidFill>
                <a:latin typeface="GillSans" pitchFamily="2" charset="0"/>
              </a:rPr>
              <a:t>Configurable BP</a:t>
            </a:r>
            <a:endParaRPr lang="en-US" sz="1600" dirty="0">
              <a:solidFill>
                <a:srgbClr val="0000FF"/>
              </a:solidFill>
              <a:latin typeface="GillSans" pitchFamily="2" charset="0"/>
            </a:endParaRPr>
          </a:p>
        </p:txBody>
      </p:sp>
      <p:graphicFrame>
        <p:nvGraphicFramePr>
          <p:cNvPr id="263171" name="Object 3"/>
          <p:cNvGraphicFramePr>
            <a:graphicFrameLocks noChangeAspect="1"/>
          </p:cNvGraphicFramePr>
          <p:nvPr/>
        </p:nvGraphicFramePr>
        <p:xfrm>
          <a:off x="549275" y="1664804"/>
          <a:ext cx="854075" cy="1655763"/>
        </p:xfrm>
        <a:graphic>
          <a:graphicData uri="http://schemas.openxmlformats.org/presentationml/2006/ole">
            <p:oleObj spid="_x0000_s263171" name="Visio" r:id="rId8" imgW="2750805" imgH="5341662" progId="">
              <p:embed/>
            </p:oleObj>
          </a:graphicData>
        </a:graphic>
      </p:graphicFrame>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Validation</a:t>
            </a:r>
          </a:p>
          <a:p>
            <a:pPr marL="800100">
              <a:buFont typeface="Wingdings" pitchFamily="2" charset="2"/>
              <a:buChar char="§"/>
            </a:pPr>
            <a:r>
              <a:rPr lang="en-US" sz="2200" b="0" dirty="0" smtClean="0">
                <a:solidFill>
                  <a:schemeClr val="accent1"/>
                </a:solidFill>
              </a:rPr>
              <a:t>Proof of concepts</a:t>
            </a:r>
          </a:p>
          <a:p>
            <a:pPr marL="800100">
              <a:buFont typeface="Wingdings" pitchFamily="2" charset="2"/>
              <a:buChar char="§"/>
            </a:pPr>
            <a:r>
              <a:rPr lang="en-US" sz="2200" b="0" dirty="0" smtClean="0">
                <a:solidFill>
                  <a:schemeClr val="accent1"/>
                </a:solidFill>
              </a:rPr>
              <a:t>Experiments</a:t>
            </a:r>
          </a:p>
          <a:p>
            <a:pPr marL="800100">
              <a:buFont typeface="Wingdings" pitchFamily="2" charset="2"/>
              <a:buChar char="§"/>
            </a:pPr>
            <a:r>
              <a:rPr lang="en-US" sz="2200" b="0" dirty="0" smtClean="0">
                <a:solidFill>
                  <a:schemeClr val="accent1"/>
                </a:solidFill>
              </a:rPr>
              <a:t>Case study</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09C93EB3-936B-4FA6-B89F-5823101FB5D1}"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Validation</a:t>
            </a:r>
          </a:p>
          <a:p>
            <a:pPr marL="800100">
              <a:buFont typeface="Wingdings" pitchFamily="2" charset="2"/>
              <a:buChar char="§"/>
            </a:pPr>
            <a:r>
              <a:rPr lang="en-US" sz="2200" b="0" dirty="0" smtClean="0">
                <a:solidFill>
                  <a:schemeClr val="accent1"/>
                </a:solidFill>
              </a:rPr>
              <a:t>Proof of concepts</a:t>
            </a:r>
          </a:p>
          <a:p>
            <a:pPr marL="800100">
              <a:buClr>
                <a:schemeClr val="bg1">
                  <a:lumMod val="85000"/>
                </a:schemeClr>
              </a:buClr>
              <a:buFont typeface="Wingdings" pitchFamily="2" charset="2"/>
              <a:buChar char="§"/>
            </a:pPr>
            <a:r>
              <a:rPr lang="en-US" sz="2200" b="0" dirty="0" smtClean="0">
                <a:solidFill>
                  <a:schemeClr val="bg1">
                    <a:lumMod val="85000"/>
                  </a:schemeClr>
                </a:solidFill>
              </a:rPr>
              <a:t>Experiments</a:t>
            </a:r>
          </a:p>
          <a:p>
            <a:pPr marL="800100">
              <a:buClr>
                <a:schemeClr val="bg1">
                  <a:lumMod val="85000"/>
                </a:schemeClr>
              </a:buClr>
              <a:buFont typeface="Wingdings" pitchFamily="2" charset="2"/>
              <a:buChar char="§"/>
            </a:pPr>
            <a:r>
              <a:rPr lang="en-US" sz="2200" b="0" dirty="0" smtClean="0">
                <a:solidFill>
                  <a:schemeClr val="bg1">
                    <a:lumMod val="85000"/>
                  </a:schemeClr>
                </a:solidFill>
              </a:rPr>
              <a:t>Case study</a:t>
            </a:r>
            <a:endParaRPr lang="en-US" sz="2200" dirty="0" smtClean="0">
              <a:solidFill>
                <a:schemeClr val="bg1">
                  <a:lumMod val="85000"/>
                </a:schemeClr>
              </a:solidFill>
            </a:endParaRPr>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9174BBCC-61AA-43D6-BB7E-870255478B59}"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Proof of concepts</a:t>
            </a:r>
            <a:endParaRPr lang="en-US" dirty="0"/>
          </a:p>
        </p:txBody>
      </p:sp>
      <p:sp>
        <p:nvSpPr>
          <p:cNvPr id="3" name="Espace réservé du contenu 2"/>
          <p:cNvSpPr>
            <a:spLocks noGrp="1"/>
          </p:cNvSpPr>
          <p:nvPr>
            <p:ph idx="1"/>
          </p:nvPr>
        </p:nvSpPr>
        <p:spPr/>
        <p:txBody>
          <a:bodyPr/>
          <a:lstStyle/>
          <a:p>
            <a:pPr>
              <a:buNone/>
            </a:pPr>
            <a:r>
              <a:rPr lang="en-US" b="0" dirty="0" smtClean="0">
                <a:solidFill>
                  <a:srgbClr val="FF3300"/>
                </a:solidFill>
              </a:rPr>
              <a:t>Objective:</a:t>
            </a:r>
          </a:p>
          <a:p>
            <a:pPr>
              <a:buFont typeface="Wingdings" pitchFamily="2" charset="2"/>
              <a:buChar char="§"/>
            </a:pPr>
            <a:r>
              <a:rPr lang="en-US" b="0" dirty="0" smtClean="0"/>
              <a:t>To show the </a:t>
            </a:r>
            <a:r>
              <a:rPr lang="en-US" b="0" dirty="0" smtClean="0">
                <a:solidFill>
                  <a:srgbClr val="0000FF"/>
                </a:solidFill>
              </a:rPr>
              <a:t>practical application </a:t>
            </a:r>
            <a:r>
              <a:rPr lang="en-US" b="0" dirty="0" smtClean="0"/>
              <a:t>of our approach</a:t>
            </a:r>
          </a:p>
          <a:p>
            <a:pPr>
              <a:buFont typeface="Wingdings" pitchFamily="2" charset="2"/>
              <a:buChar char="§"/>
            </a:pPr>
            <a:r>
              <a:rPr lang="en-US" b="0" dirty="0" smtClean="0"/>
              <a:t>To show that our approach is </a:t>
            </a:r>
            <a:r>
              <a:rPr lang="en-US" b="0" dirty="0" smtClean="0">
                <a:solidFill>
                  <a:srgbClr val="0000FF"/>
                </a:solidFill>
              </a:rPr>
              <a:t>feasible</a:t>
            </a:r>
            <a:endParaRPr lang="en-US" b="0" dirty="0">
              <a:solidFill>
                <a:srgbClr val="0000FF"/>
              </a:solidFill>
            </a:endParaRPr>
          </a:p>
        </p:txBody>
      </p:sp>
      <p:sp>
        <p:nvSpPr>
          <p:cNvPr id="4" name="Espace réservé de la date 3"/>
          <p:cNvSpPr>
            <a:spLocks noGrp="1"/>
          </p:cNvSpPr>
          <p:nvPr>
            <p:ph type="dt" sz="half" idx="10"/>
          </p:nvPr>
        </p:nvSpPr>
        <p:spPr/>
        <p:txBody>
          <a:bodyPr/>
          <a:lstStyle/>
          <a:p>
            <a:fld id="{6802370B-3B76-4CAD-85B9-67F790E38231}"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40</a:t>
            </a:r>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Proof of concepts</a:t>
            </a:r>
            <a:endParaRPr lang="en-US" sz="2000" dirty="0">
              <a:latin typeface="Bookman Old Style" pitchFamily="18" charset="0"/>
            </a:endParaRPr>
          </a:p>
        </p:txBody>
      </p:sp>
      <p:graphicFrame>
        <p:nvGraphicFramePr>
          <p:cNvPr id="9" name="Tableau 8"/>
          <p:cNvGraphicFramePr>
            <a:graphicFrameLocks noGrp="1"/>
          </p:cNvGraphicFramePr>
          <p:nvPr/>
        </p:nvGraphicFramePr>
        <p:xfrm>
          <a:off x="683568" y="2960948"/>
          <a:ext cx="7920880" cy="2499360"/>
        </p:xfrm>
        <a:graphic>
          <a:graphicData uri="http://schemas.openxmlformats.org/drawingml/2006/table">
            <a:tbl>
              <a:tblPr firstRow="1" bandRow="1">
                <a:tableStyleId>{5C22544A-7EE6-4342-B048-85BDC9FD1C3A}</a:tableStyleId>
              </a:tblPr>
              <a:tblGrid>
                <a:gridCol w="2304256"/>
                <a:gridCol w="1656184"/>
                <a:gridCol w="1512168"/>
                <a:gridCol w="1224136"/>
                <a:gridCol w="1224136"/>
              </a:tblGrid>
              <a:tr h="370840">
                <a:tc>
                  <a:txBody>
                    <a:bodyPr/>
                    <a:lstStyle/>
                    <a:p>
                      <a:pPr algn="ctr"/>
                      <a:r>
                        <a:rPr lang="en-US" sz="2000" b="0" dirty="0" smtClean="0">
                          <a:solidFill>
                            <a:srgbClr val="0000FF"/>
                          </a:solidFill>
                          <a:latin typeface="GillSans" pitchFamily="2" charset="0"/>
                        </a:rPr>
                        <a:t>Applications</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0000FF"/>
                          </a:solidFill>
                          <a:latin typeface="GillSans" pitchFamily="2" charset="0"/>
                        </a:rPr>
                        <a:t>Technologies</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0000FF"/>
                          </a:solidFill>
                          <a:latin typeface="GillSans" pitchFamily="2" charset="0"/>
                        </a:rPr>
                        <a:t>Framework</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0000FF"/>
                          </a:solidFill>
                          <a:latin typeface="GillSans" pitchFamily="2" charset="0"/>
                        </a:rPr>
                        <a:t>Classes</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rgbClr val="0000FF"/>
                          </a:solidFill>
                          <a:latin typeface="GillSans" pitchFamily="2" charset="0"/>
                        </a:rPr>
                        <a:t>LOC</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2000" b="0" dirty="0" smtClean="0">
                          <a:solidFill>
                            <a:schemeClr val="tx1"/>
                          </a:solidFill>
                          <a:latin typeface="GillSans" pitchFamily="2" charset="0"/>
                        </a:rPr>
                        <a:t>Configurable process design</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JAVA, JavaScript, </a:t>
                      </a:r>
                      <a:r>
                        <a:rPr lang="en-US" sz="2000" b="0" dirty="0" err="1" smtClean="0">
                          <a:solidFill>
                            <a:schemeClr val="tx1"/>
                          </a:solidFill>
                          <a:latin typeface="GillSans" pitchFamily="2" charset="0"/>
                        </a:rPr>
                        <a:t>MySQL</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err="1" smtClean="0">
                          <a:solidFill>
                            <a:schemeClr val="tx1"/>
                          </a:solidFill>
                          <a:latin typeface="GillSans" pitchFamily="2" charset="0"/>
                        </a:rPr>
                        <a:t>Signavio</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800" kern="1200" baseline="0" dirty="0" smtClean="0">
                          <a:solidFill>
                            <a:schemeClr val="dk1"/>
                          </a:solidFill>
                          <a:latin typeface="GillSans" pitchFamily="2" charset="0"/>
                          <a:ea typeface="+mn-ea"/>
                          <a:cs typeface="+mn-cs"/>
                        </a:rPr>
                        <a:t>25</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4185</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2000" b="0" dirty="0" smtClean="0">
                          <a:solidFill>
                            <a:schemeClr val="tx1"/>
                          </a:solidFill>
                          <a:latin typeface="GillSans" pitchFamily="2" charset="0"/>
                        </a:rPr>
                        <a:t>Business</a:t>
                      </a:r>
                      <a:r>
                        <a:rPr lang="en-US" sz="2000" b="0" baseline="0" dirty="0" smtClean="0">
                          <a:solidFill>
                            <a:schemeClr val="tx1"/>
                          </a:solidFill>
                          <a:latin typeface="GillSans" pitchFamily="2" charset="0"/>
                        </a:rPr>
                        <a:t> process configuration</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JAVA, JavaScript, </a:t>
                      </a:r>
                      <a:r>
                        <a:rPr lang="en-US" sz="2000" b="0" dirty="0" err="1" smtClean="0">
                          <a:solidFill>
                            <a:schemeClr val="tx1"/>
                          </a:solidFill>
                          <a:latin typeface="GillSans" pitchFamily="2" charset="0"/>
                        </a:rPr>
                        <a:t>MySQL</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err="1" smtClean="0">
                          <a:solidFill>
                            <a:schemeClr val="tx1"/>
                          </a:solidFill>
                          <a:latin typeface="GillSans" pitchFamily="2" charset="0"/>
                        </a:rPr>
                        <a:t>Signavio</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18</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1239</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en-US" sz="2000" b="0" dirty="0" smtClean="0">
                          <a:solidFill>
                            <a:schemeClr val="tx1"/>
                          </a:solidFill>
                          <a:latin typeface="GillSans" pitchFamily="2" charset="0"/>
                        </a:rPr>
                        <a:t>Combined</a:t>
                      </a:r>
                      <a:r>
                        <a:rPr lang="en-US" sz="2000" b="0" baseline="0" dirty="0" smtClean="0">
                          <a:solidFill>
                            <a:schemeClr val="tx1"/>
                          </a:solidFill>
                          <a:latin typeface="GillSans" pitchFamily="2" charset="0"/>
                        </a:rPr>
                        <a:t> approach using event logs</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JAVA</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err="1" smtClean="0">
                          <a:solidFill>
                            <a:schemeClr val="tx1"/>
                          </a:solidFill>
                          <a:latin typeface="GillSans" pitchFamily="2" charset="0"/>
                        </a:rPr>
                        <a:t>ProM</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5</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smtClean="0">
                          <a:solidFill>
                            <a:schemeClr val="tx1"/>
                          </a:solidFill>
                          <a:latin typeface="GillSans" pitchFamily="2" charset="0"/>
                        </a:rPr>
                        <a:t>501</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668344" cy="576064"/>
          </a:xfrm>
        </p:spPr>
        <p:txBody>
          <a:bodyPr>
            <a:noAutofit/>
          </a:bodyPr>
          <a:lstStyle/>
          <a:p>
            <a:r>
              <a:rPr lang="en-US" dirty="0" err="1" smtClean="0"/>
              <a:t>Signavio</a:t>
            </a:r>
            <a:r>
              <a:rPr lang="en-US" dirty="0" smtClean="0"/>
              <a:t> extension</a:t>
            </a:r>
            <a:endParaRPr lang="en-US" dirty="0"/>
          </a:p>
        </p:txBody>
      </p:sp>
      <p:sp>
        <p:nvSpPr>
          <p:cNvPr id="10" name="Espace réservé du contenu 9"/>
          <p:cNvSpPr>
            <a:spLocks noGrp="1"/>
          </p:cNvSpPr>
          <p:nvPr>
            <p:ph idx="1"/>
          </p:nvPr>
        </p:nvSpPr>
        <p:spPr/>
        <p:txBody>
          <a:bodyPr>
            <a:normAutofit/>
          </a:bodyPr>
          <a:lstStyle/>
          <a:p>
            <a:pPr>
              <a:buFont typeface="Wingdings" pitchFamily="2" charset="2"/>
              <a:buChar char="§"/>
            </a:pPr>
            <a:r>
              <a:rPr lang="en-US" b="0" dirty="0" smtClean="0">
                <a:latin typeface="Calibri" pitchFamily="34" charset="0"/>
              </a:rPr>
              <a:t>Business process configuration</a:t>
            </a:r>
          </a:p>
          <a:p>
            <a:pPr>
              <a:buNone/>
            </a:pPr>
            <a:r>
              <a:rPr lang="en-US" sz="2000" dirty="0" smtClean="0">
                <a:solidFill>
                  <a:srgbClr val="0000FF"/>
                </a:solidFill>
                <a:latin typeface="Calibri" pitchFamily="34" charset="0"/>
                <a:hlinkClick r:id="rId4"/>
              </a:rPr>
              <a:t>http://www-inf.telecom-sudparis.eu/SIMBAD/tools/confRule/</a:t>
            </a:r>
            <a:r>
              <a:rPr lang="en-US" sz="2000" dirty="0" smtClean="0">
                <a:solidFill>
                  <a:srgbClr val="0000FF"/>
                </a:solidFill>
                <a:latin typeface="Calibri" pitchFamily="34" charset="0"/>
              </a:rPr>
              <a:t> </a:t>
            </a:r>
            <a:endParaRPr lang="en-US" sz="2000" b="0" dirty="0">
              <a:solidFill>
                <a:srgbClr val="0000FF"/>
              </a:solidFill>
              <a:latin typeface="Calibri" pitchFamily="34" charset="0"/>
            </a:endParaRPr>
          </a:p>
        </p:txBody>
      </p:sp>
      <p:sp>
        <p:nvSpPr>
          <p:cNvPr id="4" name="Espace réservé de la date 3"/>
          <p:cNvSpPr>
            <a:spLocks noGrp="1"/>
          </p:cNvSpPr>
          <p:nvPr>
            <p:ph type="dt" sz="half" idx="10"/>
          </p:nvPr>
        </p:nvSpPr>
        <p:spPr/>
        <p:txBody>
          <a:bodyPr/>
          <a:lstStyle/>
          <a:p>
            <a:fld id="{2771AFFC-D5E6-468E-8B53-B11297138E66}"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41</a:t>
            </a:r>
            <a:endParaRPr lang="fr-FR" dirty="0"/>
          </a:p>
        </p:txBody>
      </p:sp>
      <p:graphicFrame>
        <p:nvGraphicFramePr>
          <p:cNvPr id="185348" name="Object 4"/>
          <p:cNvGraphicFramePr>
            <a:graphicFrameLocks noChangeAspect="1"/>
          </p:cNvGraphicFramePr>
          <p:nvPr/>
        </p:nvGraphicFramePr>
        <p:xfrm>
          <a:off x="2341563" y="2781300"/>
          <a:ext cx="4137025" cy="865188"/>
        </p:xfrm>
        <a:graphic>
          <a:graphicData uri="http://schemas.openxmlformats.org/presentationml/2006/ole">
            <p:oleObj spid="_x0000_s185348" name="Packager Shell Object" showAsIcon="1" r:id="rId5" imgW="4137120" imgH="865080" progId="Package">
              <p:embed/>
            </p:oleObj>
          </a:graphicData>
        </a:graphic>
      </p:graphicFrame>
      <p:sp>
        <p:nvSpPr>
          <p:cNvPr id="11" name="Rectangle 10"/>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2" name="Rectangle 11"/>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Proof of concepts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Validation</a:t>
            </a:r>
          </a:p>
          <a:p>
            <a:pPr marL="800100">
              <a:buClr>
                <a:schemeClr val="bg1">
                  <a:lumMod val="85000"/>
                </a:schemeClr>
              </a:buClr>
              <a:buFont typeface="Wingdings" pitchFamily="2" charset="2"/>
              <a:buChar char="§"/>
            </a:pPr>
            <a:r>
              <a:rPr lang="en-US" sz="2200" b="0" dirty="0" smtClean="0">
                <a:solidFill>
                  <a:schemeClr val="bg1">
                    <a:lumMod val="85000"/>
                  </a:schemeClr>
                </a:solidFill>
              </a:rPr>
              <a:t>Proof of concepts</a:t>
            </a:r>
          </a:p>
          <a:p>
            <a:pPr marL="800100">
              <a:buFont typeface="Wingdings" pitchFamily="2" charset="2"/>
              <a:buChar char="§"/>
            </a:pPr>
            <a:r>
              <a:rPr lang="en-US" sz="2200" b="0" dirty="0" smtClean="0">
                <a:solidFill>
                  <a:schemeClr val="accent1"/>
                </a:solidFill>
              </a:rPr>
              <a:t>Experiments</a:t>
            </a:r>
          </a:p>
          <a:p>
            <a:pPr marL="800100">
              <a:buClr>
                <a:schemeClr val="bg1">
                  <a:lumMod val="85000"/>
                </a:schemeClr>
              </a:buClr>
              <a:buFont typeface="Wingdings" pitchFamily="2" charset="2"/>
              <a:buChar char="§"/>
            </a:pPr>
            <a:r>
              <a:rPr lang="en-US" sz="2200" b="0" dirty="0" smtClean="0">
                <a:solidFill>
                  <a:schemeClr val="bg1">
                    <a:lumMod val="85000"/>
                  </a:schemeClr>
                </a:solidFill>
              </a:rPr>
              <a:t>Case study</a:t>
            </a:r>
            <a:endParaRPr lang="en-US" sz="2200" dirty="0" smtClean="0">
              <a:solidFill>
                <a:schemeClr val="bg1">
                  <a:lumMod val="85000"/>
                </a:schemeClr>
              </a:solidFill>
            </a:endParaRPr>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66EE4430-03B1-4B25-AE1F-7BAA2161E5DE}"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Autofit/>
          </a:bodyPr>
          <a:lstStyle/>
          <a:p>
            <a:r>
              <a:rPr lang="en-US" dirty="0" smtClean="0"/>
              <a:t>Experiments</a:t>
            </a:r>
            <a:endParaRPr lang="en-US" dirty="0"/>
          </a:p>
        </p:txBody>
      </p:sp>
      <p:sp>
        <p:nvSpPr>
          <p:cNvPr id="3" name="Espace réservé du contenu 2"/>
          <p:cNvSpPr>
            <a:spLocks noGrp="1"/>
          </p:cNvSpPr>
          <p:nvPr>
            <p:ph idx="1"/>
          </p:nvPr>
        </p:nvSpPr>
        <p:spPr>
          <a:xfrm>
            <a:off x="251520" y="1340768"/>
            <a:ext cx="8640960" cy="4680520"/>
          </a:xfrm>
        </p:spPr>
        <p:txBody>
          <a:bodyPr>
            <a:noAutofit/>
          </a:bodyPr>
          <a:lstStyle/>
          <a:p>
            <a:pPr>
              <a:buNone/>
            </a:pPr>
            <a:r>
              <a:rPr lang="en-US" b="0" dirty="0" smtClean="0">
                <a:solidFill>
                  <a:srgbClr val="FF0000"/>
                </a:solidFill>
              </a:rPr>
              <a:t>Objective:</a:t>
            </a:r>
          </a:p>
          <a:p>
            <a:pPr marL="647700" indent="-457200">
              <a:buFont typeface="Wingdings" pitchFamily="2" charset="2"/>
              <a:buChar char="§"/>
            </a:pPr>
            <a:r>
              <a:rPr lang="en-US" b="0" dirty="0" smtClean="0"/>
              <a:t>To evaluate the </a:t>
            </a:r>
            <a:r>
              <a:rPr lang="en-US" b="0" dirty="0" smtClean="0">
                <a:solidFill>
                  <a:srgbClr val="0000FF"/>
                </a:solidFill>
              </a:rPr>
              <a:t>feasibility</a:t>
            </a:r>
            <a:r>
              <a:rPr lang="en-US" b="0" dirty="0" smtClean="0"/>
              <a:t> of our approach,</a:t>
            </a:r>
          </a:p>
          <a:p>
            <a:pPr marL="647700" indent="-457200">
              <a:buFont typeface="Wingdings" pitchFamily="2" charset="2"/>
              <a:buChar char="§"/>
            </a:pPr>
            <a:r>
              <a:rPr lang="en-US" b="0" dirty="0" smtClean="0"/>
              <a:t>To evaluate the </a:t>
            </a:r>
            <a:r>
              <a:rPr lang="en-US" b="0" dirty="0" smtClean="0">
                <a:solidFill>
                  <a:srgbClr val="0000FF"/>
                </a:solidFill>
              </a:rPr>
              <a:t>quality</a:t>
            </a:r>
            <a:r>
              <a:rPr lang="en-US" b="0" dirty="0" smtClean="0"/>
              <a:t> and </a:t>
            </a:r>
            <a:r>
              <a:rPr lang="en-US" b="0" dirty="0" smtClean="0">
                <a:solidFill>
                  <a:srgbClr val="0000FF"/>
                </a:solidFill>
              </a:rPr>
              <a:t>accuracy</a:t>
            </a:r>
            <a:r>
              <a:rPr lang="en-US" b="0" dirty="0" smtClean="0"/>
              <a:t> of our results,</a:t>
            </a:r>
          </a:p>
          <a:p>
            <a:pPr marL="647700" indent="-457200">
              <a:buFont typeface="Wingdings" pitchFamily="2" charset="2"/>
              <a:buChar char="§"/>
            </a:pPr>
            <a:r>
              <a:rPr lang="en-US" b="0" dirty="0" smtClean="0"/>
              <a:t>To observe the </a:t>
            </a:r>
            <a:r>
              <a:rPr lang="en-US" b="0" dirty="0" smtClean="0">
                <a:solidFill>
                  <a:srgbClr val="0000FF"/>
                </a:solidFill>
              </a:rPr>
              <a:t>impact of parameters,</a:t>
            </a:r>
          </a:p>
          <a:p>
            <a:pPr marL="647700" indent="-457200">
              <a:buFont typeface="Wingdings" pitchFamily="2" charset="2"/>
              <a:buChar char="§"/>
            </a:pPr>
            <a:r>
              <a:rPr lang="en-US" b="0" dirty="0" smtClean="0"/>
              <a:t>And to measure the </a:t>
            </a:r>
            <a:r>
              <a:rPr lang="en-US" b="0" dirty="0" smtClean="0">
                <a:solidFill>
                  <a:srgbClr val="0000FF"/>
                </a:solidFill>
              </a:rPr>
              <a:t>performance</a:t>
            </a:r>
            <a:r>
              <a:rPr lang="en-US" b="0" dirty="0" smtClean="0"/>
              <a:t> of our approach</a:t>
            </a:r>
          </a:p>
          <a:p>
            <a:pPr marL="647700" indent="-457200">
              <a:buNone/>
            </a:pPr>
            <a:endParaRPr lang="en-US" sz="200" b="0" dirty="0" smtClean="0">
              <a:solidFill>
                <a:srgbClr val="FF0000"/>
              </a:solidFill>
            </a:endParaRPr>
          </a:p>
          <a:p>
            <a:pPr marL="0" indent="12700">
              <a:buNone/>
            </a:pPr>
            <a:r>
              <a:rPr lang="en-US" b="0" dirty="0" smtClean="0">
                <a:solidFill>
                  <a:srgbClr val="FF0000"/>
                </a:solidFill>
              </a:rPr>
              <a:t>Datasets:</a:t>
            </a:r>
          </a:p>
          <a:p>
            <a:pPr marL="627063" indent="-449263">
              <a:buFont typeface="Wingdings" pitchFamily="2" charset="2"/>
              <a:buChar char="§"/>
            </a:pPr>
            <a:r>
              <a:rPr lang="en-US" b="0" u="sng" dirty="0" smtClean="0"/>
              <a:t>Configurable process design:</a:t>
            </a:r>
            <a:r>
              <a:rPr lang="en-US" b="0" dirty="0" smtClean="0"/>
              <a:t> dataset shared by the </a:t>
            </a:r>
            <a:r>
              <a:rPr lang="en-US" b="0" dirty="0" smtClean="0">
                <a:solidFill>
                  <a:srgbClr val="0000FF"/>
                </a:solidFill>
              </a:rPr>
              <a:t>Cognitive Computing and Industry Solutions research </a:t>
            </a:r>
            <a:r>
              <a:rPr lang="en-US" b="0" dirty="0" smtClean="0"/>
              <a:t>group at the IBM Zurich Research Laboratory (</a:t>
            </a:r>
            <a:r>
              <a:rPr lang="en-US" b="0" dirty="0" smtClean="0">
                <a:solidFill>
                  <a:srgbClr val="0000FF"/>
                </a:solidFill>
              </a:rPr>
              <a:t>560 processes</a:t>
            </a:r>
            <a:r>
              <a:rPr lang="en-US" b="0" dirty="0" smtClean="0"/>
              <a:t>)</a:t>
            </a:r>
          </a:p>
          <a:p>
            <a:pPr marL="627063" indent="-449263">
              <a:buFont typeface="Wingdings" pitchFamily="2" charset="2"/>
              <a:buChar char="§"/>
            </a:pPr>
            <a:r>
              <a:rPr lang="en-US" b="0" u="sng" dirty="0" smtClean="0"/>
              <a:t>Business process configuration:</a:t>
            </a:r>
            <a:r>
              <a:rPr lang="en-US" b="0" dirty="0" smtClean="0"/>
              <a:t> </a:t>
            </a:r>
            <a:r>
              <a:rPr lang="en-US" b="0" dirty="0" smtClean="0">
                <a:solidFill>
                  <a:srgbClr val="0000FF"/>
                </a:solidFill>
              </a:rPr>
              <a:t>SAP reference model </a:t>
            </a:r>
            <a:r>
              <a:rPr lang="en-US" b="0" dirty="0" smtClean="0"/>
              <a:t>(</a:t>
            </a:r>
            <a:r>
              <a:rPr lang="en-US" b="0" dirty="0" smtClean="0">
                <a:solidFill>
                  <a:srgbClr val="0000FF"/>
                </a:solidFill>
              </a:rPr>
              <a:t>604 processes</a:t>
            </a:r>
            <a:r>
              <a:rPr lang="en-US" b="0" dirty="0" smtClean="0"/>
              <a:t>)</a:t>
            </a:r>
          </a:p>
          <a:p>
            <a:pPr>
              <a:buNone/>
            </a:pPr>
            <a:endParaRPr lang="en-US" b="0" dirty="0">
              <a:solidFill>
                <a:srgbClr val="FF0000"/>
              </a:solidFill>
            </a:endParaRPr>
          </a:p>
        </p:txBody>
      </p:sp>
      <p:sp>
        <p:nvSpPr>
          <p:cNvPr id="4" name="Espace réservé de la date 3"/>
          <p:cNvSpPr>
            <a:spLocks noGrp="1"/>
          </p:cNvSpPr>
          <p:nvPr>
            <p:ph type="dt" sz="half" idx="10"/>
          </p:nvPr>
        </p:nvSpPr>
        <p:spPr/>
        <p:txBody>
          <a:bodyPr/>
          <a:lstStyle/>
          <a:p>
            <a:fld id="{AA65545E-3AC1-4D08-83C5-E3480186B74A}"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42</a:t>
            </a:r>
            <a:endParaRPr lang="fr-FR" dirty="0"/>
          </a:p>
        </p:txBody>
      </p:sp>
      <p:sp>
        <p:nvSpPr>
          <p:cNvPr id="7" name="Rectangle 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D7E6E17-3A0E-432F-96BD-917E513EF44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 name="Titre 1"/>
          <p:cNvSpPr>
            <a:spLocks noGrp="1"/>
          </p:cNvSpPr>
          <p:nvPr>
            <p:ph type="title"/>
          </p:nvPr>
        </p:nvSpPr>
        <p:spPr>
          <a:xfrm>
            <a:off x="1691680" y="2420888"/>
            <a:ext cx="5904656" cy="1008112"/>
          </a:xfrm>
        </p:spPr>
        <p:txBody>
          <a:bodyPr>
            <a:normAutofit fontScale="90000"/>
          </a:bodyPr>
          <a:lstStyle/>
          <a:p>
            <a:pPr algn="ctr"/>
            <a:r>
              <a:rPr lang="en-US" dirty="0" smtClean="0"/>
              <a:t>Configurable process design experiments</a:t>
            </a:r>
            <a:endParaRPr lang="en-US"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416824" cy="576064"/>
          </a:xfrm>
        </p:spPr>
        <p:txBody>
          <a:bodyPr>
            <a:noAutofit/>
          </a:bodyPr>
          <a:lstStyle/>
          <a:p>
            <a:r>
              <a:rPr lang="en-US" dirty="0" smtClean="0"/>
              <a:t>Approach feasibility</a:t>
            </a:r>
            <a:endParaRPr lang="en-US" dirty="0"/>
          </a:p>
        </p:txBody>
      </p:sp>
      <p:sp>
        <p:nvSpPr>
          <p:cNvPr id="3" name="Espace réservé du contenu 2"/>
          <p:cNvSpPr>
            <a:spLocks noGrp="1"/>
          </p:cNvSpPr>
          <p:nvPr>
            <p:ph idx="1"/>
          </p:nvPr>
        </p:nvSpPr>
        <p:spPr>
          <a:xfrm>
            <a:off x="251520" y="1268760"/>
            <a:ext cx="8640960" cy="5040560"/>
          </a:xfrm>
        </p:spPr>
        <p:txBody>
          <a:bodyPr>
            <a:normAutofit/>
          </a:bodyPr>
          <a:lstStyle/>
          <a:p>
            <a:pPr marL="361950" indent="-361950"/>
            <a:r>
              <a:rPr lang="en-US" b="0" dirty="0" smtClean="0">
                <a:solidFill>
                  <a:srgbClr val="0000FF"/>
                </a:solidFill>
              </a:rPr>
              <a:t>Statistics </a:t>
            </a:r>
            <a:r>
              <a:rPr lang="en-US" b="0" dirty="0" smtClean="0"/>
              <a:t>on the </a:t>
            </a:r>
            <a:r>
              <a:rPr lang="en-US" b="0" dirty="0" err="1" smtClean="0"/>
              <a:t>nb</a:t>
            </a:r>
            <a:r>
              <a:rPr lang="en-US" b="0" dirty="0" smtClean="0"/>
              <a:t> of extracted and recommended fragments</a:t>
            </a:r>
          </a:p>
          <a:p>
            <a:pPr marL="361950" indent="-361950"/>
            <a:r>
              <a:rPr lang="en-US" dirty="0" smtClean="0"/>
              <a:t>For different </a:t>
            </a:r>
            <a:r>
              <a:rPr lang="en-US" dirty="0" smtClean="0">
                <a:solidFill>
                  <a:srgbClr val="0000FF"/>
                </a:solidFill>
              </a:rPr>
              <a:t>layers K</a:t>
            </a:r>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r>
              <a:rPr lang="en-US" dirty="0" smtClean="0">
                <a:solidFill>
                  <a:srgbClr val="FF0000"/>
                </a:solidFill>
              </a:rPr>
              <a:t>Conclusion:  </a:t>
            </a:r>
            <a:r>
              <a:rPr lang="en-US" dirty="0" smtClean="0">
                <a:solidFill>
                  <a:srgbClr val="0000FF"/>
                </a:solidFill>
              </a:rPr>
              <a:t>Our approach is feasible</a:t>
            </a:r>
            <a:endParaRPr lang="en-US" b="0" dirty="0" smtClean="0">
              <a:solidFill>
                <a:srgbClr val="0000FF"/>
              </a:solidFill>
            </a:endParaRPr>
          </a:p>
        </p:txBody>
      </p:sp>
      <p:sp>
        <p:nvSpPr>
          <p:cNvPr id="4" name="Espace réservé de la date 3"/>
          <p:cNvSpPr>
            <a:spLocks noGrp="1"/>
          </p:cNvSpPr>
          <p:nvPr>
            <p:ph type="dt" sz="half" idx="10"/>
          </p:nvPr>
        </p:nvSpPr>
        <p:spPr/>
        <p:txBody>
          <a:bodyPr/>
          <a:lstStyle/>
          <a:p>
            <a:fld id="{F484EB79-7112-4101-931E-0E51F9A5CDA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43</a:t>
            </a:r>
            <a:endParaRPr lang="fr-FR" dirty="0"/>
          </a:p>
        </p:txBody>
      </p:sp>
      <p:sp>
        <p:nvSpPr>
          <p:cNvPr id="14" name="Rectangle 13"/>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5" name="Rectangle 14"/>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graphicFrame>
        <p:nvGraphicFramePr>
          <p:cNvPr id="9" name="Tableau 8"/>
          <p:cNvGraphicFramePr>
            <a:graphicFrameLocks noGrp="1"/>
          </p:cNvGraphicFramePr>
          <p:nvPr/>
        </p:nvGraphicFramePr>
        <p:xfrm>
          <a:off x="439387" y="2521704"/>
          <a:ext cx="8381085" cy="1483360"/>
        </p:xfrm>
        <a:graphic>
          <a:graphicData uri="http://schemas.openxmlformats.org/drawingml/2006/table">
            <a:tbl>
              <a:tblPr firstRow="1" bandRow="1">
                <a:tableStyleId>{5C22544A-7EE6-4342-B048-85BDC9FD1C3A}</a:tableStyleId>
              </a:tblPr>
              <a:tblGrid>
                <a:gridCol w="2317582"/>
                <a:gridCol w="650826"/>
                <a:gridCol w="645318"/>
                <a:gridCol w="660149"/>
                <a:gridCol w="635995"/>
                <a:gridCol w="662903"/>
                <a:gridCol w="703620"/>
                <a:gridCol w="595689"/>
                <a:gridCol w="788923"/>
                <a:gridCol w="720080"/>
              </a:tblGrid>
              <a:tr h="370840">
                <a:tc>
                  <a:txBody>
                    <a:bodyPr/>
                    <a:lstStyle/>
                    <a:p>
                      <a:endParaRPr lang="en-US" sz="1800" b="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800" b="1" dirty="0" smtClean="0">
                          <a:solidFill>
                            <a:schemeClr val="tx1"/>
                          </a:solidFill>
                          <a:latin typeface="Calibri" pitchFamily="34" charset="0"/>
                        </a:rPr>
                        <a:t>Min.</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a:r>
                        <a:rPr lang="en-US" sz="1800" b="1" dirty="0" smtClean="0">
                          <a:solidFill>
                            <a:srgbClr val="FF0000"/>
                          </a:solidFill>
                          <a:latin typeface="Calibri" pitchFamily="34" charset="0"/>
                        </a:rPr>
                        <a:t>Max.</a:t>
                      </a:r>
                      <a:endParaRPr lang="en-US" sz="1800" b="1"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a:r>
                        <a:rPr lang="en-US" sz="1800" b="1" dirty="0" smtClean="0">
                          <a:solidFill>
                            <a:srgbClr val="0000FF"/>
                          </a:solidFill>
                          <a:latin typeface="Calibri" pitchFamily="34" charset="0"/>
                        </a:rPr>
                        <a:t>Avg.</a:t>
                      </a:r>
                      <a:endParaRPr lang="en-US" sz="1800" b="1"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b="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r h="370840">
                <a:tc>
                  <a:txBody>
                    <a:bodyPr/>
                    <a:lstStyle/>
                    <a:p>
                      <a:endParaRPr lang="en-US" sz="1800" dirty="0">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K=1</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K=2</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K=3</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K=1</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K=2</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K=3</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K=1</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K=2</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K=3</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Nb. extracted </a:t>
                      </a:r>
                      <a:r>
                        <a:rPr lang="en-US" sz="1800" dirty="0" err="1" smtClean="0">
                          <a:solidFill>
                            <a:schemeClr val="tx1"/>
                          </a:solidFill>
                          <a:latin typeface="Calibri" pitchFamily="34" charset="0"/>
                        </a:rPr>
                        <a:t>frag</a:t>
                      </a:r>
                      <a:r>
                        <a:rPr lang="en-US" sz="1800" dirty="0" smtClean="0">
                          <a:solidFill>
                            <a:schemeClr val="tx1"/>
                          </a:solidFill>
                          <a:latin typeface="Calibri" pitchFamily="34" charset="0"/>
                        </a:rPr>
                        <a:t>.</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800" dirty="0" smtClean="0">
                          <a:solidFill>
                            <a:schemeClr val="tx1"/>
                          </a:solidFill>
                          <a:latin typeface="Calibri" pitchFamily="34" charset="0"/>
                        </a:rPr>
                        <a:t>6</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800" dirty="0" smtClean="0">
                          <a:solidFill>
                            <a:srgbClr val="FF0000"/>
                          </a:solidFill>
                          <a:latin typeface="Calibri" pitchFamily="34" charset="0"/>
                        </a:rPr>
                        <a:t>65</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800" dirty="0" smtClean="0">
                          <a:solidFill>
                            <a:srgbClr val="0000FF"/>
                          </a:solidFill>
                          <a:latin typeface="Calibri" pitchFamily="34" charset="0"/>
                        </a:rPr>
                        <a:t>8</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Nb. configurable </a:t>
                      </a:r>
                      <a:r>
                        <a:rPr lang="en-US" sz="1800" dirty="0" err="1" smtClean="0">
                          <a:solidFill>
                            <a:schemeClr val="tx1"/>
                          </a:solidFill>
                          <a:latin typeface="Calibri" pitchFamily="34" charset="0"/>
                        </a:rPr>
                        <a:t>frag</a:t>
                      </a:r>
                      <a:r>
                        <a:rPr lang="en-US" sz="1800" dirty="0" smtClean="0">
                          <a:solidFill>
                            <a:schemeClr val="tx1"/>
                          </a:solidFill>
                          <a:latin typeface="Calibri" pitchFamily="34" charset="0"/>
                        </a:rPr>
                        <a:t>.</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1.2</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1.89</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2.05</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4.67</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7.12</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10.55</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000FF"/>
                          </a:solidFill>
                          <a:latin typeface="Calibri" pitchFamily="34" charset="0"/>
                        </a:rPr>
                        <a:t>1.55</a:t>
                      </a:r>
                      <a:endParaRPr lang="en-US"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2.58</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000FF"/>
                          </a:solidFill>
                          <a:latin typeface="Calibri" pitchFamily="34" charset="0"/>
                        </a:rPr>
                        <a:t>3.45</a:t>
                      </a:r>
                      <a:endParaRPr lang="en-US"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416824" cy="576064"/>
          </a:xfrm>
        </p:spPr>
        <p:txBody>
          <a:bodyPr>
            <a:noAutofit/>
          </a:bodyPr>
          <a:lstStyle/>
          <a:p>
            <a:r>
              <a:rPr lang="en-US" dirty="0" smtClean="0"/>
              <a:t>Configurable fragments quality</a:t>
            </a:r>
            <a:endParaRPr lang="en-US" dirty="0"/>
          </a:p>
        </p:txBody>
      </p:sp>
      <p:sp>
        <p:nvSpPr>
          <p:cNvPr id="3" name="Espace réservé du contenu 2"/>
          <p:cNvSpPr>
            <a:spLocks noGrp="1"/>
          </p:cNvSpPr>
          <p:nvPr>
            <p:ph idx="1"/>
          </p:nvPr>
        </p:nvSpPr>
        <p:spPr>
          <a:xfrm>
            <a:off x="251520" y="1268760"/>
            <a:ext cx="8640960" cy="5040560"/>
          </a:xfrm>
        </p:spPr>
        <p:txBody>
          <a:bodyPr>
            <a:normAutofit/>
          </a:bodyPr>
          <a:lstStyle/>
          <a:p>
            <a:pPr marL="361950" indent="-361950"/>
            <a:r>
              <a:rPr lang="en-US" b="0" dirty="0" smtClean="0">
                <a:solidFill>
                  <a:srgbClr val="0000FF"/>
                </a:solidFill>
              </a:rPr>
              <a:t>Reduction in size </a:t>
            </a:r>
            <a:r>
              <a:rPr lang="en-US" b="0" dirty="0" smtClean="0"/>
              <a:t>(Compression factor)</a:t>
            </a:r>
          </a:p>
          <a:p>
            <a:pPr marL="361950" indent="-361950"/>
            <a:r>
              <a:rPr lang="en-US" dirty="0" smtClean="0">
                <a:solidFill>
                  <a:srgbClr val="0000FF"/>
                </a:solidFill>
              </a:rPr>
              <a:t>Impact of parameters </a:t>
            </a:r>
            <a:r>
              <a:rPr lang="en-US" dirty="0" smtClean="0"/>
              <a:t>(layers K and Clustering step)</a:t>
            </a: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buNone/>
            </a:pPr>
            <a:endParaRPr lang="en-US" sz="1800" dirty="0" smtClean="0">
              <a:solidFill>
                <a:srgbClr val="FF0000"/>
              </a:solidFill>
            </a:endParaRPr>
          </a:p>
          <a:p>
            <a:pPr marL="457200" indent="-457200"/>
            <a:endParaRPr lang="en-US" sz="1050" dirty="0" smtClean="0">
              <a:solidFill>
                <a:srgbClr val="FF3300"/>
              </a:solidFill>
            </a:endParaRPr>
          </a:p>
          <a:p>
            <a:pPr marL="457200" indent="-457200"/>
            <a:r>
              <a:rPr lang="en-US" dirty="0" smtClean="0">
                <a:solidFill>
                  <a:srgbClr val="FF3300"/>
                </a:solidFill>
              </a:rPr>
              <a:t>Conclusion: </a:t>
            </a:r>
            <a:r>
              <a:rPr lang="en-US" dirty="0" smtClean="0">
                <a:solidFill>
                  <a:srgbClr val="0000FF"/>
                </a:solidFill>
                <a:sym typeface="Wingdings" pitchFamily="2" charset="2"/>
              </a:rPr>
              <a:t>good quality </a:t>
            </a:r>
            <a:r>
              <a:rPr lang="en-US" dirty="0" smtClean="0">
                <a:sym typeface="Wingdings" pitchFamily="2" charset="2"/>
              </a:rPr>
              <a:t>with clustering step and small layers’ number</a:t>
            </a:r>
            <a:endParaRPr lang="en-US" dirty="0" smtClean="0"/>
          </a:p>
        </p:txBody>
      </p:sp>
      <p:sp>
        <p:nvSpPr>
          <p:cNvPr id="4" name="Espace réservé de la date 3"/>
          <p:cNvSpPr>
            <a:spLocks noGrp="1"/>
          </p:cNvSpPr>
          <p:nvPr>
            <p:ph type="dt" sz="half" idx="10"/>
          </p:nvPr>
        </p:nvSpPr>
        <p:spPr/>
        <p:txBody>
          <a:bodyPr/>
          <a:lstStyle/>
          <a:p>
            <a:fld id="{F484EB79-7112-4101-931E-0E51F9A5CDA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44</a:t>
            </a:r>
            <a:endParaRPr lang="fr-FR" dirty="0"/>
          </a:p>
        </p:txBody>
      </p:sp>
      <p:sp>
        <p:nvSpPr>
          <p:cNvPr id="14" name="Rectangle 13"/>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5" name="Rectangle 14"/>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graphicFrame>
        <p:nvGraphicFramePr>
          <p:cNvPr id="10" name="Tableau 9"/>
          <p:cNvGraphicFramePr>
            <a:graphicFrameLocks noGrp="1"/>
          </p:cNvGraphicFramePr>
          <p:nvPr/>
        </p:nvGraphicFramePr>
        <p:xfrm>
          <a:off x="367379" y="2451276"/>
          <a:ext cx="8381085" cy="2021840"/>
        </p:xfrm>
        <a:graphic>
          <a:graphicData uri="http://schemas.openxmlformats.org/drawingml/2006/table">
            <a:tbl>
              <a:tblPr firstRow="1" bandRow="1">
                <a:tableStyleId>{5C22544A-7EE6-4342-B048-85BDC9FD1C3A}</a:tableStyleId>
              </a:tblPr>
              <a:tblGrid>
                <a:gridCol w="2317582"/>
                <a:gridCol w="650826"/>
                <a:gridCol w="645318"/>
                <a:gridCol w="660149"/>
                <a:gridCol w="635995"/>
                <a:gridCol w="662903"/>
                <a:gridCol w="703620"/>
                <a:gridCol w="595689"/>
                <a:gridCol w="788923"/>
                <a:gridCol w="720080"/>
              </a:tblGrid>
              <a:tr h="370840">
                <a:tc>
                  <a:txBody>
                    <a:bodyPr/>
                    <a:lstStyle/>
                    <a:p>
                      <a:endParaRPr lang="en-US" sz="1800" b="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3">
                  <a:txBody>
                    <a:bodyPr/>
                    <a:lstStyle/>
                    <a:p>
                      <a:pPr algn="ctr"/>
                      <a:r>
                        <a:rPr lang="en-US" sz="1800" b="1" dirty="0" smtClean="0">
                          <a:solidFill>
                            <a:schemeClr val="tx1"/>
                          </a:solidFill>
                          <a:latin typeface="Calibri" pitchFamily="34" charset="0"/>
                        </a:rPr>
                        <a:t>Min.</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a:r>
                        <a:rPr lang="en-US" sz="1800" b="1" dirty="0" smtClean="0">
                          <a:solidFill>
                            <a:srgbClr val="FF0000"/>
                          </a:solidFill>
                          <a:latin typeface="Calibri" pitchFamily="34" charset="0"/>
                        </a:rPr>
                        <a:t>Max.</a:t>
                      </a:r>
                      <a:endParaRPr lang="en-US" sz="1800" b="1"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gridSpan="3">
                  <a:txBody>
                    <a:bodyPr/>
                    <a:lstStyle/>
                    <a:p>
                      <a:pPr algn="ctr"/>
                      <a:r>
                        <a:rPr lang="en-US" sz="1800" b="1" dirty="0" smtClean="0">
                          <a:solidFill>
                            <a:srgbClr val="0000FF"/>
                          </a:solidFill>
                          <a:latin typeface="Calibri" pitchFamily="34" charset="0"/>
                        </a:rPr>
                        <a:t>Avg.</a:t>
                      </a:r>
                      <a:endParaRPr lang="en-US" sz="1800" b="1"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800" b="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r h="370840">
                <a:tc>
                  <a:txBody>
                    <a:bodyPr/>
                    <a:lstStyle/>
                    <a:p>
                      <a:endParaRPr lang="en-US" sz="1800" dirty="0">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K=1</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K=2</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K=3</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K=1</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K=2</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K=3</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K=1</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K=2</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K=3</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Compression factor </a:t>
                      </a:r>
                      <a:r>
                        <a:rPr lang="en-US" sz="1800" dirty="0" smtClean="0">
                          <a:solidFill>
                            <a:srgbClr val="0000FF"/>
                          </a:solidFill>
                          <a:latin typeface="Calibri" pitchFamily="34" charset="0"/>
                        </a:rPr>
                        <a:t>(without</a:t>
                      </a:r>
                      <a:r>
                        <a:rPr lang="en-US" sz="1800" baseline="0" dirty="0" smtClean="0">
                          <a:solidFill>
                            <a:srgbClr val="0000FF"/>
                          </a:solidFill>
                          <a:latin typeface="Calibri" pitchFamily="34" charset="0"/>
                        </a:rPr>
                        <a:t> clustering)</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0.38</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0.14</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0.13</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0.81</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0.72</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FF0000"/>
                          </a:solidFill>
                          <a:latin typeface="Calibri" pitchFamily="34" charset="0"/>
                        </a:rPr>
                        <a:t>0.7</a:t>
                      </a:r>
                      <a:endParaRPr lang="en-US" sz="1800"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0.44</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0.33</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0.26</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Compression</a:t>
                      </a:r>
                      <a:r>
                        <a:rPr lang="en-US" sz="1800" baseline="0" dirty="0" smtClean="0">
                          <a:solidFill>
                            <a:schemeClr val="tx1"/>
                          </a:solidFill>
                          <a:latin typeface="Calibri" pitchFamily="34" charset="0"/>
                        </a:rPr>
                        <a:t> factor </a:t>
                      </a:r>
                      <a:r>
                        <a:rPr lang="en-US" sz="1800" baseline="0" dirty="0" smtClean="0">
                          <a:solidFill>
                            <a:srgbClr val="0000FF"/>
                          </a:solidFill>
                          <a:latin typeface="Calibri" pitchFamily="34" charset="0"/>
                        </a:rPr>
                        <a:t>(with clustering)</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0.56</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0.5</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0.42</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0.92</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0.85</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FF0000"/>
                          </a:solidFill>
                          <a:latin typeface="Calibri" pitchFamily="34" charset="0"/>
                        </a:rPr>
                        <a:t>0.83</a:t>
                      </a:r>
                      <a:endParaRPr lang="en-US" dirty="0">
                        <a:solidFill>
                          <a:srgbClr val="FF0000"/>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0.61</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rgbClr val="0000FF"/>
                          </a:solidFill>
                          <a:latin typeface="Calibri" pitchFamily="34" charset="0"/>
                        </a:rPr>
                        <a:t>0.52</a:t>
                      </a:r>
                      <a:endParaRPr lang="en-US" sz="1800"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rgbClr val="0000FF"/>
                          </a:solidFill>
                          <a:latin typeface="Calibri" pitchFamily="34" charset="0"/>
                        </a:rPr>
                        <a:t>0.45</a:t>
                      </a:r>
                      <a:endParaRPr lang="en-US" dirty="0">
                        <a:solidFill>
                          <a:srgbClr val="0000FF"/>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SzPct val="135000"/>
              <a:buFont typeface="Wingdings" pitchFamily="2" charset="2"/>
              <a:buChar char=""/>
            </a:pPr>
            <a:r>
              <a:rPr lang="en-US" dirty="0" smtClean="0"/>
              <a:t>State of the art</a:t>
            </a:r>
          </a:p>
          <a:p>
            <a:pPr marL="901700">
              <a:buFont typeface="Wingdings" pitchFamily="2" charset="2"/>
              <a:buChar char="§"/>
            </a:pPr>
            <a:r>
              <a:rPr lang="en-US" sz="2200" dirty="0" smtClean="0">
                <a:solidFill>
                  <a:schemeClr val="accent1"/>
                </a:solidFill>
              </a:rPr>
              <a:t>Assisting configurable process design</a:t>
            </a:r>
          </a:p>
          <a:p>
            <a:pPr marL="901700">
              <a:buFont typeface="Wingdings" pitchFamily="2" charset="2"/>
              <a:buChar char="§"/>
            </a:pPr>
            <a:r>
              <a:rPr lang="en-US" sz="2200" dirty="0" smtClean="0">
                <a:solidFill>
                  <a:schemeClr val="accent1"/>
                </a:solidFill>
              </a:rPr>
              <a:t>Supporting business process configuration</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Validation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0CCE6EA9-FFAE-4C79-AD08-213FBEA91A63}"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5D7E6E17-3A0E-432F-96BD-917E513EF44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 name="Titre 1"/>
          <p:cNvSpPr>
            <a:spLocks noGrp="1"/>
          </p:cNvSpPr>
          <p:nvPr>
            <p:ph type="title"/>
          </p:nvPr>
        </p:nvSpPr>
        <p:spPr>
          <a:xfrm>
            <a:off x="1691680" y="2420888"/>
            <a:ext cx="5904656" cy="1008112"/>
          </a:xfrm>
        </p:spPr>
        <p:txBody>
          <a:bodyPr>
            <a:normAutofit fontScale="90000"/>
          </a:bodyPr>
          <a:lstStyle/>
          <a:p>
            <a:pPr algn="ctr"/>
            <a:r>
              <a:rPr lang="en-US" dirty="0" smtClean="0"/>
              <a:t>Process configuration experiments</a:t>
            </a:r>
            <a:endParaRPr lang="en-US"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416824" cy="576064"/>
          </a:xfrm>
        </p:spPr>
        <p:txBody>
          <a:bodyPr>
            <a:noAutofit/>
          </a:bodyPr>
          <a:lstStyle/>
          <a:p>
            <a:r>
              <a:rPr lang="en-US" dirty="0" smtClean="0"/>
              <a:t>Approach feasibility</a:t>
            </a:r>
            <a:endParaRPr lang="en-US" dirty="0"/>
          </a:p>
        </p:txBody>
      </p:sp>
      <p:sp>
        <p:nvSpPr>
          <p:cNvPr id="3" name="Espace réservé du contenu 2"/>
          <p:cNvSpPr>
            <a:spLocks noGrp="1"/>
          </p:cNvSpPr>
          <p:nvPr>
            <p:ph idx="1"/>
          </p:nvPr>
        </p:nvSpPr>
        <p:spPr>
          <a:xfrm>
            <a:off x="251520" y="1268760"/>
            <a:ext cx="8640960" cy="5040560"/>
          </a:xfrm>
        </p:spPr>
        <p:txBody>
          <a:bodyPr>
            <a:normAutofit/>
          </a:bodyPr>
          <a:lstStyle/>
          <a:p>
            <a:pPr marL="361950" indent="-361950"/>
            <a:r>
              <a:rPr lang="en-US" b="0" dirty="0" smtClean="0">
                <a:solidFill>
                  <a:srgbClr val="0000FF"/>
                </a:solidFill>
              </a:rPr>
              <a:t>Statistics </a:t>
            </a:r>
            <a:r>
              <a:rPr lang="en-US" b="0" dirty="0" smtClean="0"/>
              <a:t>on the </a:t>
            </a:r>
            <a:r>
              <a:rPr lang="en-US" b="0" dirty="0" err="1" smtClean="0"/>
              <a:t>nb</a:t>
            </a:r>
            <a:r>
              <a:rPr lang="en-US" b="0" dirty="0" smtClean="0"/>
              <a:t> of extracted guidelines</a:t>
            </a:r>
          </a:p>
          <a:p>
            <a:pPr marL="361950" indent="-361950"/>
            <a:r>
              <a:rPr lang="en-US" dirty="0" smtClean="0"/>
              <a:t>For different </a:t>
            </a:r>
            <a:r>
              <a:rPr lang="en-US" dirty="0" smtClean="0">
                <a:solidFill>
                  <a:srgbClr val="0000FF"/>
                </a:solidFill>
              </a:rPr>
              <a:t>support values</a:t>
            </a:r>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endParaRPr lang="en-US" b="0" dirty="0" smtClean="0">
              <a:solidFill>
                <a:srgbClr val="0000FF"/>
              </a:solidFill>
            </a:endParaRPr>
          </a:p>
          <a:p>
            <a:pPr marL="361950" indent="-361950"/>
            <a:endParaRPr lang="en-US" dirty="0" smtClean="0">
              <a:solidFill>
                <a:srgbClr val="0000FF"/>
              </a:solidFill>
            </a:endParaRPr>
          </a:p>
          <a:p>
            <a:pPr marL="361950" indent="-361950">
              <a:buNone/>
            </a:pPr>
            <a:endParaRPr lang="en-US" dirty="0" smtClean="0">
              <a:solidFill>
                <a:srgbClr val="0000FF"/>
              </a:solidFill>
            </a:endParaRPr>
          </a:p>
          <a:p>
            <a:pPr marL="361950" indent="-361950">
              <a:buNone/>
            </a:pPr>
            <a:endParaRPr lang="en-US" sz="1100" dirty="0" smtClean="0">
              <a:solidFill>
                <a:srgbClr val="FF0000"/>
              </a:solidFill>
            </a:endParaRPr>
          </a:p>
          <a:p>
            <a:pPr marL="361950" indent="-361950"/>
            <a:r>
              <a:rPr lang="en-US" dirty="0" smtClean="0">
                <a:solidFill>
                  <a:srgbClr val="FF0000"/>
                </a:solidFill>
              </a:rPr>
              <a:t>Conclusion:  </a:t>
            </a:r>
            <a:r>
              <a:rPr lang="en-US" dirty="0" smtClean="0">
                <a:solidFill>
                  <a:srgbClr val="0000FF"/>
                </a:solidFill>
              </a:rPr>
              <a:t>Our approach is feasible</a:t>
            </a:r>
            <a:endParaRPr lang="en-US" b="0" dirty="0" smtClean="0">
              <a:solidFill>
                <a:srgbClr val="0000FF"/>
              </a:solidFill>
            </a:endParaRPr>
          </a:p>
        </p:txBody>
      </p:sp>
      <p:sp>
        <p:nvSpPr>
          <p:cNvPr id="4" name="Espace réservé de la date 3"/>
          <p:cNvSpPr>
            <a:spLocks noGrp="1"/>
          </p:cNvSpPr>
          <p:nvPr>
            <p:ph type="dt" sz="half" idx="10"/>
          </p:nvPr>
        </p:nvSpPr>
        <p:spPr/>
        <p:txBody>
          <a:bodyPr/>
          <a:lstStyle/>
          <a:p>
            <a:fld id="{F484EB79-7112-4101-931E-0E51F9A5CDA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45</a:t>
            </a:r>
            <a:endParaRPr lang="fr-FR" dirty="0"/>
          </a:p>
        </p:txBody>
      </p:sp>
      <p:sp>
        <p:nvSpPr>
          <p:cNvPr id="14" name="Rectangle 13"/>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5" name="Rectangle 14"/>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graphicFrame>
        <p:nvGraphicFramePr>
          <p:cNvPr id="9" name="Tableau 8"/>
          <p:cNvGraphicFramePr>
            <a:graphicFrameLocks noGrp="1"/>
          </p:cNvGraphicFramePr>
          <p:nvPr/>
        </p:nvGraphicFramePr>
        <p:xfrm>
          <a:off x="1475656" y="2392092"/>
          <a:ext cx="5436604" cy="2225040"/>
        </p:xfrm>
        <a:graphic>
          <a:graphicData uri="http://schemas.openxmlformats.org/drawingml/2006/table">
            <a:tbl>
              <a:tblPr firstRow="1" bandRow="1">
                <a:tableStyleId>{5C22544A-7EE6-4342-B048-85BDC9FD1C3A}</a:tableStyleId>
              </a:tblPr>
              <a:tblGrid>
                <a:gridCol w="1692188"/>
                <a:gridCol w="1080169"/>
                <a:gridCol w="1298984"/>
                <a:gridCol w="1365263"/>
              </a:tblGrid>
              <a:tr h="370840">
                <a:tc>
                  <a:txBody>
                    <a:bodyPr/>
                    <a:lstStyle/>
                    <a:p>
                      <a:r>
                        <a:rPr lang="en-US" sz="1800" b="0" dirty="0" smtClean="0">
                          <a:solidFill>
                            <a:schemeClr val="tx1"/>
                          </a:solidFill>
                          <a:latin typeface="Calibri" pitchFamily="34" charset="0"/>
                        </a:rPr>
                        <a:t>Nb. guidelines</a:t>
                      </a:r>
                      <a:endParaRPr lang="en-US" sz="1800" b="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latin typeface="Calibri" pitchFamily="34" charset="0"/>
                        </a:rPr>
                        <a:t>Min.</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latin typeface="Calibri" pitchFamily="34" charset="0"/>
                        </a:rPr>
                        <a:t>Max.</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b="1" dirty="0" smtClean="0">
                          <a:solidFill>
                            <a:schemeClr val="tx1"/>
                          </a:solidFill>
                          <a:latin typeface="Calibri" pitchFamily="34" charset="0"/>
                        </a:rPr>
                        <a:t>Avg.</a:t>
                      </a:r>
                      <a:endParaRPr lang="en-US" sz="1800" b="1"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latin typeface="Calibri" pitchFamily="34" charset="0"/>
                        </a:rPr>
                        <a:t>S=0.01</a:t>
                      </a:r>
                      <a:endParaRPr lang="en-US" sz="1800" dirty="0">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7.5</a:t>
                      </a:r>
                      <a:r>
                        <a:rPr lang="en-US" sz="1800" baseline="0" dirty="0" smtClean="0">
                          <a:solidFill>
                            <a:schemeClr val="tx1"/>
                          </a:solidFill>
                          <a:latin typeface="Calibri" pitchFamily="34" charset="0"/>
                        </a:rPr>
                        <a:t> x 10</a:t>
                      </a:r>
                      <a:r>
                        <a:rPr lang="en-US" sz="1800" baseline="30000" dirty="0" smtClean="0">
                          <a:solidFill>
                            <a:schemeClr val="tx1"/>
                          </a:solidFill>
                          <a:latin typeface="Calibri" pitchFamily="34" charset="0"/>
                        </a:rPr>
                        <a:t>2</a:t>
                      </a:r>
                      <a:endParaRPr lang="en-US" sz="1800" baseline="300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101.7</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S=0.05</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smtClean="0">
                          <a:solidFill>
                            <a:schemeClr val="tx1"/>
                          </a:solidFill>
                          <a:latin typeface="Calibri" pitchFamily="34" charset="0"/>
                        </a:rPr>
                        <a:t>6 x 10</a:t>
                      </a:r>
                      <a:r>
                        <a:rPr lang="en-US" sz="1800" baseline="30000" dirty="0" smtClean="0">
                          <a:solidFill>
                            <a:schemeClr val="tx1"/>
                          </a:solidFill>
                          <a:latin typeface="Calibri"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smtClean="0">
                          <a:solidFill>
                            <a:schemeClr val="tx1"/>
                          </a:solidFill>
                          <a:latin typeface="Calibri" pitchFamily="34" charset="0"/>
                        </a:rPr>
                        <a:t>92.32</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S=0.1</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2</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pitchFamily="34" charset="0"/>
                        </a:rPr>
                        <a:t>123</a:t>
                      </a:r>
                      <a:endParaRPr lang="en-US" sz="1800" baseline="30000" dirty="0" smtClean="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40.56</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S=0.3</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0</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pitchFamily="34" charset="0"/>
                        </a:rPr>
                        <a:t>30</a:t>
                      </a:r>
                      <a:endParaRPr lang="en-US" sz="1800" baseline="30000" dirty="0" smtClean="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10.7</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sz="1800" dirty="0" smtClean="0">
                          <a:solidFill>
                            <a:schemeClr val="tx1"/>
                          </a:solidFill>
                          <a:latin typeface="Calibri" pitchFamily="34" charset="0"/>
                        </a:rPr>
                        <a:t>S=0.5</a:t>
                      </a:r>
                      <a:endParaRPr lang="en-US" sz="1800"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0</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smtClean="0">
                          <a:solidFill>
                            <a:schemeClr val="tx1"/>
                          </a:solidFill>
                          <a:latin typeface="Calibri" pitchFamily="34" charset="0"/>
                        </a:rPr>
                        <a:t>10</a:t>
                      </a:r>
                      <a:endParaRPr lang="en-US" sz="1800" baseline="30000" dirty="0" smtClean="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dirty="0" smtClean="0">
                          <a:solidFill>
                            <a:schemeClr val="tx1"/>
                          </a:solidFill>
                          <a:latin typeface="Calibri" pitchFamily="34" charset="0"/>
                        </a:rPr>
                        <a:t>5.2</a:t>
                      </a:r>
                      <a:endParaRPr lang="en-US" dirty="0">
                        <a:solidFill>
                          <a:schemeClr val="tx1"/>
                        </a:solidFill>
                        <a:latin typeface="Calibri"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416824" cy="576064"/>
          </a:xfrm>
        </p:spPr>
        <p:txBody>
          <a:bodyPr>
            <a:noAutofit/>
          </a:bodyPr>
          <a:lstStyle/>
          <a:p>
            <a:r>
              <a:rPr lang="en-US" dirty="0" smtClean="0"/>
              <a:t>Results quality</a:t>
            </a:r>
            <a:endParaRPr lang="en-US" dirty="0"/>
          </a:p>
        </p:txBody>
      </p:sp>
      <p:sp>
        <p:nvSpPr>
          <p:cNvPr id="3" name="Espace réservé du contenu 2"/>
          <p:cNvSpPr>
            <a:spLocks noGrp="1"/>
          </p:cNvSpPr>
          <p:nvPr>
            <p:ph idx="1"/>
          </p:nvPr>
        </p:nvSpPr>
        <p:spPr>
          <a:xfrm>
            <a:off x="251520" y="1304764"/>
            <a:ext cx="8640960" cy="4968552"/>
          </a:xfrm>
        </p:spPr>
        <p:txBody>
          <a:bodyPr>
            <a:noAutofit/>
          </a:bodyPr>
          <a:lstStyle/>
          <a:p>
            <a:pPr marL="361950" indent="-361950"/>
            <a:r>
              <a:rPr lang="en-US" sz="2200" dirty="0" smtClean="0">
                <a:solidFill>
                  <a:srgbClr val="0000FF"/>
                </a:solidFill>
              </a:rPr>
              <a:t>C</a:t>
            </a:r>
            <a:r>
              <a:rPr lang="en-US" sz="2200" b="0" dirty="0" smtClean="0">
                <a:solidFill>
                  <a:srgbClr val="0000FF"/>
                </a:solidFill>
              </a:rPr>
              <a:t>omplexity </a:t>
            </a:r>
            <a:r>
              <a:rPr lang="en-US" sz="2200" b="0" dirty="0" smtClean="0"/>
              <a:t>and the </a:t>
            </a:r>
            <a:r>
              <a:rPr lang="en-US" sz="2200" b="0" dirty="0" smtClean="0">
                <a:solidFill>
                  <a:srgbClr val="0000FF"/>
                </a:solidFill>
              </a:rPr>
              <a:t>completeness </a:t>
            </a:r>
            <a:r>
              <a:rPr lang="en-US" sz="2200" b="0" dirty="0" smtClean="0"/>
              <a:t>of the configuration guidelines</a:t>
            </a:r>
          </a:p>
          <a:p>
            <a:pPr marL="361950" indent="-361950"/>
            <a:r>
              <a:rPr lang="en-US" sz="2200" dirty="0" smtClean="0"/>
              <a:t>For different </a:t>
            </a:r>
            <a:r>
              <a:rPr lang="en-US" sz="2200" dirty="0" smtClean="0">
                <a:solidFill>
                  <a:srgbClr val="0000FF"/>
                </a:solidFill>
              </a:rPr>
              <a:t>support values</a:t>
            </a:r>
          </a:p>
          <a:p>
            <a:pPr marL="361950" indent="-361950"/>
            <a:endParaRPr lang="en-US" sz="2200" dirty="0" smtClean="0"/>
          </a:p>
          <a:p>
            <a:pPr marL="361950" indent="-361950"/>
            <a:endParaRPr lang="en-US" sz="2200" dirty="0" smtClean="0"/>
          </a:p>
          <a:p>
            <a:pPr marL="361950" indent="-361950"/>
            <a:endParaRPr lang="en-US" sz="2200" dirty="0" smtClean="0"/>
          </a:p>
          <a:p>
            <a:pPr marL="361950" indent="-361950"/>
            <a:endParaRPr lang="en-US" sz="2200" dirty="0" smtClean="0"/>
          </a:p>
          <a:p>
            <a:pPr marL="361950" indent="-361950">
              <a:buNone/>
            </a:pPr>
            <a:endParaRPr lang="en-US" sz="2000" dirty="0" smtClean="0"/>
          </a:p>
          <a:p>
            <a:pPr marL="361950" indent="-361950">
              <a:buNone/>
            </a:pPr>
            <a:endParaRPr lang="en-US" sz="1400" dirty="0" smtClean="0"/>
          </a:p>
          <a:p>
            <a:pPr marL="361950" indent="-361950"/>
            <a:endParaRPr lang="en-US" sz="2200" dirty="0" smtClean="0">
              <a:solidFill>
                <a:srgbClr val="FF0000"/>
              </a:solidFill>
            </a:endParaRPr>
          </a:p>
          <a:p>
            <a:pPr marL="361950" indent="-361950"/>
            <a:r>
              <a:rPr lang="en-US" sz="2200" dirty="0" smtClean="0"/>
              <a:t>Complexity and completeness are </a:t>
            </a:r>
            <a:r>
              <a:rPr lang="en-US" sz="2200" dirty="0" smtClean="0">
                <a:solidFill>
                  <a:srgbClr val="0000FF"/>
                </a:solidFill>
              </a:rPr>
              <a:t>negatively correlated </a:t>
            </a:r>
            <a:r>
              <a:rPr lang="en-US" sz="2200" dirty="0" smtClean="0"/>
              <a:t>with </a:t>
            </a:r>
            <a:r>
              <a:rPr lang="en-US" sz="2200" dirty="0" smtClean="0">
                <a:solidFill>
                  <a:srgbClr val="0000FF"/>
                </a:solidFill>
              </a:rPr>
              <a:t>Support</a:t>
            </a:r>
            <a:endParaRPr lang="en-US" sz="2200" dirty="0" smtClean="0">
              <a:solidFill>
                <a:srgbClr val="FF0000"/>
              </a:solidFill>
            </a:endParaRPr>
          </a:p>
          <a:p>
            <a:pPr marL="361950" indent="-361950"/>
            <a:r>
              <a:rPr lang="en-US" sz="2200" dirty="0" smtClean="0">
                <a:solidFill>
                  <a:srgbClr val="FF0000"/>
                </a:solidFill>
              </a:rPr>
              <a:t>Conclusion:</a:t>
            </a:r>
            <a:r>
              <a:rPr lang="en-US" sz="2200" dirty="0" smtClean="0">
                <a:solidFill>
                  <a:srgbClr val="0000FF"/>
                </a:solidFill>
              </a:rPr>
              <a:t>  </a:t>
            </a:r>
            <a:r>
              <a:rPr lang="en-US" sz="2200" dirty="0" smtClean="0">
                <a:sym typeface="Wingdings" pitchFamily="2" charset="2"/>
              </a:rPr>
              <a:t>A </a:t>
            </a:r>
            <a:r>
              <a:rPr lang="en-US" sz="2200" dirty="0" smtClean="0">
                <a:solidFill>
                  <a:srgbClr val="0000FF"/>
                </a:solidFill>
                <a:sym typeface="Wingdings" pitchFamily="2" charset="2"/>
              </a:rPr>
              <a:t>trade-off</a:t>
            </a:r>
            <a:r>
              <a:rPr lang="en-US" sz="2200" dirty="0" smtClean="0">
                <a:sym typeface="Wingdings" pitchFamily="2" charset="2"/>
              </a:rPr>
              <a:t> between complexity and completeness</a:t>
            </a:r>
            <a:endParaRPr lang="en-US" sz="2200" dirty="0" smtClean="0"/>
          </a:p>
          <a:p>
            <a:pPr marL="361950" indent="-361950"/>
            <a:endParaRPr lang="en-US" sz="2200" dirty="0" smtClean="0"/>
          </a:p>
        </p:txBody>
      </p:sp>
      <p:sp>
        <p:nvSpPr>
          <p:cNvPr id="4" name="Espace réservé de la date 3"/>
          <p:cNvSpPr>
            <a:spLocks noGrp="1"/>
          </p:cNvSpPr>
          <p:nvPr>
            <p:ph type="dt" sz="half" idx="10"/>
          </p:nvPr>
        </p:nvSpPr>
        <p:spPr/>
        <p:txBody>
          <a:bodyPr/>
          <a:lstStyle/>
          <a:p>
            <a:fld id="{BF485645-02CA-4023-A121-6750028E6543}"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46</a:t>
            </a:r>
            <a:endParaRPr lang="fr-FR" dirty="0"/>
          </a:p>
        </p:txBody>
      </p:sp>
      <p:sp>
        <p:nvSpPr>
          <p:cNvPr id="10" name="Rectangle 9"/>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1" name="Rectangle 10"/>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graphicFrame>
        <p:nvGraphicFramePr>
          <p:cNvPr id="412674" name="Object 2"/>
          <p:cNvGraphicFramePr>
            <a:graphicFrameLocks noChangeAspect="1"/>
          </p:cNvGraphicFramePr>
          <p:nvPr/>
        </p:nvGraphicFramePr>
        <p:xfrm>
          <a:off x="2255335" y="2190011"/>
          <a:ext cx="4764937" cy="2247101"/>
        </p:xfrm>
        <a:graphic>
          <a:graphicData uri="http://schemas.openxmlformats.org/presentationml/2006/ole">
            <p:oleObj spid="_x0000_s412674" name="Acrobat Document" r:id="rId4" imgW="3763810" imgH="1775614" progId="AcroExch.Document.DC">
              <p:embed/>
            </p:oleObj>
          </a:graphicData>
        </a:graphic>
      </p:graphicFrame>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Synthesis</a:t>
            </a:r>
            <a:endParaRPr lang="en-US" dirty="0"/>
          </a:p>
        </p:txBody>
      </p:sp>
      <p:sp>
        <p:nvSpPr>
          <p:cNvPr id="3" name="Espace réservé du contenu 2"/>
          <p:cNvSpPr>
            <a:spLocks noGrp="1"/>
          </p:cNvSpPr>
          <p:nvPr>
            <p:ph idx="1"/>
          </p:nvPr>
        </p:nvSpPr>
        <p:spPr>
          <a:xfrm>
            <a:off x="251520" y="1268760"/>
            <a:ext cx="8496944" cy="4669979"/>
          </a:xfrm>
        </p:spPr>
        <p:txBody>
          <a:bodyPr>
            <a:normAutofit/>
          </a:bodyPr>
          <a:lstStyle/>
          <a:p>
            <a:pPr algn="just"/>
            <a:r>
              <a:rPr lang="en-US" sz="2200" b="0" dirty="0" smtClean="0"/>
              <a:t>Experimental results showed that:</a:t>
            </a:r>
          </a:p>
          <a:p>
            <a:pPr algn="just">
              <a:buNone/>
            </a:pPr>
            <a:endParaRPr lang="en-US" sz="1200" b="0" dirty="0" smtClean="0"/>
          </a:p>
          <a:p>
            <a:pPr marL="723900" algn="just">
              <a:buFont typeface="Wingdings" pitchFamily="2" charset="2"/>
              <a:buChar char="§"/>
            </a:pPr>
            <a:r>
              <a:rPr lang="en-US" sz="2200" dirty="0" smtClean="0">
                <a:solidFill>
                  <a:srgbClr val="0000FF"/>
                </a:solidFill>
              </a:rPr>
              <a:t>H</a:t>
            </a:r>
            <a:r>
              <a:rPr lang="en-US" sz="2200" b="0" dirty="0" smtClean="0">
                <a:solidFill>
                  <a:srgbClr val="0000FF"/>
                </a:solidFill>
              </a:rPr>
              <a:t>igh quality </a:t>
            </a:r>
            <a:r>
              <a:rPr lang="en-US" sz="2200" b="0" dirty="0" smtClean="0"/>
              <a:t>with </a:t>
            </a:r>
            <a:r>
              <a:rPr lang="en-US" sz="2200" b="0" dirty="0" smtClean="0">
                <a:solidFill>
                  <a:srgbClr val="0000FF"/>
                </a:solidFill>
              </a:rPr>
              <a:t>small parameters values </a:t>
            </a:r>
            <a:r>
              <a:rPr lang="en-US" sz="2200" b="0" dirty="0" smtClean="0"/>
              <a:t>(small layer numbers, support and confidence values)</a:t>
            </a:r>
          </a:p>
          <a:p>
            <a:pPr marL="723900" algn="just">
              <a:buFont typeface="Wingdings" pitchFamily="2" charset="2"/>
              <a:buChar char="§"/>
            </a:pPr>
            <a:endParaRPr lang="en-US" sz="2200" b="0" dirty="0" smtClean="0"/>
          </a:p>
          <a:p>
            <a:pPr marL="723900" algn="just">
              <a:buFont typeface="Wingdings" pitchFamily="2" charset="2"/>
              <a:buChar char="§"/>
            </a:pPr>
            <a:r>
              <a:rPr lang="en-US" sz="2200" b="0" dirty="0" smtClean="0"/>
              <a:t>Our approach is:</a:t>
            </a:r>
          </a:p>
          <a:p>
            <a:pPr marL="1076325" algn="just">
              <a:buFont typeface="Arial" pitchFamily="34" charset="0"/>
              <a:buChar char="•"/>
            </a:pPr>
            <a:r>
              <a:rPr lang="en-US" sz="2200" b="0" dirty="0" smtClean="0">
                <a:solidFill>
                  <a:srgbClr val="0000FF"/>
                </a:solidFill>
              </a:rPr>
              <a:t>Feasible</a:t>
            </a:r>
          </a:p>
          <a:p>
            <a:pPr marL="1076325" algn="just">
              <a:buFont typeface="Arial" pitchFamily="34" charset="0"/>
              <a:buChar char="•"/>
            </a:pPr>
            <a:r>
              <a:rPr lang="en-US" sz="2200" b="0" dirty="0" smtClean="0"/>
              <a:t>of </a:t>
            </a:r>
            <a:r>
              <a:rPr lang="en-US" sz="2200" b="0" dirty="0" smtClean="0">
                <a:solidFill>
                  <a:srgbClr val="0000FF"/>
                </a:solidFill>
              </a:rPr>
              <a:t>good results’ quality </a:t>
            </a:r>
            <a:r>
              <a:rPr lang="en-US" sz="2200" b="0" dirty="0" smtClean="0"/>
              <a:t>and </a:t>
            </a:r>
          </a:p>
          <a:p>
            <a:pPr marL="1076325" algn="just">
              <a:buFont typeface="Arial" pitchFamily="34" charset="0"/>
              <a:buChar char="•"/>
            </a:pPr>
            <a:r>
              <a:rPr lang="en-US" sz="2200" b="0" dirty="0" smtClean="0"/>
              <a:t>of </a:t>
            </a:r>
            <a:r>
              <a:rPr lang="en-US" sz="2200" b="0" dirty="0" smtClean="0">
                <a:solidFill>
                  <a:srgbClr val="0000FF"/>
                </a:solidFill>
              </a:rPr>
              <a:t>good performance</a:t>
            </a:r>
            <a:endParaRPr lang="en-US" sz="2200" b="0" dirty="0"/>
          </a:p>
        </p:txBody>
      </p:sp>
      <p:sp>
        <p:nvSpPr>
          <p:cNvPr id="4" name="Espace réservé de la date 3"/>
          <p:cNvSpPr>
            <a:spLocks noGrp="1"/>
          </p:cNvSpPr>
          <p:nvPr>
            <p:ph type="dt" sz="half" idx="10"/>
          </p:nvPr>
        </p:nvSpPr>
        <p:spPr/>
        <p:txBody>
          <a:bodyPr/>
          <a:lstStyle/>
          <a:p>
            <a:fld id="{39B08D1E-DF9E-447A-8518-86C56662FD0A}"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47</a:t>
            </a:r>
            <a:endParaRPr lang="fr-FR"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Experiments</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Validation</a:t>
            </a:r>
          </a:p>
          <a:p>
            <a:pPr marL="800100">
              <a:buClr>
                <a:schemeClr val="bg1">
                  <a:lumMod val="85000"/>
                </a:schemeClr>
              </a:buClr>
              <a:buFont typeface="Wingdings" pitchFamily="2" charset="2"/>
              <a:buChar char="§"/>
            </a:pPr>
            <a:r>
              <a:rPr lang="en-US" sz="2200" b="0" dirty="0" smtClean="0">
                <a:solidFill>
                  <a:schemeClr val="bg1">
                    <a:lumMod val="85000"/>
                  </a:schemeClr>
                </a:solidFill>
              </a:rPr>
              <a:t>Proof of concepts</a:t>
            </a:r>
          </a:p>
          <a:p>
            <a:pPr marL="800100">
              <a:buClr>
                <a:schemeClr val="bg1">
                  <a:lumMod val="85000"/>
                </a:schemeClr>
              </a:buClr>
              <a:buFont typeface="Wingdings" pitchFamily="2" charset="2"/>
              <a:buChar char="§"/>
            </a:pPr>
            <a:r>
              <a:rPr lang="en-US" sz="2200" b="0" dirty="0" smtClean="0">
                <a:solidFill>
                  <a:schemeClr val="bg1">
                    <a:lumMod val="85000"/>
                  </a:schemeClr>
                </a:solidFill>
              </a:rPr>
              <a:t>Experiments</a:t>
            </a:r>
          </a:p>
          <a:p>
            <a:pPr marL="800100">
              <a:buFont typeface="Wingdings" pitchFamily="2" charset="2"/>
              <a:buChar char="§"/>
            </a:pPr>
            <a:r>
              <a:rPr lang="en-US" sz="2200" b="0" dirty="0" smtClean="0">
                <a:solidFill>
                  <a:schemeClr val="accent1"/>
                </a:solidFill>
              </a:rPr>
              <a:t>Case study</a:t>
            </a:r>
            <a:endParaRPr lang="en-US" sz="2200" dirty="0" smtClean="0"/>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Conclusion and future work</a:t>
            </a:r>
            <a:endParaRPr lang="en-US" dirty="0">
              <a:solidFill>
                <a:schemeClr val="bg1">
                  <a:lumMod val="85000"/>
                </a:schemeClr>
              </a:solidFill>
            </a:endParaRPr>
          </a:p>
        </p:txBody>
      </p:sp>
      <p:sp>
        <p:nvSpPr>
          <p:cNvPr id="4" name="Espace réservé de la date 3"/>
          <p:cNvSpPr>
            <a:spLocks noGrp="1"/>
          </p:cNvSpPr>
          <p:nvPr>
            <p:ph type="dt" sz="half" idx="10"/>
          </p:nvPr>
        </p:nvSpPr>
        <p:spPr/>
        <p:txBody>
          <a:bodyPr/>
          <a:lstStyle/>
          <a:p>
            <a:fld id="{B1682559-77EA-4FBE-BB31-D5620379957B}"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475656" y="548680"/>
            <a:ext cx="7668344" cy="576064"/>
          </a:xfrm>
        </p:spPr>
        <p:txBody>
          <a:bodyPr/>
          <a:lstStyle/>
          <a:p>
            <a:r>
              <a:rPr lang="en-US" dirty="0" smtClean="0"/>
              <a:t>Case study for process configuration</a:t>
            </a:r>
            <a:endParaRPr lang="en-US" dirty="0"/>
          </a:p>
        </p:txBody>
      </p:sp>
      <p:sp>
        <p:nvSpPr>
          <p:cNvPr id="3" name="Espace réservé du contenu 2"/>
          <p:cNvSpPr>
            <a:spLocks noGrp="1"/>
          </p:cNvSpPr>
          <p:nvPr>
            <p:ph idx="1"/>
          </p:nvPr>
        </p:nvSpPr>
        <p:spPr>
          <a:xfrm>
            <a:off x="251520" y="1340768"/>
            <a:ext cx="8604956" cy="4741987"/>
          </a:xfrm>
        </p:spPr>
        <p:txBody>
          <a:bodyPr>
            <a:noAutofit/>
          </a:bodyPr>
          <a:lstStyle/>
          <a:p>
            <a:pPr marL="0" indent="0">
              <a:buNone/>
            </a:pPr>
            <a:r>
              <a:rPr lang="en-US" b="0" dirty="0" smtClean="0">
                <a:solidFill>
                  <a:srgbClr val="FF0000"/>
                </a:solidFill>
              </a:rPr>
              <a:t>Objective: </a:t>
            </a:r>
            <a:r>
              <a:rPr lang="en-US" b="0" dirty="0" smtClean="0"/>
              <a:t>To show the </a:t>
            </a:r>
            <a:r>
              <a:rPr lang="en-US" b="0" dirty="0" smtClean="0">
                <a:solidFill>
                  <a:srgbClr val="0000FF"/>
                </a:solidFill>
              </a:rPr>
              <a:t>practical usefulness </a:t>
            </a:r>
            <a:r>
              <a:rPr lang="en-US" b="0" dirty="0" smtClean="0"/>
              <a:t>of our configuration support approach</a:t>
            </a:r>
          </a:p>
          <a:p>
            <a:pPr marL="0" indent="0">
              <a:buNone/>
            </a:pPr>
            <a:endParaRPr lang="en-US" sz="800" b="0" dirty="0" smtClean="0"/>
          </a:p>
          <a:p>
            <a:pPr marL="0" indent="0">
              <a:buNone/>
            </a:pPr>
            <a:r>
              <a:rPr lang="en-US" sz="2200" b="0" dirty="0" smtClean="0">
                <a:solidFill>
                  <a:srgbClr val="FF0000"/>
                </a:solidFill>
              </a:rPr>
              <a:t>Formulated questions:</a:t>
            </a:r>
          </a:p>
          <a:p>
            <a:pPr marL="530225" indent="-365125">
              <a:buFont typeface="Wingdings" pitchFamily="2" charset="2"/>
              <a:buChar char="§"/>
            </a:pPr>
            <a:r>
              <a:rPr lang="en-US" sz="2200" b="0" dirty="0" smtClean="0">
                <a:solidFill>
                  <a:srgbClr val="0000FF"/>
                </a:solidFill>
              </a:rPr>
              <a:t>Q</a:t>
            </a:r>
            <a:r>
              <a:rPr lang="en-US" sz="2200" b="0" dirty="0" smtClean="0">
                <a:solidFill>
                  <a:srgbClr val="0000FF"/>
                </a:solidFill>
                <a:latin typeface="+mj-lt"/>
              </a:rPr>
              <a:t>1</a:t>
            </a:r>
            <a:r>
              <a:rPr lang="en-US" sz="2200" b="0" dirty="0" smtClean="0">
                <a:solidFill>
                  <a:srgbClr val="0000FF"/>
                </a:solidFill>
              </a:rPr>
              <a:t>:  </a:t>
            </a:r>
            <a:r>
              <a:rPr lang="en-US" sz="2200" b="0" dirty="0" smtClean="0"/>
              <a:t>How </a:t>
            </a:r>
            <a:r>
              <a:rPr lang="en-US" sz="2200" b="0" dirty="0" smtClean="0">
                <a:solidFill>
                  <a:srgbClr val="0000FF"/>
                </a:solidFill>
              </a:rPr>
              <a:t>our approach can be useful </a:t>
            </a:r>
            <a:r>
              <a:rPr lang="en-US" sz="2200" b="0" dirty="0" smtClean="0"/>
              <a:t>when combined to existing ones?</a:t>
            </a:r>
          </a:p>
          <a:p>
            <a:pPr marL="530225" indent="-365125">
              <a:buFont typeface="Wingdings" pitchFamily="2" charset="2"/>
              <a:buChar char="§"/>
            </a:pPr>
            <a:r>
              <a:rPr lang="en-US" sz="2200" b="0" dirty="0" smtClean="0">
                <a:solidFill>
                  <a:srgbClr val="0000FF"/>
                </a:solidFill>
              </a:rPr>
              <a:t>Q2:  </a:t>
            </a:r>
            <a:r>
              <a:rPr lang="en-US" sz="2200" b="0" dirty="0" smtClean="0"/>
              <a:t>Does </a:t>
            </a:r>
            <a:r>
              <a:rPr lang="en-US" sz="2200" b="0" dirty="0" smtClean="0">
                <a:solidFill>
                  <a:srgbClr val="0000FF"/>
                </a:solidFill>
              </a:rPr>
              <a:t>our approach provide sufficient and necessary information</a:t>
            </a:r>
            <a:r>
              <a:rPr lang="en-US" sz="2200" b="0" dirty="0" smtClean="0"/>
              <a:t>?</a:t>
            </a:r>
          </a:p>
          <a:p>
            <a:pPr marL="715963" indent="-365125">
              <a:buNone/>
            </a:pPr>
            <a:endParaRPr lang="en-US" sz="800" b="0" dirty="0" smtClean="0">
              <a:solidFill>
                <a:srgbClr val="FF0000"/>
              </a:solidFill>
            </a:endParaRPr>
          </a:p>
          <a:p>
            <a:pPr marL="14288" indent="-14288">
              <a:buNone/>
            </a:pPr>
            <a:r>
              <a:rPr lang="en-US" sz="2200" b="0" dirty="0" smtClean="0">
                <a:solidFill>
                  <a:srgbClr val="FF0000"/>
                </a:solidFill>
              </a:rPr>
              <a:t>Hypothesis to validate:</a:t>
            </a:r>
          </a:p>
          <a:p>
            <a:pPr marL="530225" indent="-365125">
              <a:buFont typeface="Wingdings" pitchFamily="2" charset="2"/>
              <a:buChar char="§"/>
            </a:pPr>
            <a:r>
              <a:rPr lang="en-US" sz="2200" b="0" dirty="0" smtClean="0">
                <a:solidFill>
                  <a:srgbClr val="0000FF"/>
                </a:solidFill>
              </a:rPr>
              <a:t>H</a:t>
            </a:r>
            <a:r>
              <a:rPr lang="en-US" sz="2200" b="0" dirty="0" smtClean="0">
                <a:solidFill>
                  <a:srgbClr val="0000FF"/>
                </a:solidFill>
                <a:latin typeface="+mj-lt"/>
              </a:rPr>
              <a:t>1</a:t>
            </a:r>
            <a:r>
              <a:rPr lang="en-US" sz="2200" b="0" dirty="0" smtClean="0">
                <a:solidFill>
                  <a:srgbClr val="0000FF"/>
                </a:solidFill>
              </a:rPr>
              <a:t>:  </a:t>
            </a:r>
            <a:r>
              <a:rPr lang="en-US" sz="2200" b="0" dirty="0" smtClean="0"/>
              <a:t>It </a:t>
            </a:r>
            <a:r>
              <a:rPr lang="en-US" sz="2200" b="0" dirty="0" smtClean="0">
                <a:solidFill>
                  <a:srgbClr val="0000FF"/>
                </a:solidFill>
              </a:rPr>
              <a:t>saves time </a:t>
            </a:r>
            <a:r>
              <a:rPr lang="en-US" sz="2200" b="0" dirty="0" smtClean="0"/>
              <a:t>and </a:t>
            </a:r>
            <a:r>
              <a:rPr lang="en-US" sz="2200" b="0" dirty="0" smtClean="0">
                <a:solidFill>
                  <a:srgbClr val="0000FF"/>
                </a:solidFill>
              </a:rPr>
              <a:t>facilitates</a:t>
            </a:r>
            <a:r>
              <a:rPr lang="en-US" sz="2200" b="0" dirty="0" smtClean="0"/>
              <a:t> the creation of configuration support systems (CSS)</a:t>
            </a:r>
          </a:p>
          <a:p>
            <a:pPr marL="530225" indent="-365125">
              <a:buFont typeface="Wingdings" pitchFamily="2" charset="2"/>
              <a:buChar char="§"/>
            </a:pPr>
            <a:r>
              <a:rPr lang="en-US" sz="2200" b="0" dirty="0" smtClean="0">
                <a:solidFill>
                  <a:srgbClr val="0000FF"/>
                </a:solidFill>
              </a:rPr>
              <a:t>H2:  </a:t>
            </a:r>
            <a:r>
              <a:rPr lang="en-US" sz="2200" b="0" dirty="0" smtClean="0"/>
              <a:t>It </a:t>
            </a:r>
            <a:r>
              <a:rPr lang="en-US" sz="2200" b="0" dirty="0" smtClean="0">
                <a:solidFill>
                  <a:srgbClr val="0000FF"/>
                </a:solidFill>
              </a:rPr>
              <a:t>recommends additional configuration guidelines </a:t>
            </a:r>
            <a:r>
              <a:rPr lang="en-US" sz="2200" b="0" dirty="0" smtClean="0"/>
              <a:t>that were unknown according to the domain expert knowledge</a:t>
            </a:r>
            <a:endParaRPr lang="en-US" sz="2200" b="0" dirty="0">
              <a:solidFill>
                <a:srgbClr val="FF0000"/>
              </a:solidFill>
            </a:endParaRPr>
          </a:p>
        </p:txBody>
      </p:sp>
      <p:sp>
        <p:nvSpPr>
          <p:cNvPr id="4" name="Espace réservé de la date 3"/>
          <p:cNvSpPr>
            <a:spLocks noGrp="1"/>
          </p:cNvSpPr>
          <p:nvPr>
            <p:ph type="dt" sz="half" idx="10"/>
          </p:nvPr>
        </p:nvSpPr>
        <p:spPr/>
        <p:txBody>
          <a:bodyPr/>
          <a:lstStyle/>
          <a:p>
            <a:fld id="{73ABFE8A-DDF3-4C51-AE6D-55D518E6B746}"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48</a:t>
            </a:r>
            <a:endParaRPr lang="fr-FR"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Case study</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fade">
                                      <p:cBhvr>
                                        <p:cTn id="19" dur="500"/>
                                        <p:tgtEl>
                                          <p:spTgt spid="3">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animEffect transition="in" filter="fade">
                                      <p:cBhvr>
                                        <p:cTn id="2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p>
            <a:pPr>
              <a:buFont typeface="Wingdings" pitchFamily="2" charset="2"/>
              <a:buChar char="§"/>
            </a:pPr>
            <a:r>
              <a:rPr lang="en-US" b="0" dirty="0" smtClean="0"/>
              <a:t>Configurable business process:  </a:t>
            </a:r>
            <a:r>
              <a:rPr lang="en-US" b="0" dirty="0" smtClean="0">
                <a:solidFill>
                  <a:srgbClr val="0000FF"/>
                </a:solidFill>
              </a:rPr>
              <a:t>A service supervision process adopted by Orange</a:t>
            </a:r>
          </a:p>
          <a:p>
            <a:pPr>
              <a:buFont typeface="Wingdings" pitchFamily="2" charset="2"/>
              <a:buChar char="§"/>
            </a:pPr>
            <a:endParaRPr lang="en-US" b="0" dirty="0" smtClean="0">
              <a:solidFill>
                <a:srgbClr val="0000FF"/>
              </a:solidFill>
            </a:endParaRPr>
          </a:p>
          <a:p>
            <a:pPr>
              <a:buFont typeface="Wingdings" pitchFamily="2" charset="2"/>
              <a:buChar char="§"/>
            </a:pPr>
            <a:r>
              <a:rPr lang="en-US" b="0" dirty="0" smtClean="0"/>
              <a:t>Population: </a:t>
            </a:r>
            <a:r>
              <a:rPr lang="en-US" b="0" dirty="0" smtClean="0">
                <a:solidFill>
                  <a:srgbClr val="0000FF"/>
                </a:solidFill>
              </a:rPr>
              <a:t>20 </a:t>
            </a:r>
            <a:r>
              <a:rPr lang="en-US" b="0" dirty="0" smtClean="0"/>
              <a:t>participants, professional (engineers in SOA) and academics (from BPM and SOA fields)</a:t>
            </a:r>
          </a:p>
          <a:p>
            <a:pPr>
              <a:buFont typeface="Wingdings" pitchFamily="2" charset="2"/>
              <a:buChar char="§"/>
            </a:pPr>
            <a:endParaRPr lang="en-US" dirty="0" smtClean="0"/>
          </a:p>
          <a:p>
            <a:pPr>
              <a:buFont typeface="Wingdings" pitchFamily="2" charset="2"/>
              <a:buChar char="§"/>
            </a:pPr>
            <a:r>
              <a:rPr lang="en-US" b="0" dirty="0" smtClean="0">
                <a:solidFill>
                  <a:srgbClr val="0000FF"/>
                </a:solidFill>
              </a:rPr>
              <a:t>3 hours </a:t>
            </a:r>
            <a:r>
              <a:rPr lang="en-US" b="0" dirty="0" smtClean="0"/>
              <a:t>Workshop to introduce different configuration notions</a:t>
            </a:r>
            <a:endParaRPr lang="en-US" b="0" dirty="0"/>
          </a:p>
        </p:txBody>
      </p:sp>
      <p:sp>
        <p:nvSpPr>
          <p:cNvPr id="2" name="Titre 1"/>
          <p:cNvSpPr>
            <a:spLocks noGrp="1"/>
          </p:cNvSpPr>
          <p:nvPr>
            <p:ph type="title"/>
          </p:nvPr>
        </p:nvSpPr>
        <p:spPr>
          <a:xfrm>
            <a:off x="1475656" y="548680"/>
            <a:ext cx="8316924" cy="576064"/>
          </a:xfrm>
        </p:spPr>
        <p:txBody>
          <a:bodyPr/>
          <a:lstStyle/>
          <a:p>
            <a:r>
              <a:rPr lang="en-US" dirty="0" smtClean="0"/>
              <a:t>Design &amp; Execution</a:t>
            </a:r>
            <a:endParaRPr lang="en-US" dirty="0"/>
          </a:p>
        </p:txBody>
      </p:sp>
      <p:sp>
        <p:nvSpPr>
          <p:cNvPr id="4" name="Espace réservé de la date 3"/>
          <p:cNvSpPr>
            <a:spLocks noGrp="1"/>
          </p:cNvSpPr>
          <p:nvPr>
            <p:ph type="dt" sz="half" idx="10"/>
          </p:nvPr>
        </p:nvSpPr>
        <p:spPr/>
        <p:txBody>
          <a:bodyPr/>
          <a:lstStyle/>
          <a:p>
            <a:fld id="{AD114BD6-03EF-4A47-93FD-684DD9E60BF9}"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49</a:t>
            </a:r>
            <a:endParaRPr lang="fr-FR" dirty="0"/>
          </a:p>
        </p:txBody>
      </p:sp>
      <p:sp>
        <p:nvSpPr>
          <p:cNvPr id="9" name="Rectangle 8"/>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0" name="Rectangle 9"/>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Case study</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8D6D2331-FC05-4D2B-AB31-D5426C643981}"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50</a:t>
            </a:r>
            <a:endParaRPr lang="fr-FR" dirty="0"/>
          </a:p>
        </p:txBody>
      </p:sp>
      <p:sp>
        <p:nvSpPr>
          <p:cNvPr id="2" name="Titre 1"/>
          <p:cNvSpPr>
            <a:spLocks noGrp="1"/>
          </p:cNvSpPr>
          <p:nvPr>
            <p:ph type="title"/>
          </p:nvPr>
        </p:nvSpPr>
        <p:spPr/>
        <p:txBody>
          <a:bodyPr/>
          <a:lstStyle/>
          <a:p>
            <a:r>
              <a:rPr lang="en-US" dirty="0" smtClean="0"/>
              <a:t>Design &amp; Execution</a:t>
            </a:r>
            <a:endParaRPr lang="en-US" dirty="0"/>
          </a:p>
        </p:txBody>
      </p:sp>
      <p:pic>
        <p:nvPicPr>
          <p:cNvPr id="9" name="Image 8" descr="population.jpg"/>
          <p:cNvPicPr>
            <a:picLocks noChangeAspect="1"/>
          </p:cNvPicPr>
          <p:nvPr/>
        </p:nvPicPr>
        <p:blipFill>
          <a:blip r:embed="rId3" cstate="print"/>
          <a:srcRect t="7126" b="18575"/>
          <a:stretch>
            <a:fillRect/>
          </a:stretch>
        </p:blipFill>
        <p:spPr>
          <a:xfrm>
            <a:off x="755576" y="1774557"/>
            <a:ext cx="1094980" cy="792088"/>
          </a:xfrm>
          <a:prstGeom prst="rect">
            <a:avLst/>
          </a:prstGeom>
        </p:spPr>
      </p:pic>
      <p:grpSp>
        <p:nvGrpSpPr>
          <p:cNvPr id="13" name="Groupe 19"/>
          <p:cNvGrpSpPr/>
          <p:nvPr/>
        </p:nvGrpSpPr>
        <p:grpSpPr>
          <a:xfrm>
            <a:off x="6156176" y="4077072"/>
            <a:ext cx="2304256" cy="1540044"/>
            <a:chOff x="3419872" y="4634552"/>
            <a:chExt cx="2304256" cy="1540044"/>
          </a:xfrm>
        </p:grpSpPr>
        <p:grpSp>
          <p:nvGrpSpPr>
            <p:cNvPr id="16" name="Groupe 16"/>
            <p:cNvGrpSpPr/>
            <p:nvPr/>
          </p:nvGrpSpPr>
          <p:grpSpPr>
            <a:xfrm>
              <a:off x="3419872" y="4931876"/>
              <a:ext cx="2304256" cy="1242720"/>
              <a:chOff x="3419872" y="4931876"/>
              <a:chExt cx="2304256" cy="1242720"/>
            </a:xfrm>
          </p:grpSpPr>
          <p:pic>
            <p:nvPicPr>
              <p:cNvPr id="11" name="Image 10" descr="population.jpg"/>
              <p:cNvPicPr>
                <a:picLocks noChangeAspect="1"/>
              </p:cNvPicPr>
              <p:nvPr/>
            </p:nvPicPr>
            <p:blipFill>
              <a:blip r:embed="rId3" cstate="print"/>
              <a:srcRect t="7126" b="18575"/>
              <a:stretch>
                <a:fillRect/>
              </a:stretch>
            </p:blipFill>
            <p:spPr>
              <a:xfrm>
                <a:off x="3853555" y="4931876"/>
                <a:ext cx="1150493" cy="854804"/>
              </a:xfrm>
              <a:prstGeom prst="rect">
                <a:avLst/>
              </a:prstGeom>
            </p:spPr>
          </p:pic>
          <p:sp>
            <p:nvSpPr>
              <p:cNvPr id="14" name="ZoneTexte 13"/>
              <p:cNvSpPr txBox="1"/>
              <p:nvPr/>
            </p:nvSpPr>
            <p:spPr>
              <a:xfrm>
                <a:off x="3419872" y="5805264"/>
                <a:ext cx="2304256" cy="369332"/>
              </a:xfrm>
              <a:prstGeom prst="rect">
                <a:avLst/>
              </a:prstGeom>
              <a:noFill/>
            </p:spPr>
            <p:txBody>
              <a:bodyPr wrap="square" rtlCol="0">
                <a:spAutoFit/>
              </a:bodyPr>
              <a:lstStyle/>
              <a:p>
                <a:r>
                  <a:rPr lang="en-US" dirty="0" smtClean="0">
                    <a:latin typeface="Calibri" pitchFamily="34" charset="0"/>
                  </a:rPr>
                  <a:t>Build CSS </a:t>
                </a:r>
                <a:r>
                  <a:rPr lang="en-US" dirty="0" smtClean="0">
                    <a:solidFill>
                      <a:srgbClr val="FF3300"/>
                    </a:solidFill>
                    <a:latin typeface="Calibri" pitchFamily="34" charset="0"/>
                  </a:rPr>
                  <a:t>with CGM</a:t>
                </a:r>
                <a:endParaRPr lang="en-US" dirty="0">
                  <a:solidFill>
                    <a:srgbClr val="FF3300"/>
                  </a:solidFill>
                  <a:latin typeface="Calibri" pitchFamily="34" charset="0"/>
                </a:endParaRPr>
              </a:p>
            </p:txBody>
          </p:sp>
        </p:grpSp>
        <p:sp>
          <p:nvSpPr>
            <p:cNvPr id="18" name="ZoneTexte 17"/>
            <p:cNvSpPr txBox="1"/>
            <p:nvPr/>
          </p:nvSpPr>
          <p:spPr>
            <a:xfrm>
              <a:off x="3779912" y="4634552"/>
              <a:ext cx="1368152" cy="369332"/>
            </a:xfrm>
            <a:prstGeom prst="rect">
              <a:avLst/>
            </a:prstGeom>
            <a:noFill/>
          </p:spPr>
          <p:txBody>
            <a:bodyPr wrap="square" rtlCol="0">
              <a:spAutoFit/>
            </a:bodyPr>
            <a:lstStyle/>
            <a:p>
              <a:r>
                <a:rPr lang="en-US" b="1" dirty="0" smtClean="0">
                  <a:solidFill>
                    <a:srgbClr val="0000FF"/>
                  </a:solidFill>
                  <a:latin typeface="Calibri" pitchFamily="34" charset="0"/>
                </a:rPr>
                <a:t>Group GA</a:t>
              </a:r>
              <a:endParaRPr lang="en-US" b="1" dirty="0">
                <a:solidFill>
                  <a:srgbClr val="0000FF"/>
                </a:solidFill>
                <a:latin typeface="Calibri" pitchFamily="34" charset="0"/>
              </a:endParaRPr>
            </a:p>
          </p:txBody>
        </p:sp>
      </p:grpSp>
      <p:grpSp>
        <p:nvGrpSpPr>
          <p:cNvPr id="17" name="Groupe 20"/>
          <p:cNvGrpSpPr/>
          <p:nvPr/>
        </p:nvGrpSpPr>
        <p:grpSpPr>
          <a:xfrm>
            <a:off x="827584" y="4202504"/>
            <a:ext cx="2520280" cy="1458744"/>
            <a:chOff x="5436096" y="3563724"/>
            <a:chExt cx="2520280" cy="1458744"/>
          </a:xfrm>
        </p:grpSpPr>
        <p:grpSp>
          <p:nvGrpSpPr>
            <p:cNvPr id="20" name="Groupe 15"/>
            <p:cNvGrpSpPr/>
            <p:nvPr/>
          </p:nvGrpSpPr>
          <p:grpSpPr>
            <a:xfrm>
              <a:off x="5436096" y="3850618"/>
              <a:ext cx="2520280" cy="1171850"/>
              <a:chOff x="5436096" y="3850618"/>
              <a:chExt cx="2520280" cy="1171850"/>
            </a:xfrm>
          </p:grpSpPr>
          <p:pic>
            <p:nvPicPr>
              <p:cNvPr id="10" name="Image 9" descr="population.jpg"/>
              <p:cNvPicPr>
                <a:picLocks noChangeAspect="1"/>
              </p:cNvPicPr>
              <p:nvPr/>
            </p:nvPicPr>
            <p:blipFill>
              <a:blip r:embed="rId3" cstate="print"/>
              <a:srcRect t="7126" b="18575"/>
              <a:stretch>
                <a:fillRect/>
              </a:stretch>
            </p:blipFill>
            <p:spPr>
              <a:xfrm>
                <a:off x="6156176" y="3850618"/>
                <a:ext cx="1080120" cy="802518"/>
              </a:xfrm>
              <a:prstGeom prst="rect">
                <a:avLst/>
              </a:prstGeom>
            </p:spPr>
          </p:pic>
          <p:sp>
            <p:nvSpPr>
              <p:cNvPr id="15" name="ZoneTexte 14"/>
              <p:cNvSpPr txBox="1"/>
              <p:nvPr/>
            </p:nvSpPr>
            <p:spPr>
              <a:xfrm>
                <a:off x="5436096" y="4653136"/>
                <a:ext cx="2520280" cy="369332"/>
              </a:xfrm>
              <a:prstGeom prst="rect">
                <a:avLst/>
              </a:prstGeom>
              <a:noFill/>
            </p:spPr>
            <p:txBody>
              <a:bodyPr wrap="square" rtlCol="0">
                <a:spAutoFit/>
              </a:bodyPr>
              <a:lstStyle/>
              <a:p>
                <a:r>
                  <a:rPr lang="en-US" dirty="0" smtClean="0">
                    <a:latin typeface="Calibri" pitchFamily="34" charset="0"/>
                  </a:rPr>
                  <a:t>Build CSS </a:t>
                </a:r>
                <a:r>
                  <a:rPr lang="en-US" dirty="0" smtClean="0">
                    <a:solidFill>
                      <a:srgbClr val="FF3300"/>
                    </a:solidFill>
                    <a:latin typeface="Calibri" pitchFamily="34" charset="0"/>
                  </a:rPr>
                  <a:t>without CGM</a:t>
                </a:r>
                <a:endParaRPr lang="en-US" dirty="0">
                  <a:solidFill>
                    <a:srgbClr val="FF3300"/>
                  </a:solidFill>
                  <a:latin typeface="Calibri" pitchFamily="34" charset="0"/>
                </a:endParaRPr>
              </a:p>
            </p:txBody>
          </p:sp>
        </p:grpSp>
        <p:sp>
          <p:nvSpPr>
            <p:cNvPr id="19" name="ZoneTexte 18"/>
            <p:cNvSpPr txBox="1"/>
            <p:nvPr/>
          </p:nvSpPr>
          <p:spPr>
            <a:xfrm>
              <a:off x="6012160" y="3563724"/>
              <a:ext cx="1368152" cy="369332"/>
            </a:xfrm>
            <a:prstGeom prst="rect">
              <a:avLst/>
            </a:prstGeom>
            <a:noFill/>
          </p:spPr>
          <p:txBody>
            <a:bodyPr wrap="square" rtlCol="0">
              <a:spAutoFit/>
            </a:bodyPr>
            <a:lstStyle/>
            <a:p>
              <a:r>
                <a:rPr lang="en-US" b="1" dirty="0" smtClean="0">
                  <a:solidFill>
                    <a:srgbClr val="0000FF"/>
                  </a:solidFill>
                  <a:latin typeface="Calibri" pitchFamily="34" charset="0"/>
                </a:rPr>
                <a:t>Group G</a:t>
              </a:r>
              <a:endParaRPr lang="en-US" b="1" dirty="0">
                <a:solidFill>
                  <a:srgbClr val="0000FF"/>
                </a:solidFill>
                <a:latin typeface="Calibri" pitchFamily="34" charset="0"/>
              </a:endParaRPr>
            </a:p>
          </p:txBody>
        </p:sp>
      </p:grpSp>
      <p:grpSp>
        <p:nvGrpSpPr>
          <p:cNvPr id="21" name="Groupe 35"/>
          <p:cNvGrpSpPr/>
          <p:nvPr/>
        </p:nvGrpSpPr>
        <p:grpSpPr>
          <a:xfrm>
            <a:off x="6948264" y="1486525"/>
            <a:ext cx="1368152" cy="1224136"/>
            <a:chOff x="755576" y="2780928"/>
            <a:chExt cx="2736304" cy="2088232"/>
          </a:xfrm>
        </p:grpSpPr>
        <p:sp>
          <p:nvSpPr>
            <p:cNvPr id="24" name="Organigramme : Disque magnétique 23"/>
            <p:cNvSpPr/>
            <p:nvPr/>
          </p:nvSpPr>
          <p:spPr>
            <a:xfrm>
              <a:off x="755576" y="2780928"/>
              <a:ext cx="2736304" cy="2088232"/>
            </a:xfrm>
            <a:prstGeom prst="flowChartMagneticDisk">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Objet 24"/>
            <p:cNvGraphicFramePr>
              <a:graphicFrameLocks noChangeAspect="1"/>
            </p:cNvGraphicFramePr>
            <p:nvPr/>
          </p:nvGraphicFramePr>
          <p:xfrm>
            <a:off x="827584" y="3501008"/>
            <a:ext cx="1728192" cy="480115"/>
          </p:xfrm>
          <a:graphic>
            <a:graphicData uri="http://schemas.openxmlformats.org/presentationml/2006/ole">
              <p:oleObj spid="_x0000_s216067" name="Visio" r:id="rId4" imgW="4937814" imgH="1371600" progId="">
                <p:embed/>
              </p:oleObj>
            </a:graphicData>
          </a:graphic>
        </p:graphicFrame>
        <p:graphicFrame>
          <p:nvGraphicFramePr>
            <p:cNvPr id="26" name="Objet 25"/>
            <p:cNvGraphicFramePr>
              <a:graphicFrameLocks noChangeAspect="1"/>
            </p:cNvGraphicFramePr>
            <p:nvPr/>
          </p:nvGraphicFramePr>
          <p:xfrm>
            <a:off x="3203848" y="3429000"/>
            <a:ext cx="219693" cy="991046"/>
          </p:xfrm>
          <a:graphic>
            <a:graphicData uri="http://schemas.openxmlformats.org/presentationml/2006/ole">
              <p:oleObj spid="_x0000_s216068" name="Visio" r:id="rId5" imgW="502879" imgH="2270868" progId="">
                <p:embed/>
              </p:oleObj>
            </a:graphicData>
          </a:graphic>
        </p:graphicFrame>
        <p:graphicFrame>
          <p:nvGraphicFramePr>
            <p:cNvPr id="27" name="Objet 26"/>
            <p:cNvGraphicFramePr>
              <a:graphicFrameLocks noChangeAspect="1"/>
            </p:cNvGraphicFramePr>
            <p:nvPr/>
          </p:nvGraphicFramePr>
          <p:xfrm>
            <a:off x="899592" y="4090046"/>
            <a:ext cx="1539578" cy="563090"/>
          </p:xfrm>
          <a:graphic>
            <a:graphicData uri="http://schemas.openxmlformats.org/presentationml/2006/ole">
              <p:oleObj spid="_x0000_s216069" name="Visio" r:id="rId6" imgW="5958917" imgH="2179428" progId="">
                <p:embed/>
              </p:oleObj>
            </a:graphicData>
          </a:graphic>
        </p:graphicFrame>
        <p:graphicFrame>
          <p:nvGraphicFramePr>
            <p:cNvPr id="28" name="Object 17"/>
            <p:cNvGraphicFramePr>
              <a:graphicFrameLocks noChangeAspect="1"/>
            </p:cNvGraphicFramePr>
            <p:nvPr/>
          </p:nvGraphicFramePr>
          <p:xfrm>
            <a:off x="1475656" y="3501008"/>
            <a:ext cx="1538288" cy="563562"/>
          </p:xfrm>
          <a:graphic>
            <a:graphicData uri="http://schemas.openxmlformats.org/presentationml/2006/ole">
              <p:oleObj spid="_x0000_s216070" name="Visio" r:id="rId7" imgW="5958917" imgH="2179428" progId="">
                <p:embed/>
              </p:oleObj>
            </a:graphicData>
          </a:graphic>
        </p:graphicFrame>
        <p:graphicFrame>
          <p:nvGraphicFramePr>
            <p:cNvPr id="29" name="Object 19"/>
            <p:cNvGraphicFramePr>
              <a:graphicFrameLocks noChangeAspect="1"/>
            </p:cNvGraphicFramePr>
            <p:nvPr/>
          </p:nvGraphicFramePr>
          <p:xfrm>
            <a:off x="1619672" y="4221088"/>
            <a:ext cx="1728787" cy="481012"/>
          </p:xfrm>
          <a:graphic>
            <a:graphicData uri="http://schemas.openxmlformats.org/presentationml/2006/ole">
              <p:oleObj spid="_x0000_s216071" name="Visio" r:id="rId8" imgW="4937814" imgH="1371600" progId="">
                <p:embed/>
              </p:oleObj>
            </a:graphicData>
          </a:graphic>
        </p:graphicFrame>
        <p:graphicFrame>
          <p:nvGraphicFramePr>
            <p:cNvPr id="33" name="Object 23"/>
            <p:cNvGraphicFramePr>
              <a:graphicFrameLocks noChangeAspect="1"/>
            </p:cNvGraphicFramePr>
            <p:nvPr/>
          </p:nvGraphicFramePr>
          <p:xfrm>
            <a:off x="2699792" y="3717032"/>
            <a:ext cx="220663" cy="990600"/>
          </p:xfrm>
          <a:graphic>
            <a:graphicData uri="http://schemas.openxmlformats.org/presentationml/2006/ole">
              <p:oleObj spid="_x0000_s216072" name="Visio" r:id="rId9" imgW="502879" imgH="2270868" progId="">
                <p:embed/>
              </p:oleObj>
            </a:graphicData>
          </a:graphic>
        </p:graphicFrame>
        <p:graphicFrame>
          <p:nvGraphicFramePr>
            <p:cNvPr id="34" name="Object 24"/>
            <p:cNvGraphicFramePr>
              <a:graphicFrameLocks noChangeAspect="1"/>
            </p:cNvGraphicFramePr>
            <p:nvPr/>
          </p:nvGraphicFramePr>
          <p:xfrm>
            <a:off x="1547664" y="3573016"/>
            <a:ext cx="220663" cy="990600"/>
          </p:xfrm>
          <a:graphic>
            <a:graphicData uri="http://schemas.openxmlformats.org/presentationml/2006/ole">
              <p:oleObj spid="_x0000_s216073" name="Visio" r:id="rId10" imgW="502879" imgH="2270868" progId="">
                <p:embed/>
              </p:oleObj>
            </a:graphicData>
          </a:graphic>
        </p:graphicFrame>
        <p:sp>
          <p:nvSpPr>
            <p:cNvPr id="38" name="ZoneTexte 37"/>
            <p:cNvSpPr txBox="1"/>
            <p:nvPr/>
          </p:nvSpPr>
          <p:spPr>
            <a:xfrm>
              <a:off x="1004332" y="2852937"/>
              <a:ext cx="2376264" cy="525031"/>
            </a:xfrm>
            <a:prstGeom prst="rect">
              <a:avLst/>
            </a:prstGeom>
            <a:noFill/>
          </p:spPr>
          <p:txBody>
            <a:bodyPr wrap="square" rtlCol="0">
              <a:spAutoFit/>
            </a:bodyPr>
            <a:lstStyle/>
            <a:p>
              <a:pPr algn="ctr"/>
              <a:endParaRPr lang="en-US" sz="1400" b="1" dirty="0">
                <a:solidFill>
                  <a:srgbClr val="FF0000"/>
                </a:solidFill>
              </a:endParaRPr>
            </a:p>
          </p:txBody>
        </p:sp>
      </p:grpSp>
      <p:grpSp>
        <p:nvGrpSpPr>
          <p:cNvPr id="23" name="Groupe 39"/>
          <p:cNvGrpSpPr/>
          <p:nvPr/>
        </p:nvGrpSpPr>
        <p:grpSpPr>
          <a:xfrm>
            <a:off x="3131840" y="1702549"/>
            <a:ext cx="2232248" cy="1150387"/>
            <a:chOff x="3419872" y="3573016"/>
            <a:chExt cx="2232248" cy="1150387"/>
          </a:xfrm>
        </p:grpSpPr>
        <p:graphicFrame>
          <p:nvGraphicFramePr>
            <p:cNvPr id="22" name="Object 19"/>
            <p:cNvGraphicFramePr>
              <a:graphicFrameLocks noChangeAspect="1"/>
            </p:cNvGraphicFramePr>
            <p:nvPr/>
          </p:nvGraphicFramePr>
          <p:xfrm>
            <a:off x="3707904" y="3573016"/>
            <a:ext cx="1697873" cy="468956"/>
          </p:xfrm>
          <a:graphic>
            <a:graphicData uri="http://schemas.openxmlformats.org/presentationml/2006/ole">
              <p:oleObj spid="_x0000_s216066" name="Visio" r:id="rId11" imgW="4937814" imgH="1371600" progId="">
                <p:embed/>
              </p:oleObj>
            </a:graphicData>
          </a:graphic>
        </p:graphicFrame>
        <p:sp>
          <p:nvSpPr>
            <p:cNvPr id="39" name="ZoneTexte 38"/>
            <p:cNvSpPr txBox="1"/>
            <p:nvPr/>
          </p:nvSpPr>
          <p:spPr>
            <a:xfrm>
              <a:off x="3419872" y="4077072"/>
              <a:ext cx="2232248" cy="646331"/>
            </a:xfrm>
            <a:prstGeom prst="rect">
              <a:avLst/>
            </a:prstGeom>
            <a:noFill/>
          </p:spPr>
          <p:txBody>
            <a:bodyPr wrap="square" rtlCol="0">
              <a:spAutoFit/>
            </a:bodyPr>
            <a:lstStyle/>
            <a:p>
              <a:pPr algn="ctr"/>
              <a:r>
                <a:rPr lang="en-US" dirty="0" smtClean="0">
                  <a:latin typeface="Calibri" pitchFamily="34" charset="0"/>
                </a:rPr>
                <a:t>Configurable business process</a:t>
              </a:r>
              <a:endParaRPr lang="en-US" dirty="0">
                <a:latin typeface="Calibri" pitchFamily="34" charset="0"/>
              </a:endParaRPr>
            </a:p>
          </p:txBody>
        </p:sp>
      </p:grpSp>
      <p:grpSp>
        <p:nvGrpSpPr>
          <p:cNvPr id="71" name="Groupe 70"/>
          <p:cNvGrpSpPr/>
          <p:nvPr/>
        </p:nvGrpSpPr>
        <p:grpSpPr>
          <a:xfrm>
            <a:off x="1691680" y="1412776"/>
            <a:ext cx="1656184" cy="1081861"/>
            <a:chOff x="1691680" y="1412776"/>
            <a:chExt cx="1656184" cy="1081861"/>
          </a:xfrm>
        </p:grpSpPr>
        <p:grpSp>
          <p:nvGrpSpPr>
            <p:cNvPr id="12" name="Groupe 45"/>
            <p:cNvGrpSpPr/>
            <p:nvPr/>
          </p:nvGrpSpPr>
          <p:grpSpPr>
            <a:xfrm>
              <a:off x="1691680" y="1848306"/>
              <a:ext cx="1656184" cy="646331"/>
              <a:chOff x="2051720" y="3430741"/>
              <a:chExt cx="1656184" cy="646331"/>
            </a:xfrm>
          </p:grpSpPr>
          <p:sp>
            <p:nvSpPr>
              <p:cNvPr id="43" name="ZoneTexte 42"/>
              <p:cNvSpPr txBox="1"/>
              <p:nvPr/>
            </p:nvSpPr>
            <p:spPr>
              <a:xfrm>
                <a:off x="2051720" y="3430741"/>
                <a:ext cx="1656184" cy="646331"/>
              </a:xfrm>
              <a:prstGeom prst="rect">
                <a:avLst/>
              </a:prstGeom>
              <a:noFill/>
            </p:spPr>
            <p:txBody>
              <a:bodyPr wrap="square" rtlCol="0">
                <a:spAutoFit/>
              </a:bodyPr>
              <a:lstStyle/>
              <a:p>
                <a:pPr algn="ctr"/>
                <a:r>
                  <a:rPr lang="en-US" dirty="0" smtClean="0">
                    <a:latin typeface="Calibri" pitchFamily="34" charset="0"/>
                  </a:rPr>
                  <a:t>Configure the </a:t>
                </a:r>
              </a:p>
              <a:p>
                <a:pPr algn="ctr"/>
                <a:r>
                  <a:rPr lang="en-US" dirty="0" smtClean="0">
                    <a:latin typeface="Calibri" pitchFamily="34" charset="0"/>
                  </a:rPr>
                  <a:t>process</a:t>
                </a:r>
                <a:endParaRPr lang="en-US" dirty="0">
                  <a:latin typeface="Calibri" pitchFamily="34" charset="0"/>
                </a:endParaRPr>
              </a:p>
            </p:txBody>
          </p:sp>
          <p:cxnSp>
            <p:nvCxnSpPr>
              <p:cNvPr id="42" name="Connecteur droit avec flèche 41"/>
              <p:cNvCxnSpPr/>
              <p:nvPr/>
            </p:nvCxnSpPr>
            <p:spPr>
              <a:xfrm>
                <a:off x="2483768" y="3789040"/>
                <a:ext cx="9361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54" name="Ellipse 53"/>
            <p:cNvSpPr/>
            <p:nvPr/>
          </p:nvSpPr>
          <p:spPr>
            <a:xfrm>
              <a:off x="2411760" y="1412776"/>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1</a:t>
              </a:r>
              <a:endParaRPr lang="en-US" sz="2400" b="1" dirty="0"/>
            </a:p>
          </p:txBody>
        </p:sp>
      </p:grpSp>
      <p:grpSp>
        <p:nvGrpSpPr>
          <p:cNvPr id="72" name="Groupe 71"/>
          <p:cNvGrpSpPr/>
          <p:nvPr/>
        </p:nvGrpSpPr>
        <p:grpSpPr>
          <a:xfrm>
            <a:off x="5292080" y="1412776"/>
            <a:ext cx="1656184" cy="803121"/>
            <a:chOff x="5292080" y="1412776"/>
            <a:chExt cx="1656184" cy="803121"/>
          </a:xfrm>
        </p:grpSpPr>
        <p:grpSp>
          <p:nvGrpSpPr>
            <p:cNvPr id="30" name="Groupe 46"/>
            <p:cNvGrpSpPr/>
            <p:nvPr/>
          </p:nvGrpSpPr>
          <p:grpSpPr>
            <a:xfrm>
              <a:off x="5292080" y="1846565"/>
              <a:ext cx="1656184" cy="369332"/>
              <a:chOff x="5364088" y="3429000"/>
              <a:chExt cx="1656184" cy="369332"/>
            </a:xfrm>
          </p:grpSpPr>
          <p:cxnSp>
            <p:nvCxnSpPr>
              <p:cNvPr id="44" name="Connecteur droit avec flèche 43"/>
              <p:cNvCxnSpPr/>
              <p:nvPr/>
            </p:nvCxnSpPr>
            <p:spPr>
              <a:xfrm>
                <a:off x="5652120" y="3789040"/>
                <a:ext cx="93610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5364088" y="3429000"/>
                <a:ext cx="1656184" cy="369332"/>
              </a:xfrm>
              <a:prstGeom prst="rect">
                <a:avLst/>
              </a:prstGeom>
              <a:noFill/>
            </p:spPr>
            <p:txBody>
              <a:bodyPr wrap="square" rtlCol="0">
                <a:spAutoFit/>
              </a:bodyPr>
              <a:lstStyle/>
              <a:p>
                <a:pPr algn="ctr"/>
                <a:r>
                  <a:rPr lang="en-US" dirty="0" smtClean="0">
                    <a:latin typeface="Calibri" pitchFamily="34" charset="0"/>
                  </a:rPr>
                  <a:t>Stock variant</a:t>
                </a:r>
                <a:endParaRPr lang="en-US" dirty="0">
                  <a:latin typeface="Calibri" pitchFamily="34" charset="0"/>
                </a:endParaRPr>
              </a:p>
            </p:txBody>
          </p:sp>
        </p:grpSp>
        <p:sp>
          <p:nvSpPr>
            <p:cNvPr id="55" name="Ellipse 54"/>
            <p:cNvSpPr/>
            <p:nvPr/>
          </p:nvSpPr>
          <p:spPr>
            <a:xfrm>
              <a:off x="5796136" y="1412776"/>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2</a:t>
              </a:r>
              <a:endParaRPr lang="en-US" sz="2400" b="1" dirty="0"/>
            </a:p>
          </p:txBody>
        </p:sp>
      </p:grpSp>
      <p:grpSp>
        <p:nvGrpSpPr>
          <p:cNvPr id="75" name="Groupe 74"/>
          <p:cNvGrpSpPr/>
          <p:nvPr/>
        </p:nvGrpSpPr>
        <p:grpSpPr>
          <a:xfrm>
            <a:off x="6228184" y="2852936"/>
            <a:ext cx="2808312" cy="1224136"/>
            <a:chOff x="6228184" y="2852936"/>
            <a:chExt cx="2808312" cy="1224136"/>
          </a:xfrm>
        </p:grpSpPr>
        <p:cxnSp>
          <p:nvCxnSpPr>
            <p:cNvPr id="52" name="Connecteur droit avec flèche 51"/>
            <p:cNvCxnSpPr/>
            <p:nvPr/>
          </p:nvCxnSpPr>
          <p:spPr>
            <a:xfrm flipH="1">
              <a:off x="7020272" y="2852936"/>
              <a:ext cx="648072"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3" name="Groupe 72"/>
            <p:cNvGrpSpPr/>
            <p:nvPr/>
          </p:nvGrpSpPr>
          <p:grpSpPr>
            <a:xfrm>
              <a:off x="6228184" y="2998693"/>
              <a:ext cx="2808312" cy="646331"/>
              <a:chOff x="6228184" y="2998693"/>
              <a:chExt cx="2808312" cy="646331"/>
            </a:xfrm>
          </p:grpSpPr>
          <p:sp>
            <p:nvSpPr>
              <p:cNvPr id="53" name="ZoneTexte 52"/>
              <p:cNvSpPr txBox="1"/>
              <p:nvPr/>
            </p:nvSpPr>
            <p:spPr>
              <a:xfrm>
                <a:off x="6660232" y="2998693"/>
                <a:ext cx="2376264" cy="646331"/>
              </a:xfrm>
              <a:prstGeom prst="rect">
                <a:avLst/>
              </a:prstGeom>
              <a:solidFill>
                <a:schemeClr val="bg1"/>
              </a:solidFill>
            </p:spPr>
            <p:txBody>
              <a:bodyPr wrap="square" rtlCol="0">
                <a:spAutoFit/>
              </a:bodyPr>
              <a:lstStyle/>
              <a:p>
                <a:pPr algn="ctr"/>
                <a:r>
                  <a:rPr lang="en-US" dirty="0" smtClean="0">
                    <a:solidFill>
                      <a:srgbClr val="0000FF"/>
                    </a:solidFill>
                    <a:latin typeface="Calibri" pitchFamily="34" charset="0"/>
                  </a:rPr>
                  <a:t>Generate configuration guidance model (CGM)</a:t>
                </a:r>
                <a:endParaRPr lang="en-US" dirty="0">
                  <a:solidFill>
                    <a:srgbClr val="0000FF"/>
                  </a:solidFill>
                  <a:latin typeface="Calibri" pitchFamily="34" charset="0"/>
                </a:endParaRPr>
              </a:p>
            </p:txBody>
          </p:sp>
          <p:sp>
            <p:nvSpPr>
              <p:cNvPr id="56" name="Ellipse 55"/>
              <p:cNvSpPr/>
              <p:nvPr/>
            </p:nvSpPr>
            <p:spPr>
              <a:xfrm>
                <a:off x="6228184" y="3140968"/>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3</a:t>
                </a:r>
                <a:endParaRPr lang="en-US" sz="2400" b="1" dirty="0"/>
              </a:p>
            </p:txBody>
          </p:sp>
        </p:grpSp>
      </p:grpSp>
      <p:grpSp>
        <p:nvGrpSpPr>
          <p:cNvPr id="76" name="Groupe 75"/>
          <p:cNvGrpSpPr/>
          <p:nvPr/>
        </p:nvGrpSpPr>
        <p:grpSpPr>
          <a:xfrm>
            <a:off x="2087724" y="2852936"/>
            <a:ext cx="4860540" cy="1368152"/>
            <a:chOff x="2087724" y="2852936"/>
            <a:chExt cx="4860540" cy="1368152"/>
          </a:xfrm>
        </p:grpSpPr>
        <p:cxnSp>
          <p:nvCxnSpPr>
            <p:cNvPr id="59" name="Connecteur droit avec flèche 58"/>
            <p:cNvCxnSpPr>
              <a:stCxn id="39" idx="2"/>
              <a:endCxn id="19" idx="0"/>
            </p:cNvCxnSpPr>
            <p:nvPr/>
          </p:nvCxnSpPr>
          <p:spPr>
            <a:xfrm flipH="1">
              <a:off x="2087724" y="2852936"/>
              <a:ext cx="2160240" cy="13495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Connecteur droit avec flèche 59"/>
            <p:cNvCxnSpPr>
              <a:stCxn id="39" idx="2"/>
            </p:cNvCxnSpPr>
            <p:nvPr/>
          </p:nvCxnSpPr>
          <p:spPr>
            <a:xfrm>
              <a:off x="4247964" y="2852936"/>
              <a:ext cx="2700300"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74" name="Groupe 73"/>
            <p:cNvGrpSpPr/>
            <p:nvPr/>
          </p:nvGrpSpPr>
          <p:grpSpPr>
            <a:xfrm>
              <a:off x="3131840" y="3140968"/>
              <a:ext cx="2376264" cy="1080120"/>
              <a:chOff x="3131840" y="3140968"/>
              <a:chExt cx="2376264" cy="1080120"/>
            </a:xfrm>
          </p:grpSpPr>
          <p:sp>
            <p:nvSpPr>
              <p:cNvPr id="63" name="Ellipse 62"/>
              <p:cNvSpPr/>
              <p:nvPr/>
            </p:nvSpPr>
            <p:spPr>
              <a:xfrm>
                <a:off x="4067944" y="3861048"/>
                <a:ext cx="360040" cy="3600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4</a:t>
                </a:r>
                <a:endParaRPr lang="en-US" sz="2400" b="1" dirty="0"/>
              </a:p>
            </p:txBody>
          </p:sp>
          <p:sp>
            <p:nvSpPr>
              <p:cNvPr id="64" name="ZoneTexte 63"/>
              <p:cNvSpPr txBox="1"/>
              <p:nvPr/>
            </p:nvSpPr>
            <p:spPr>
              <a:xfrm>
                <a:off x="3131840" y="3140968"/>
                <a:ext cx="2376264" cy="646331"/>
              </a:xfrm>
              <a:prstGeom prst="rect">
                <a:avLst/>
              </a:prstGeom>
              <a:solidFill>
                <a:schemeClr val="bg1"/>
              </a:solidFill>
            </p:spPr>
            <p:txBody>
              <a:bodyPr wrap="square" rtlCol="0">
                <a:spAutoFit/>
              </a:bodyPr>
              <a:lstStyle/>
              <a:p>
                <a:pPr algn="ctr"/>
                <a:r>
                  <a:rPr lang="en-US" dirty="0" smtClean="0">
                    <a:solidFill>
                      <a:srgbClr val="FF3300"/>
                    </a:solidFill>
                    <a:latin typeface="Calibri" pitchFamily="34" charset="0"/>
                  </a:rPr>
                  <a:t>Create a configuration support system (CSS)</a:t>
                </a:r>
                <a:endParaRPr lang="en-US" dirty="0">
                  <a:solidFill>
                    <a:srgbClr val="FF3300"/>
                  </a:solidFill>
                  <a:latin typeface="Calibri" pitchFamily="34" charset="0"/>
                </a:endParaRPr>
              </a:p>
            </p:txBody>
          </p:sp>
        </p:grpSp>
      </p:grpSp>
      <p:sp>
        <p:nvSpPr>
          <p:cNvPr id="57" name="Rectangle 5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58" name="Rectangle 5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Case study</a:t>
            </a:r>
            <a:endParaRPr lang="en-US" sz="2000" dirty="0">
              <a:latin typeface="Bookman Old Style"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fade">
                                      <p:cBhvr>
                                        <p:cTn id="20" dur="500"/>
                                        <p:tgtEl>
                                          <p:spTgt spid="71"/>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fade">
                                      <p:cBhvr>
                                        <p:cTn id="28" dur="500"/>
                                        <p:tgtEl>
                                          <p:spTgt spid="72"/>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500"/>
                                        <p:tgtEl>
                                          <p:spTgt spid="7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6"/>
                                        </p:tgtEl>
                                        <p:attrNameLst>
                                          <p:attrName>style.visibility</p:attrName>
                                        </p:attrNameLst>
                                      </p:cBhvr>
                                      <p:to>
                                        <p:strVal val="visible"/>
                                      </p:to>
                                    </p:set>
                                    <p:animEffect transition="in" filter="fade">
                                      <p:cBhvr>
                                        <p:cTn id="4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Image 57" descr="Questionnaire.png"/>
          <p:cNvPicPr>
            <a:picLocks noChangeAspect="1"/>
          </p:cNvPicPr>
          <p:nvPr/>
        </p:nvPicPr>
        <p:blipFill>
          <a:blip r:embed="rId2" cstate="print"/>
          <a:srcRect b="10204"/>
          <a:stretch>
            <a:fillRect/>
          </a:stretch>
        </p:blipFill>
        <p:spPr>
          <a:xfrm>
            <a:off x="1475656" y="1772816"/>
            <a:ext cx="6155897" cy="2993284"/>
          </a:xfrm>
          <a:prstGeom prst="rect">
            <a:avLst/>
          </a:prstGeom>
        </p:spPr>
      </p:pic>
      <p:sp>
        <p:nvSpPr>
          <p:cNvPr id="2" name="Titre 1"/>
          <p:cNvSpPr>
            <a:spLocks noGrp="1"/>
          </p:cNvSpPr>
          <p:nvPr>
            <p:ph type="title"/>
          </p:nvPr>
        </p:nvSpPr>
        <p:spPr/>
        <p:txBody>
          <a:bodyPr/>
          <a:lstStyle/>
          <a:p>
            <a:r>
              <a:rPr lang="en-US" dirty="0" smtClean="0"/>
              <a:t>Design &amp; Execution</a:t>
            </a:r>
            <a:endParaRPr lang="en-US" dirty="0"/>
          </a:p>
        </p:txBody>
      </p:sp>
      <p:sp>
        <p:nvSpPr>
          <p:cNvPr id="57" name="Espace réservé du contenu 56"/>
          <p:cNvSpPr>
            <a:spLocks noGrp="1"/>
          </p:cNvSpPr>
          <p:nvPr>
            <p:ph idx="1"/>
          </p:nvPr>
        </p:nvSpPr>
        <p:spPr>
          <a:xfrm>
            <a:off x="539552" y="1412776"/>
            <a:ext cx="8114278" cy="4669979"/>
          </a:xfrm>
        </p:spPr>
        <p:txBody>
          <a:bodyPr>
            <a:normAutofit/>
          </a:bodyPr>
          <a:lstStyle/>
          <a:p>
            <a:pPr>
              <a:buFont typeface="Wingdings" pitchFamily="2" charset="2"/>
              <a:buChar char="§"/>
            </a:pPr>
            <a:r>
              <a:rPr lang="en-US" b="0" dirty="0" smtClean="0">
                <a:solidFill>
                  <a:srgbClr val="FF0000"/>
                </a:solidFill>
              </a:rPr>
              <a:t>CSS:  </a:t>
            </a:r>
            <a:r>
              <a:rPr lang="en-US" b="0" dirty="0" smtClean="0"/>
              <a:t>We use </a:t>
            </a:r>
            <a:r>
              <a:rPr lang="en-US" b="0" dirty="0" smtClean="0">
                <a:solidFill>
                  <a:srgbClr val="0000FF"/>
                </a:solidFill>
              </a:rPr>
              <a:t>questionnaire models </a:t>
            </a:r>
            <a:r>
              <a:rPr lang="en-US" b="0" dirty="0" smtClean="0"/>
              <a:t>(La Rosa et al, 2008)</a:t>
            </a:r>
          </a:p>
        </p:txBody>
      </p:sp>
      <p:sp>
        <p:nvSpPr>
          <p:cNvPr id="4" name="Espace réservé de la date 3"/>
          <p:cNvSpPr>
            <a:spLocks noGrp="1"/>
          </p:cNvSpPr>
          <p:nvPr>
            <p:ph type="dt" sz="half" idx="10"/>
          </p:nvPr>
        </p:nvSpPr>
        <p:spPr/>
        <p:txBody>
          <a:bodyPr/>
          <a:lstStyle/>
          <a:p>
            <a:fld id="{9FBFC66C-348C-4EDA-9DBD-B58495DC4B0C}"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51</a:t>
            </a:r>
            <a:endParaRPr lang="fr-FR" dirty="0"/>
          </a:p>
        </p:txBody>
      </p:sp>
      <p:sp>
        <p:nvSpPr>
          <p:cNvPr id="61" name="ZoneTexte 60"/>
          <p:cNvSpPr txBox="1"/>
          <p:nvPr/>
        </p:nvSpPr>
        <p:spPr>
          <a:xfrm>
            <a:off x="395536" y="5265204"/>
            <a:ext cx="2376264" cy="1015663"/>
          </a:xfrm>
          <a:prstGeom prst="rect">
            <a:avLst/>
          </a:prstGeom>
          <a:noFill/>
        </p:spPr>
        <p:txBody>
          <a:bodyPr wrap="square" rtlCol="0">
            <a:spAutoFit/>
          </a:bodyPr>
          <a:lstStyle/>
          <a:p>
            <a:r>
              <a:rPr lang="en-US" sz="2000" dirty="0" smtClean="0">
                <a:solidFill>
                  <a:srgbClr val="0000FF"/>
                </a:solidFill>
                <a:latin typeface="GillSans" pitchFamily="2" charset="0"/>
              </a:rPr>
              <a:t>Identify questions </a:t>
            </a:r>
            <a:r>
              <a:rPr lang="en-US" sz="2000" dirty="0" smtClean="0">
                <a:latin typeface="GillSans" pitchFamily="2" charset="0"/>
              </a:rPr>
              <a:t>and </a:t>
            </a:r>
            <a:r>
              <a:rPr lang="en-US" sz="2000" dirty="0" smtClean="0">
                <a:solidFill>
                  <a:srgbClr val="0000FF"/>
                </a:solidFill>
                <a:latin typeface="GillSans" pitchFamily="2" charset="0"/>
              </a:rPr>
              <a:t>order </a:t>
            </a:r>
            <a:r>
              <a:rPr lang="en-US" sz="2000" dirty="0" smtClean="0">
                <a:latin typeface="GillSans" pitchFamily="2" charset="0"/>
              </a:rPr>
              <a:t>between them</a:t>
            </a:r>
            <a:endParaRPr lang="en-US" sz="2000" dirty="0">
              <a:latin typeface="GillSans" pitchFamily="2" charset="0"/>
            </a:endParaRPr>
          </a:p>
        </p:txBody>
      </p:sp>
      <p:sp>
        <p:nvSpPr>
          <p:cNvPr id="62" name="ZoneTexte 61"/>
          <p:cNvSpPr txBox="1"/>
          <p:nvPr/>
        </p:nvSpPr>
        <p:spPr>
          <a:xfrm>
            <a:off x="2591780" y="5265204"/>
            <a:ext cx="2628292" cy="1015663"/>
          </a:xfrm>
          <a:prstGeom prst="rect">
            <a:avLst/>
          </a:prstGeom>
          <a:noFill/>
        </p:spPr>
        <p:txBody>
          <a:bodyPr wrap="square" rtlCol="0">
            <a:spAutoFit/>
          </a:bodyPr>
          <a:lstStyle/>
          <a:p>
            <a:r>
              <a:rPr lang="en-US" sz="2000" dirty="0" smtClean="0">
                <a:solidFill>
                  <a:srgbClr val="0000FF"/>
                </a:solidFill>
                <a:latin typeface="GillSans" pitchFamily="2" charset="0"/>
              </a:rPr>
              <a:t>Identify answers  </a:t>
            </a:r>
            <a:r>
              <a:rPr lang="en-US" sz="2000" dirty="0" smtClean="0">
                <a:latin typeface="GillSans" pitchFamily="2" charset="0"/>
              </a:rPr>
              <a:t>and </a:t>
            </a:r>
            <a:r>
              <a:rPr lang="en-US" sz="2000" dirty="0" smtClean="0">
                <a:solidFill>
                  <a:srgbClr val="0000FF"/>
                </a:solidFill>
                <a:latin typeface="GillSans" pitchFamily="2" charset="0"/>
              </a:rPr>
              <a:t>relations (constraints)</a:t>
            </a:r>
            <a:r>
              <a:rPr lang="en-US" sz="2000" dirty="0" smtClean="0">
                <a:latin typeface="GillSans" pitchFamily="2" charset="0"/>
              </a:rPr>
              <a:t> among them</a:t>
            </a:r>
            <a:endParaRPr lang="en-US" sz="2000" dirty="0">
              <a:latin typeface="GillSans" pitchFamily="2" charset="0"/>
            </a:endParaRPr>
          </a:p>
        </p:txBody>
      </p:sp>
      <p:sp>
        <p:nvSpPr>
          <p:cNvPr id="65" name="ZoneTexte 64"/>
          <p:cNvSpPr txBox="1"/>
          <p:nvPr/>
        </p:nvSpPr>
        <p:spPr>
          <a:xfrm>
            <a:off x="5076056" y="5085184"/>
            <a:ext cx="3888432" cy="1015663"/>
          </a:xfrm>
          <a:prstGeom prst="rect">
            <a:avLst/>
          </a:prstGeom>
          <a:noFill/>
        </p:spPr>
        <p:txBody>
          <a:bodyPr wrap="square" rtlCol="0">
            <a:spAutoFit/>
          </a:bodyPr>
          <a:lstStyle/>
          <a:p>
            <a:r>
              <a:rPr lang="en-US" sz="2000" dirty="0" smtClean="0">
                <a:solidFill>
                  <a:srgbClr val="0000FF"/>
                </a:solidFill>
                <a:latin typeface="GillSans" pitchFamily="2" charset="0"/>
              </a:rPr>
              <a:t>Mapping:</a:t>
            </a:r>
          </a:p>
          <a:p>
            <a:r>
              <a:rPr lang="en-US" sz="2000" dirty="0" smtClean="0">
                <a:solidFill>
                  <a:srgbClr val="0000FF"/>
                </a:solidFill>
                <a:latin typeface="GillSans" pitchFamily="2" charset="0"/>
              </a:rPr>
              <a:t>Questions</a:t>
            </a:r>
            <a:r>
              <a:rPr lang="en-US" sz="2000" dirty="0" smtClean="0">
                <a:latin typeface="GillSans" pitchFamily="2" charset="0"/>
              </a:rPr>
              <a:t> </a:t>
            </a:r>
            <a:r>
              <a:rPr lang="en-US" sz="2000" dirty="0" smtClean="0">
                <a:latin typeface="GillSans" pitchFamily="2" charset="0"/>
                <a:sym typeface="Wingdings" pitchFamily="2" charset="2"/>
              </a:rPr>
              <a:t> </a:t>
            </a:r>
            <a:r>
              <a:rPr lang="en-US" sz="2000" dirty="0" smtClean="0">
                <a:solidFill>
                  <a:srgbClr val="0000FF"/>
                </a:solidFill>
                <a:latin typeface="GillSans" pitchFamily="2" charset="0"/>
                <a:sym typeface="Wingdings" pitchFamily="2" charset="2"/>
              </a:rPr>
              <a:t>configurable elements</a:t>
            </a:r>
          </a:p>
          <a:p>
            <a:r>
              <a:rPr lang="en-US" sz="2000" dirty="0" smtClean="0">
                <a:solidFill>
                  <a:srgbClr val="0000FF"/>
                </a:solidFill>
                <a:latin typeface="GillSans" pitchFamily="2" charset="0"/>
                <a:sym typeface="Wingdings" pitchFamily="2" charset="2"/>
              </a:rPr>
              <a:t>Answers</a:t>
            </a:r>
            <a:r>
              <a:rPr lang="en-US" sz="2000" dirty="0" smtClean="0">
                <a:latin typeface="GillSans" pitchFamily="2" charset="0"/>
                <a:sym typeface="Wingdings" pitchFamily="2" charset="2"/>
              </a:rPr>
              <a:t>  </a:t>
            </a:r>
            <a:r>
              <a:rPr lang="en-US" sz="2000" dirty="0" smtClean="0">
                <a:solidFill>
                  <a:srgbClr val="0000FF"/>
                </a:solidFill>
                <a:latin typeface="GillSans" pitchFamily="2" charset="0"/>
                <a:sym typeface="Wingdings" pitchFamily="2" charset="2"/>
              </a:rPr>
              <a:t>configuration choices</a:t>
            </a:r>
            <a:endParaRPr lang="en-US" sz="2000" dirty="0">
              <a:solidFill>
                <a:srgbClr val="0000FF"/>
              </a:solidFill>
              <a:latin typeface="GillSans" pitchFamily="2" charset="0"/>
            </a:endParaRPr>
          </a:p>
        </p:txBody>
      </p:sp>
      <p:sp>
        <p:nvSpPr>
          <p:cNvPr id="67" name="Ellipse 66"/>
          <p:cNvSpPr/>
          <p:nvPr/>
        </p:nvSpPr>
        <p:spPr>
          <a:xfrm>
            <a:off x="1187624" y="4941168"/>
            <a:ext cx="360040" cy="360040"/>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1</a:t>
            </a:r>
            <a:endParaRPr lang="en-US" sz="2400" b="1" dirty="0"/>
          </a:p>
        </p:txBody>
      </p:sp>
      <p:sp>
        <p:nvSpPr>
          <p:cNvPr id="68" name="Ellipse 67"/>
          <p:cNvSpPr/>
          <p:nvPr/>
        </p:nvSpPr>
        <p:spPr>
          <a:xfrm>
            <a:off x="3563888" y="4941168"/>
            <a:ext cx="360040" cy="360040"/>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2</a:t>
            </a:r>
            <a:endParaRPr lang="en-US" sz="2400" b="1" dirty="0"/>
          </a:p>
        </p:txBody>
      </p:sp>
      <p:sp>
        <p:nvSpPr>
          <p:cNvPr id="69" name="Ellipse 68"/>
          <p:cNvSpPr/>
          <p:nvPr/>
        </p:nvSpPr>
        <p:spPr>
          <a:xfrm>
            <a:off x="6444208" y="4941168"/>
            <a:ext cx="360040" cy="360040"/>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3</a:t>
            </a:r>
            <a:endParaRPr lang="en-US" sz="2400" b="1" dirty="0"/>
          </a:p>
        </p:txBody>
      </p:sp>
      <p:sp>
        <p:nvSpPr>
          <p:cNvPr id="16" name="Rectangle 15"/>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7" name="Rectangle 16"/>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Case study</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Results</a:t>
            </a:r>
            <a:endParaRPr lang="en-US" dirty="0"/>
          </a:p>
        </p:txBody>
      </p:sp>
      <p:sp>
        <p:nvSpPr>
          <p:cNvPr id="4" name="Espace réservé de la date 3"/>
          <p:cNvSpPr>
            <a:spLocks noGrp="1"/>
          </p:cNvSpPr>
          <p:nvPr>
            <p:ph type="dt" sz="half" idx="10"/>
          </p:nvPr>
        </p:nvSpPr>
        <p:spPr/>
        <p:txBody>
          <a:bodyPr/>
          <a:lstStyle/>
          <a:p>
            <a:fld id="{CF2398F6-53F5-4174-9B05-CF9E5D37AE15}"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52</a:t>
            </a:r>
            <a:endParaRPr lang="fr-FR" dirty="0"/>
          </a:p>
        </p:txBody>
      </p:sp>
      <p:sp>
        <p:nvSpPr>
          <p:cNvPr id="10" name="Espace réservé du contenu 9"/>
          <p:cNvSpPr>
            <a:spLocks noGrp="1"/>
          </p:cNvSpPr>
          <p:nvPr>
            <p:ph idx="1"/>
          </p:nvPr>
        </p:nvSpPr>
        <p:spPr>
          <a:xfrm>
            <a:off x="251520" y="1268760"/>
            <a:ext cx="8640960" cy="5112568"/>
          </a:xfrm>
        </p:spPr>
        <p:txBody>
          <a:bodyPr>
            <a:normAutofit/>
          </a:bodyPr>
          <a:lstStyle/>
          <a:p>
            <a:pPr marL="457200" indent="-457200">
              <a:buFont typeface="+mj-lt"/>
              <a:buAutoNum type="arabicPeriod"/>
            </a:pPr>
            <a:r>
              <a:rPr lang="en-US" b="0" dirty="0" smtClean="0">
                <a:solidFill>
                  <a:srgbClr val="0000FF"/>
                </a:solidFill>
              </a:rPr>
              <a:t>Time (man-hour)</a:t>
            </a:r>
            <a:r>
              <a:rPr lang="en-US" b="0" dirty="0" smtClean="0"/>
              <a:t> needed to create the CSS:</a:t>
            </a:r>
          </a:p>
          <a:p>
            <a:pPr marL="457200" indent="-457200">
              <a:buFont typeface="+mj-lt"/>
              <a:buAutoNum type="arabicPeriod"/>
            </a:pPr>
            <a:endParaRPr lang="en-US" sz="2000" dirty="0" smtClean="0"/>
          </a:p>
          <a:p>
            <a:pPr marL="898525" indent="-457200">
              <a:buNone/>
            </a:pPr>
            <a:endParaRPr lang="en-US" sz="1200" b="0" dirty="0" smtClean="0">
              <a:solidFill>
                <a:srgbClr val="0000FF"/>
              </a:solidFill>
            </a:endParaRPr>
          </a:p>
          <a:p>
            <a:pPr marL="457200" indent="-457200">
              <a:buFont typeface="Wingdings" pitchFamily="2" charset="2"/>
              <a:buChar char="ü"/>
            </a:pPr>
            <a:endParaRPr lang="en-US" b="0" dirty="0" smtClean="0"/>
          </a:p>
          <a:p>
            <a:pPr marL="457200" indent="-457200">
              <a:buFont typeface="Wingdings" pitchFamily="2" charset="2"/>
              <a:buChar char="ü"/>
            </a:pPr>
            <a:endParaRPr lang="en-US" dirty="0" smtClean="0"/>
          </a:p>
          <a:p>
            <a:pPr marL="457200" indent="-457200">
              <a:buFont typeface="Wingdings" pitchFamily="2" charset="2"/>
              <a:buChar char="ü"/>
            </a:pPr>
            <a:r>
              <a:rPr lang="en-US" b="0" dirty="0" smtClean="0"/>
              <a:t>H</a:t>
            </a:r>
            <a:r>
              <a:rPr lang="en-US" b="0" dirty="0" smtClean="0">
                <a:latin typeface="+mj-lt"/>
              </a:rPr>
              <a:t>1</a:t>
            </a:r>
            <a:r>
              <a:rPr lang="en-US" b="0" dirty="0" smtClean="0"/>
              <a:t>: Our approach </a:t>
            </a:r>
            <a:r>
              <a:rPr lang="en-US" b="0" dirty="0" smtClean="0">
                <a:solidFill>
                  <a:srgbClr val="FF0000"/>
                </a:solidFill>
              </a:rPr>
              <a:t>saves time </a:t>
            </a:r>
            <a:r>
              <a:rPr lang="en-US" b="0" dirty="0" smtClean="0"/>
              <a:t>and </a:t>
            </a:r>
            <a:r>
              <a:rPr lang="en-US" b="0" dirty="0" smtClean="0">
                <a:solidFill>
                  <a:srgbClr val="FF0000"/>
                </a:solidFill>
              </a:rPr>
              <a:t>facilitates</a:t>
            </a:r>
            <a:r>
              <a:rPr lang="en-US" b="0" dirty="0" smtClean="0"/>
              <a:t> the creation of configuration support systems</a:t>
            </a:r>
          </a:p>
          <a:p>
            <a:pPr marL="457200" indent="-457200">
              <a:buFont typeface="Wingdings" pitchFamily="2" charset="2"/>
              <a:buChar char="ü"/>
            </a:pPr>
            <a:endParaRPr lang="en-US" sz="1200" b="0" dirty="0" smtClean="0"/>
          </a:p>
          <a:p>
            <a:pPr marL="457200" indent="-457200">
              <a:buFont typeface="+mj-lt"/>
              <a:buAutoNum type="arabicPeriod" startAt="2"/>
            </a:pPr>
            <a:r>
              <a:rPr lang="en-US" dirty="0" smtClean="0">
                <a:solidFill>
                  <a:srgbClr val="0000FF"/>
                </a:solidFill>
              </a:rPr>
              <a:t>30% of additional constraints </a:t>
            </a:r>
            <a:r>
              <a:rPr lang="en-US" dirty="0" smtClean="0">
                <a:sym typeface="Wingdings" pitchFamily="2" charset="2"/>
              </a:rPr>
              <a:t> reflect the past users behavior</a:t>
            </a:r>
          </a:p>
          <a:p>
            <a:pPr marL="457200" indent="-457200">
              <a:buFont typeface="+mj-lt"/>
              <a:buAutoNum type="arabicPeriod" startAt="2"/>
            </a:pPr>
            <a:endParaRPr lang="en-US" sz="1200" dirty="0" smtClean="0">
              <a:sym typeface="Wingdings" pitchFamily="2" charset="2"/>
            </a:endParaRPr>
          </a:p>
          <a:p>
            <a:pPr marL="457200" lvl="0" indent="-457200">
              <a:buClr>
                <a:srgbClr val="003882"/>
              </a:buClr>
              <a:buFont typeface="Wingdings" pitchFamily="2" charset="2"/>
              <a:buChar char="ü"/>
            </a:pPr>
            <a:r>
              <a:rPr lang="en-US" dirty="0" smtClean="0">
                <a:solidFill>
                  <a:prstClr val="black"/>
                </a:solidFill>
              </a:rPr>
              <a:t>H</a:t>
            </a:r>
            <a:r>
              <a:rPr lang="en-US" dirty="0" smtClean="0">
                <a:solidFill>
                  <a:prstClr val="black"/>
                </a:solidFill>
                <a:latin typeface="+mj-lt"/>
              </a:rPr>
              <a:t>2</a:t>
            </a:r>
            <a:r>
              <a:rPr lang="en-US" dirty="0" smtClean="0">
                <a:solidFill>
                  <a:prstClr val="black"/>
                </a:solidFill>
              </a:rPr>
              <a:t>: Our approach </a:t>
            </a:r>
            <a:r>
              <a:rPr lang="en-US" dirty="0" smtClean="0">
                <a:solidFill>
                  <a:srgbClr val="FF0000"/>
                </a:solidFill>
              </a:rPr>
              <a:t>recommends additional configuration guidelines </a:t>
            </a:r>
            <a:r>
              <a:rPr lang="en-US" dirty="0" smtClean="0">
                <a:solidFill>
                  <a:prstClr val="black"/>
                </a:solidFill>
              </a:rPr>
              <a:t>that were unknown according to the domain expert knowledge</a:t>
            </a:r>
          </a:p>
          <a:p>
            <a:pPr marL="457200" indent="-457200">
              <a:buFont typeface="+mj-lt"/>
              <a:buAutoNum type="arabicPeriod" startAt="2"/>
            </a:pPr>
            <a:endParaRPr lang="en-US" dirty="0" smtClean="0"/>
          </a:p>
          <a:p>
            <a:pPr marL="457200" indent="-457200">
              <a:buFont typeface="Wingdings" pitchFamily="2" charset="2"/>
              <a:buChar char="ü"/>
            </a:pPr>
            <a:endParaRPr lang="en-US" b="0" dirty="0" smtClean="0"/>
          </a:p>
        </p:txBody>
      </p:sp>
      <p:sp>
        <p:nvSpPr>
          <p:cNvPr id="12" name="Rectangle 1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Validation</a:t>
            </a:r>
            <a:endParaRPr lang="en-US" sz="2000" dirty="0">
              <a:latin typeface="Bookman Old Style" pitchFamily="18" charset="0"/>
            </a:endParaRPr>
          </a:p>
        </p:txBody>
      </p:sp>
      <p:sp>
        <p:nvSpPr>
          <p:cNvPr id="13" name="Rectangle 1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Case study</a:t>
            </a:r>
            <a:endParaRPr lang="en-US" sz="2000" dirty="0">
              <a:latin typeface="Bookman Old Style" pitchFamily="18" charset="0"/>
            </a:endParaRPr>
          </a:p>
        </p:txBody>
      </p:sp>
      <p:graphicFrame>
        <p:nvGraphicFramePr>
          <p:cNvPr id="9" name="Tableau 8"/>
          <p:cNvGraphicFramePr>
            <a:graphicFrameLocks noGrp="1"/>
          </p:cNvGraphicFramePr>
          <p:nvPr/>
        </p:nvGraphicFramePr>
        <p:xfrm>
          <a:off x="863585" y="1920436"/>
          <a:ext cx="7704859" cy="1112520"/>
        </p:xfrm>
        <a:graphic>
          <a:graphicData uri="http://schemas.openxmlformats.org/drawingml/2006/table">
            <a:tbl>
              <a:tblPr firstRow="1" bandRow="1">
                <a:tableStyleId>{5C22544A-7EE6-4342-B048-85BDC9FD1C3A}</a:tableStyleId>
              </a:tblPr>
              <a:tblGrid>
                <a:gridCol w="814612"/>
                <a:gridCol w="1289800"/>
                <a:gridCol w="2144063"/>
                <a:gridCol w="2052228"/>
                <a:gridCol w="1404156"/>
              </a:tblGrid>
              <a:tr h="370840">
                <a:tc>
                  <a:txBody>
                    <a:bodyPr/>
                    <a:lstStyle/>
                    <a:p>
                      <a:pPr algn="ct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latin typeface="GillSans" pitchFamily="2" charset="0"/>
                        </a:rPr>
                        <a:t>questions</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b="0" dirty="0" smtClean="0">
                          <a:solidFill>
                            <a:schemeClr val="tx1"/>
                          </a:solidFill>
                          <a:latin typeface="GillSans" pitchFamily="2" charset="0"/>
                        </a:rPr>
                        <a:t>Order</a:t>
                      </a:r>
                      <a:r>
                        <a:rPr lang="en-US" b="0" baseline="0" dirty="0" smtClean="0">
                          <a:solidFill>
                            <a:schemeClr val="tx1"/>
                          </a:solidFill>
                          <a:latin typeface="GillSans" pitchFamily="2" charset="0"/>
                        </a:rPr>
                        <a:t> dependencies</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latin typeface="GillSans" pitchFamily="2" charset="0"/>
                        </a:rPr>
                        <a:t>Domain constraints</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latin typeface="GillSans" pitchFamily="2" charset="0"/>
                        </a:rPr>
                        <a:t>mapping</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b="0" dirty="0" smtClean="0">
                          <a:solidFill>
                            <a:schemeClr val="tx1"/>
                          </a:solidFill>
                          <a:latin typeface="GillSans" pitchFamily="2" charset="0"/>
                        </a:rPr>
                        <a:t>G</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latin typeface="+mj-lt"/>
                        </a:rPr>
                        <a:t>2</a:t>
                      </a:r>
                      <a:endParaRPr 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4</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5</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1</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pPr algn="ctr"/>
                      <a:r>
                        <a:rPr lang="en-US" b="0" dirty="0" smtClean="0">
                          <a:solidFill>
                            <a:schemeClr val="tx1"/>
                          </a:solidFill>
                          <a:latin typeface="GillSans" pitchFamily="2" charset="0"/>
                        </a:rPr>
                        <a:t>GA</a:t>
                      </a:r>
                      <a:endParaRPr lang="en-US"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0" dirty="0" smtClean="0">
                          <a:solidFill>
                            <a:schemeClr val="tx1"/>
                          </a:solidFill>
                          <a:latin typeface="+mj-lt"/>
                        </a:rPr>
                        <a:t>2.5</a:t>
                      </a:r>
                      <a:endParaRPr lang="en-US" b="0"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2</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1</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b="1" u="none" dirty="0" smtClean="0">
                          <a:solidFill>
                            <a:schemeClr val="tx1"/>
                          </a:solidFill>
                          <a:latin typeface="+mj-lt"/>
                        </a:rPr>
                        <a:t>0.5</a:t>
                      </a:r>
                      <a:endParaRPr lang="en-US" b="1" u="none" dirty="0">
                        <a:solidFill>
                          <a:schemeClr val="tx1"/>
                        </a:solidFill>
                        <a:latin typeface="+mj-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animEffect transition="in" filter="fade">
                                      <p:cBhvr>
                                        <p:cTn id="7" dur="500"/>
                                        <p:tgtEl>
                                          <p:spTgt spid="10">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9" end="9"/>
                                            </p:txEl>
                                          </p:spTgt>
                                        </p:tgtEl>
                                        <p:attrNameLst>
                                          <p:attrName>style.visibility</p:attrName>
                                        </p:attrNameLst>
                                      </p:cBhvr>
                                      <p:to>
                                        <p:strVal val="visible"/>
                                      </p:to>
                                    </p:set>
                                    <p:animEffect transition="in" filter="fade">
                                      <p:cBhvr>
                                        <p:cTn id="10" dur="500"/>
                                        <p:tgtEl>
                                          <p:spTgt spid="1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8</a:t>
            </a:fld>
            <a:endParaRPr lang="fr-FR" dirty="0"/>
          </a:p>
        </p:txBody>
      </p:sp>
      <p:sp>
        <p:nvSpPr>
          <p:cNvPr id="7" name="Rectangle 6"/>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8" name="Rectangle 7"/>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UML/OCL –based approaches</a:t>
            </a:r>
            <a:endParaRPr lang="en-US" sz="2000" dirty="0">
              <a:latin typeface="Bookman Old Style" pitchFamily="18"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Outline</a:t>
            </a:r>
            <a:endParaRPr lang="en-US" dirty="0">
              <a:solidFill>
                <a:schemeClr val="accent1"/>
              </a:solidFill>
            </a:endParaRPr>
          </a:p>
        </p:txBody>
      </p:sp>
      <p:sp>
        <p:nvSpPr>
          <p:cNvPr id="3" name="Espace réservé du contenu 2"/>
          <p:cNvSpPr>
            <a:spLocks noGrp="1"/>
          </p:cNvSpPr>
          <p:nvPr>
            <p:ph idx="1"/>
          </p:nvPr>
        </p:nvSpPr>
        <p:spPr/>
        <p:txBody>
          <a:bodyPr>
            <a:noAutofit/>
          </a:bodyPr>
          <a:lstStyle/>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State of the art</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Assisting configurable process design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Supporting business process configuration</a:t>
            </a:r>
          </a:p>
          <a:p>
            <a:pPr marL="533400" indent="-533400">
              <a:buClr>
                <a:schemeClr val="bg1">
                  <a:lumMod val="85000"/>
                </a:schemeClr>
              </a:buClr>
              <a:buSzPct val="135000"/>
              <a:buFont typeface="Wingdings" pitchFamily="2" charset="2"/>
              <a:buChar char=""/>
            </a:pPr>
            <a:endParaRPr lang="en-US" sz="1100" dirty="0" smtClean="0">
              <a:solidFill>
                <a:schemeClr val="bg1">
                  <a:lumMod val="85000"/>
                </a:schemeClr>
              </a:solidFill>
            </a:endParaRPr>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Combined approach using event logs</a:t>
            </a:r>
          </a:p>
          <a:p>
            <a:pPr marL="533400" indent="-533400">
              <a:buSzPct val="135000"/>
              <a:buFont typeface="Wingdings" pitchFamily="2" charset="2"/>
              <a:buChar char=""/>
            </a:pPr>
            <a:endParaRPr lang="en-US" sz="1100" dirty="0" smtClean="0"/>
          </a:p>
          <a:p>
            <a:pPr marL="533400" indent="-533400">
              <a:buClr>
                <a:schemeClr val="bg1">
                  <a:lumMod val="85000"/>
                </a:schemeClr>
              </a:buClr>
              <a:buSzPct val="135000"/>
              <a:buFont typeface="Wingdings" pitchFamily="2" charset="2"/>
              <a:buChar char=""/>
            </a:pPr>
            <a:r>
              <a:rPr lang="en-US" dirty="0" smtClean="0">
                <a:solidFill>
                  <a:schemeClr val="bg1">
                    <a:lumMod val="85000"/>
                  </a:schemeClr>
                </a:solidFill>
              </a:rPr>
              <a:t>Validation</a:t>
            </a:r>
          </a:p>
          <a:p>
            <a:pPr marL="533400" indent="-533400">
              <a:buSzPct val="135000"/>
              <a:buFont typeface="Wingdings" pitchFamily="2" charset="2"/>
              <a:buChar char=""/>
            </a:pPr>
            <a:endParaRPr lang="en-US" sz="1100" dirty="0" smtClean="0"/>
          </a:p>
          <a:p>
            <a:pPr marL="533400" indent="-533400">
              <a:buSzPct val="135000"/>
              <a:buFont typeface="Wingdings" pitchFamily="2" charset="2"/>
              <a:buChar char=""/>
            </a:pPr>
            <a:r>
              <a:rPr lang="en-US" dirty="0" smtClean="0"/>
              <a:t>Conclusion and future work</a:t>
            </a:r>
            <a:endParaRPr lang="en-US" dirty="0"/>
          </a:p>
        </p:txBody>
      </p:sp>
      <p:sp>
        <p:nvSpPr>
          <p:cNvPr id="4" name="Espace réservé de la date 3"/>
          <p:cNvSpPr>
            <a:spLocks noGrp="1"/>
          </p:cNvSpPr>
          <p:nvPr>
            <p:ph type="dt" sz="half" idx="10"/>
          </p:nvPr>
        </p:nvSpPr>
        <p:spPr/>
        <p:txBody>
          <a:bodyPr/>
          <a:lstStyle/>
          <a:p>
            <a:fld id="{0F80CCBE-D1C9-40E7-9F3A-D955FE5CB79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22" name="Rectangle 21"/>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Outline</a:t>
            </a:r>
            <a:endParaRPr lang="en-US" sz="2000" dirty="0">
              <a:latin typeface="Bookman Old Style" pitchFamily="18" charset="0"/>
            </a:endParaRPr>
          </a:p>
        </p:txBody>
      </p:sp>
      <p:sp>
        <p:nvSpPr>
          <p:cNvPr id="23" name="Rectangle 22"/>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Conclusion</a:t>
            </a:r>
            <a:endParaRPr lang="en-US" dirty="0">
              <a:solidFill>
                <a:schemeClr val="accent1"/>
              </a:solidFill>
            </a:endParaRPr>
          </a:p>
        </p:txBody>
      </p:sp>
      <p:sp>
        <p:nvSpPr>
          <p:cNvPr id="3" name="Espace réservé du contenu 2"/>
          <p:cNvSpPr>
            <a:spLocks noGrp="1"/>
          </p:cNvSpPr>
          <p:nvPr>
            <p:ph idx="1"/>
          </p:nvPr>
        </p:nvSpPr>
        <p:spPr>
          <a:xfrm>
            <a:off x="251520" y="1268760"/>
            <a:ext cx="8640960" cy="4680520"/>
          </a:xfrm>
        </p:spPr>
        <p:txBody>
          <a:bodyPr>
            <a:noAutofit/>
          </a:bodyPr>
          <a:lstStyle/>
          <a:p>
            <a:pPr marL="358775" indent="-358775"/>
            <a:r>
              <a:rPr lang="en-US" sz="2200" b="0" dirty="0" smtClean="0"/>
              <a:t>We proposed an approach for an </a:t>
            </a:r>
            <a:r>
              <a:rPr lang="en-US" sz="2200" b="0" dirty="0" smtClean="0">
                <a:solidFill>
                  <a:srgbClr val="0000FF"/>
                </a:solidFill>
              </a:rPr>
              <a:t>automated </a:t>
            </a:r>
            <a:r>
              <a:rPr lang="en-US" sz="2200" b="0" dirty="0" smtClean="0"/>
              <a:t>support of configurable process models</a:t>
            </a:r>
          </a:p>
          <a:p>
            <a:pPr marL="0" indent="0">
              <a:buNone/>
            </a:pPr>
            <a:endParaRPr lang="en-US" sz="500" b="0" dirty="0" smtClean="0"/>
          </a:p>
          <a:p>
            <a:pPr>
              <a:buNone/>
            </a:pPr>
            <a:r>
              <a:rPr lang="en-US" sz="2200" b="0" dirty="0" smtClean="0"/>
              <a:t>For </a:t>
            </a:r>
            <a:r>
              <a:rPr lang="en-US" sz="2200" b="0" dirty="0" smtClean="0">
                <a:solidFill>
                  <a:srgbClr val="FF0000"/>
                </a:solidFill>
              </a:rPr>
              <a:t>assisting configurable process design:</a:t>
            </a:r>
          </a:p>
        </p:txBody>
      </p:sp>
      <p:sp>
        <p:nvSpPr>
          <p:cNvPr id="4" name="Espace réservé de la date 3"/>
          <p:cNvSpPr>
            <a:spLocks noGrp="1"/>
          </p:cNvSpPr>
          <p:nvPr>
            <p:ph type="dt" sz="half" idx="10"/>
          </p:nvPr>
        </p:nvSpPr>
        <p:spPr/>
        <p:txBody>
          <a:bodyPr/>
          <a:lstStyle/>
          <a:p>
            <a:fld id="{BD42F105-3A40-4C65-8655-7AFA6222EC74}"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53</a:t>
            </a:r>
            <a:endParaRPr lang="fr-FR" dirty="0"/>
          </a:p>
        </p:txBody>
      </p:sp>
      <p:graphicFrame>
        <p:nvGraphicFramePr>
          <p:cNvPr id="17" name="Tableau 16"/>
          <p:cNvGraphicFramePr>
            <a:graphicFrameLocks noGrp="1"/>
          </p:cNvGraphicFramePr>
          <p:nvPr/>
        </p:nvGraphicFramePr>
        <p:xfrm>
          <a:off x="323528" y="2640672"/>
          <a:ext cx="8568952" cy="3596640"/>
        </p:xfrm>
        <a:graphic>
          <a:graphicData uri="http://schemas.openxmlformats.org/drawingml/2006/table">
            <a:tbl>
              <a:tblPr firstRow="1" bandRow="1">
                <a:tableStyleId>{5C22544A-7EE6-4342-B048-85BDC9FD1C3A}</a:tableStyleId>
              </a:tblPr>
              <a:tblGrid>
                <a:gridCol w="4284476"/>
                <a:gridCol w="4284476"/>
              </a:tblGrid>
              <a:tr h="370840">
                <a:tc>
                  <a:txBody>
                    <a:bodyPr/>
                    <a:lstStyle/>
                    <a:p>
                      <a:pPr algn="ctr"/>
                      <a:r>
                        <a:rPr lang="en-US" sz="2000" b="0" dirty="0" smtClean="0">
                          <a:solidFill>
                            <a:schemeClr val="tx1"/>
                          </a:solidFill>
                          <a:latin typeface="GillSans" pitchFamily="2" charset="0"/>
                        </a:rPr>
                        <a:t>Input</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000" b="0" dirty="0" smtClean="0">
                          <a:solidFill>
                            <a:schemeClr val="tx1"/>
                          </a:solidFill>
                          <a:latin typeface="GillSans" pitchFamily="2" charset="0"/>
                        </a:rPr>
                        <a:t>Output</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370840">
                <a:tc>
                  <a:txBody>
                    <a:bodyPr/>
                    <a:lstStyle/>
                    <a:p>
                      <a:pPr algn="l">
                        <a:buFont typeface="Arial" pitchFamily="34" charset="0"/>
                        <a:buNone/>
                      </a:pPr>
                      <a:r>
                        <a:rPr lang="en-US" sz="2000" b="0" dirty="0" smtClean="0">
                          <a:solidFill>
                            <a:srgbClr val="0000FF"/>
                          </a:solidFill>
                          <a:latin typeface="GillSans" pitchFamily="2" charset="0"/>
                        </a:rPr>
                        <a:t>Process models</a:t>
                      </a:r>
                    </a:p>
                    <a:p>
                      <a:pPr algn="l">
                        <a:buFont typeface="Arial" pitchFamily="34" charset="0"/>
                        <a:buNone/>
                      </a:pPr>
                      <a:r>
                        <a:rPr lang="en-US" sz="2000" b="0" dirty="0" smtClean="0">
                          <a:solidFill>
                            <a:srgbClr val="0000FF"/>
                          </a:solidFill>
                          <a:latin typeface="GillSans" pitchFamily="2" charset="0"/>
                        </a:rPr>
                        <a:t>Event logs</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Font typeface="Arial" pitchFamily="34" charset="0"/>
                        <a:buNone/>
                      </a:pPr>
                      <a:r>
                        <a:rPr lang="en-US" sz="2000" b="0" dirty="0" smtClean="0">
                          <a:solidFill>
                            <a:srgbClr val="0000FF"/>
                          </a:solidFill>
                          <a:latin typeface="GillSans" pitchFamily="2" charset="0"/>
                        </a:rPr>
                        <a:t>Configurable fragments</a:t>
                      </a:r>
                      <a:r>
                        <a:rPr lang="en-US" sz="2000" b="0" baseline="0" dirty="0" smtClean="0">
                          <a:solidFill>
                            <a:srgbClr val="0000FF"/>
                          </a:solidFill>
                          <a:latin typeface="GillSans" pitchFamily="2" charset="0"/>
                        </a:rPr>
                        <a:t> </a:t>
                      </a:r>
                      <a:r>
                        <a:rPr lang="en-US" sz="2000" b="0" baseline="0" dirty="0" smtClean="0">
                          <a:solidFill>
                            <a:schemeClr val="tx1"/>
                          </a:solidFill>
                          <a:latin typeface="GillSans" pitchFamily="2" charset="0"/>
                        </a:rPr>
                        <a:t>for selected positions in the process</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gridSpan="2">
                  <a:txBody>
                    <a:bodyPr/>
                    <a:lstStyle/>
                    <a:p>
                      <a:pPr algn="ctr">
                        <a:buFont typeface="Arial" pitchFamily="34" charset="0"/>
                        <a:buNone/>
                      </a:pPr>
                      <a:r>
                        <a:rPr lang="en-US" sz="2000" b="0" dirty="0" smtClean="0">
                          <a:solidFill>
                            <a:schemeClr val="tx1"/>
                          </a:solidFill>
                          <a:latin typeface="GillSans" pitchFamily="2" charset="0"/>
                        </a:rPr>
                        <a:t>Contribution</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latin typeface="GillSans" pitchFamily="2" charset="0"/>
                        </a:rPr>
                        <a:t>We proposed </a:t>
                      </a:r>
                      <a:r>
                        <a:rPr lang="en-US" sz="2000" b="0" dirty="0" smtClean="0">
                          <a:solidFill>
                            <a:srgbClr val="0000FF"/>
                          </a:solidFill>
                          <a:latin typeface="GillSans" pitchFamily="2" charset="0"/>
                        </a:rPr>
                        <a:t>two approaches for deriving configurable fragments</a:t>
                      </a:r>
                      <a:r>
                        <a:rPr lang="en-US" sz="2000" b="0" baseline="0" dirty="0" smtClean="0">
                          <a:solidFill>
                            <a:srgbClr val="0000FF"/>
                          </a:solidFill>
                          <a:latin typeface="GillSans" pitchFamily="2" charset="0"/>
                        </a:rPr>
                        <a:t> </a:t>
                      </a:r>
                      <a:r>
                        <a:rPr lang="en-US" sz="2000" b="0" baseline="0" dirty="0" smtClean="0">
                          <a:solidFill>
                            <a:schemeClr val="tx1"/>
                          </a:solidFill>
                          <a:latin typeface="GillSans" pitchFamily="2" charset="0"/>
                        </a:rPr>
                        <a:t>(by merging process fragments and mining event logs)</a:t>
                      </a:r>
                      <a:endParaRPr lang="en-US" sz="2000" b="0" dirty="0" smtClean="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chemeClr val="tx1"/>
                          </a:solidFill>
                          <a:latin typeface="GillSans" pitchFamily="2" charset="0"/>
                        </a:rPr>
                        <a:t>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Two</a:t>
                      </a:r>
                      <a:r>
                        <a:rPr lang="en-US" sz="2000" b="0" dirty="0" smtClean="0">
                          <a:latin typeface="GillSans" pitchFamily="2" charset="0"/>
                        </a:rPr>
                        <a:t> </a:t>
                      </a:r>
                      <a:r>
                        <a:rPr lang="en-US" sz="2000" b="0" dirty="0" smtClean="0">
                          <a:solidFill>
                            <a:srgbClr val="0000FF"/>
                          </a:solidFill>
                          <a:latin typeface="GillSans" pitchFamily="2" charset="0"/>
                        </a:rPr>
                        <a:t>proof of concepts </a:t>
                      </a:r>
                      <a:r>
                        <a:rPr lang="en-US" sz="2000" b="0" dirty="0" smtClean="0">
                          <a:latin typeface="GillSans" pitchFamily="2" charset="0"/>
                        </a:rPr>
                        <a:t>to validate our approach</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Experiments</a:t>
                      </a:r>
                      <a:r>
                        <a:rPr lang="en-US" sz="2000" b="0" dirty="0" smtClean="0">
                          <a:latin typeface="GillSans" pitchFamily="2" charset="0"/>
                        </a:rPr>
                        <a:t> on a public dataset from IBM</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Results</a:t>
                      </a:r>
                      <a:r>
                        <a:rPr lang="en-US" sz="2000" b="0" dirty="0" smtClean="0">
                          <a:latin typeface="GillSans" pitchFamily="2" charset="0"/>
                        </a:rPr>
                        <a:t>: our approach is </a:t>
                      </a:r>
                      <a:r>
                        <a:rPr lang="en-US" sz="2000" b="0" dirty="0" smtClean="0">
                          <a:solidFill>
                            <a:srgbClr val="0000FF"/>
                          </a:solidFill>
                          <a:latin typeface="GillSans" pitchFamily="2" charset="0"/>
                        </a:rPr>
                        <a:t>feasible</a:t>
                      </a:r>
                      <a:r>
                        <a:rPr lang="en-US" sz="2000" b="0" dirty="0" smtClean="0">
                          <a:latin typeface="GillSans" pitchFamily="2" charset="0"/>
                        </a:rPr>
                        <a:t>, of </a:t>
                      </a:r>
                      <a:r>
                        <a:rPr lang="en-US" sz="2000" b="0" dirty="0" smtClean="0">
                          <a:solidFill>
                            <a:srgbClr val="0000FF"/>
                          </a:solidFill>
                          <a:latin typeface="GillSans" pitchFamily="2" charset="0"/>
                        </a:rPr>
                        <a:t>good</a:t>
                      </a:r>
                      <a:r>
                        <a:rPr lang="en-US" sz="2000" b="0" dirty="0" smtClean="0">
                          <a:latin typeface="GillSans" pitchFamily="2" charset="0"/>
                        </a:rPr>
                        <a:t> </a:t>
                      </a:r>
                      <a:r>
                        <a:rPr lang="en-US" sz="2000" b="0" dirty="0" smtClean="0">
                          <a:solidFill>
                            <a:srgbClr val="0000FF"/>
                          </a:solidFill>
                          <a:latin typeface="GillSans" pitchFamily="2" charset="0"/>
                        </a:rPr>
                        <a:t>results’ quality </a:t>
                      </a:r>
                      <a:r>
                        <a:rPr lang="en-US" sz="2000" b="0" dirty="0" smtClean="0">
                          <a:latin typeface="GillSans" pitchFamily="2" charset="0"/>
                        </a:rPr>
                        <a:t>and </a:t>
                      </a:r>
                      <a:r>
                        <a:rPr lang="en-US" sz="2000" b="0" dirty="0" smtClean="0">
                          <a:solidFill>
                            <a:srgbClr val="0000FF"/>
                          </a:solidFill>
                          <a:latin typeface="GillSans" pitchFamily="2" charset="0"/>
                        </a:rPr>
                        <a:t>good</a:t>
                      </a:r>
                      <a:r>
                        <a:rPr lang="en-US" sz="2000" b="0" baseline="0" dirty="0" smtClean="0">
                          <a:solidFill>
                            <a:srgbClr val="0000FF"/>
                          </a:solidFill>
                          <a:latin typeface="GillSans" pitchFamily="2" charset="0"/>
                        </a:rPr>
                        <a:t> </a:t>
                      </a:r>
                      <a:r>
                        <a:rPr lang="en-US" sz="2000" b="0" dirty="0" smtClean="0">
                          <a:solidFill>
                            <a:srgbClr val="0000FF"/>
                          </a:solidFill>
                          <a:latin typeface="GillSans" pitchFamily="2" charset="0"/>
                        </a:rPr>
                        <a:t>performance </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bl>
          </a:graphicData>
        </a:graphic>
      </p:graphicFrame>
      <p:sp>
        <p:nvSpPr>
          <p:cNvPr id="10" name="Rectangle 9"/>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Conclusion and future work</a:t>
            </a:r>
            <a:endParaRPr lang="en-US" sz="2000" dirty="0">
              <a:latin typeface="Bookman Old Style" pitchFamily="18" charset="0"/>
            </a:endParaRPr>
          </a:p>
        </p:txBody>
      </p:sp>
      <p:sp>
        <p:nvSpPr>
          <p:cNvPr id="11" name="Rectangle 10"/>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Conclusion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Conclusion</a:t>
            </a:r>
            <a:endParaRPr lang="en-US" dirty="0">
              <a:solidFill>
                <a:schemeClr val="accent1"/>
              </a:solidFill>
            </a:endParaRPr>
          </a:p>
        </p:txBody>
      </p:sp>
      <p:sp>
        <p:nvSpPr>
          <p:cNvPr id="3" name="Espace réservé du contenu 2"/>
          <p:cNvSpPr>
            <a:spLocks noGrp="1"/>
          </p:cNvSpPr>
          <p:nvPr>
            <p:ph idx="1"/>
          </p:nvPr>
        </p:nvSpPr>
        <p:spPr>
          <a:xfrm>
            <a:off x="251520" y="1268760"/>
            <a:ext cx="8640960" cy="4813995"/>
          </a:xfrm>
        </p:spPr>
        <p:txBody>
          <a:bodyPr>
            <a:noAutofit/>
          </a:bodyPr>
          <a:lstStyle/>
          <a:p>
            <a:pPr marL="0" indent="0">
              <a:buNone/>
            </a:pPr>
            <a:r>
              <a:rPr lang="en-US" b="0" dirty="0" smtClean="0"/>
              <a:t>For </a:t>
            </a:r>
            <a:r>
              <a:rPr lang="en-US" b="0" dirty="0" smtClean="0">
                <a:solidFill>
                  <a:srgbClr val="FF0000"/>
                </a:solidFill>
              </a:rPr>
              <a:t>supporting business process configuration:</a:t>
            </a:r>
          </a:p>
        </p:txBody>
      </p:sp>
      <p:sp>
        <p:nvSpPr>
          <p:cNvPr id="4" name="Espace réservé de la date 3"/>
          <p:cNvSpPr>
            <a:spLocks noGrp="1"/>
          </p:cNvSpPr>
          <p:nvPr>
            <p:ph type="dt" sz="half" idx="10"/>
          </p:nvPr>
        </p:nvSpPr>
        <p:spPr/>
        <p:txBody>
          <a:bodyPr/>
          <a:lstStyle/>
          <a:p>
            <a:fld id="{84A22210-85EB-471F-BA94-C51933C51136}"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54</a:t>
            </a:r>
            <a:endParaRPr lang="fr-FR" dirty="0"/>
          </a:p>
        </p:txBody>
      </p:sp>
      <p:graphicFrame>
        <p:nvGraphicFramePr>
          <p:cNvPr id="17" name="Tableau 16"/>
          <p:cNvGraphicFramePr>
            <a:graphicFrameLocks noGrp="1"/>
          </p:cNvGraphicFramePr>
          <p:nvPr/>
        </p:nvGraphicFramePr>
        <p:xfrm>
          <a:off x="323528" y="1939828"/>
          <a:ext cx="8568952" cy="3596640"/>
        </p:xfrm>
        <a:graphic>
          <a:graphicData uri="http://schemas.openxmlformats.org/drawingml/2006/table">
            <a:tbl>
              <a:tblPr firstRow="1" bandRow="1">
                <a:tableStyleId>{5C22544A-7EE6-4342-B048-85BDC9FD1C3A}</a:tableStyleId>
              </a:tblPr>
              <a:tblGrid>
                <a:gridCol w="4284476"/>
                <a:gridCol w="4284476"/>
              </a:tblGrid>
              <a:tr h="370840">
                <a:tc>
                  <a:txBody>
                    <a:bodyPr/>
                    <a:lstStyle/>
                    <a:p>
                      <a:pPr algn="ctr"/>
                      <a:r>
                        <a:rPr lang="en-US" sz="2000" b="0" dirty="0" smtClean="0">
                          <a:solidFill>
                            <a:schemeClr val="tx1"/>
                          </a:solidFill>
                          <a:latin typeface="GillSans" pitchFamily="2" charset="0"/>
                        </a:rPr>
                        <a:t>Input</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a:r>
                        <a:rPr lang="en-US" sz="2000" b="0" dirty="0" smtClean="0">
                          <a:solidFill>
                            <a:schemeClr val="tx1"/>
                          </a:solidFill>
                          <a:latin typeface="GillSans" pitchFamily="2" charset="0"/>
                        </a:rPr>
                        <a:t>Output</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r>
              <a:tr h="370840">
                <a:tc>
                  <a:txBody>
                    <a:bodyPr/>
                    <a:lstStyle/>
                    <a:p>
                      <a:pPr algn="l">
                        <a:buFont typeface="Arial" pitchFamily="34" charset="0"/>
                        <a:buNone/>
                      </a:pPr>
                      <a:r>
                        <a:rPr lang="en-US" sz="2000" b="0" dirty="0" smtClean="0">
                          <a:solidFill>
                            <a:srgbClr val="0000FF"/>
                          </a:solidFill>
                          <a:latin typeface="GillSans" pitchFamily="2" charset="0"/>
                        </a:rPr>
                        <a:t>Process models</a:t>
                      </a:r>
                    </a:p>
                    <a:p>
                      <a:pPr algn="l">
                        <a:buFont typeface="Arial" pitchFamily="34" charset="0"/>
                        <a:buNone/>
                      </a:pPr>
                      <a:r>
                        <a:rPr lang="en-US" sz="2000" b="0" dirty="0" smtClean="0">
                          <a:solidFill>
                            <a:srgbClr val="0000FF"/>
                          </a:solidFill>
                          <a:latin typeface="GillSans" pitchFamily="2" charset="0"/>
                        </a:rPr>
                        <a:t>Event logs</a:t>
                      </a:r>
                      <a:endParaRPr lang="en-US" sz="2000" b="0" dirty="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buFont typeface="Arial" pitchFamily="34" charset="0"/>
                        <a:buNone/>
                      </a:pPr>
                      <a:r>
                        <a:rPr lang="en-US" sz="2000" b="0" dirty="0" smtClean="0">
                          <a:solidFill>
                            <a:srgbClr val="0000FF"/>
                          </a:solidFill>
                          <a:latin typeface="GillSans" pitchFamily="2" charset="0"/>
                        </a:rPr>
                        <a:t>Configuration support system </a:t>
                      </a:r>
                      <a:r>
                        <a:rPr lang="en-US" sz="2000" b="0" dirty="0" smtClean="0">
                          <a:solidFill>
                            <a:schemeClr val="tx1"/>
                          </a:solidFill>
                          <a:latin typeface="GillSans" pitchFamily="2" charset="0"/>
                        </a:rPr>
                        <a:t>(configuration</a:t>
                      </a:r>
                      <a:r>
                        <a:rPr lang="en-US" sz="2000" b="0" baseline="0" dirty="0" smtClean="0">
                          <a:solidFill>
                            <a:schemeClr val="tx1"/>
                          </a:solidFill>
                          <a:latin typeface="GillSans" pitchFamily="2" charset="0"/>
                        </a:rPr>
                        <a:t> guidance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gridSpan="2">
                  <a:txBody>
                    <a:bodyPr/>
                    <a:lstStyle/>
                    <a:p>
                      <a:pPr algn="ctr">
                        <a:buFont typeface="Arial" pitchFamily="34" charset="0"/>
                        <a:buNone/>
                      </a:pPr>
                      <a:r>
                        <a:rPr lang="en-US" sz="2000" b="0" dirty="0" smtClean="0">
                          <a:solidFill>
                            <a:schemeClr val="tx1"/>
                          </a:solidFill>
                          <a:latin typeface="GillSans" pitchFamily="2" charset="0"/>
                        </a:rPr>
                        <a:t>Contribution</a:t>
                      </a:r>
                      <a:endParaRPr lang="en-US" sz="2000" b="0" dirty="0">
                        <a:solidFill>
                          <a:schemeClr val="tx1"/>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r>
              <a:tr h="370840">
                <a:tc gridSpan="2">
                  <a:txBody>
                    <a:bodyPr/>
                    <a:lstStyle/>
                    <a:p>
                      <a:pPr marL="0" indent="0"/>
                      <a:r>
                        <a:rPr lang="en-US" sz="2000" b="0" dirty="0" smtClean="0">
                          <a:latin typeface="GillSans" pitchFamily="2" charset="0"/>
                        </a:rPr>
                        <a:t>We proposed to use </a:t>
                      </a:r>
                      <a:r>
                        <a:rPr lang="en-US" sz="2000" b="0" dirty="0" smtClean="0">
                          <a:solidFill>
                            <a:srgbClr val="0000FF"/>
                          </a:solidFill>
                          <a:latin typeface="GillSans" pitchFamily="2" charset="0"/>
                        </a:rPr>
                        <a:t>data mining </a:t>
                      </a:r>
                      <a:r>
                        <a:rPr lang="en-US" sz="2000" b="0" dirty="0" smtClean="0">
                          <a:latin typeface="GillSans" pitchFamily="2" charset="0"/>
                        </a:rPr>
                        <a:t>and</a:t>
                      </a:r>
                      <a:r>
                        <a:rPr lang="en-US" sz="2000" b="0" dirty="0" smtClean="0">
                          <a:solidFill>
                            <a:srgbClr val="0000FF"/>
                          </a:solidFill>
                          <a:latin typeface="GillSans" pitchFamily="2" charset="0"/>
                        </a:rPr>
                        <a:t> graph theory techniques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r h="370840">
                <a:tc gridSpan="2">
                  <a:txBody>
                    <a:bodyPr/>
                    <a:lstStyle/>
                    <a:p>
                      <a:pPr marL="0" marR="0" indent="0" algn="ctr"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chemeClr val="tx1"/>
                          </a:solidFill>
                          <a:latin typeface="GillSans" pitchFamily="2" charset="0"/>
                        </a:rPr>
                        <a:t>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hMerge="1">
                  <a:txBody>
                    <a:bodyPr/>
                    <a:lstStyle/>
                    <a:p>
                      <a:endParaRPr lang="en-US"/>
                    </a:p>
                  </a:txBody>
                  <a:tcPr/>
                </a:tc>
              </a:tr>
              <a:tr h="370840">
                <a:tc gridSpan="2">
                  <a:txBody>
                    <a:bodyPr/>
                    <a:lstStyle/>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Two</a:t>
                      </a:r>
                      <a:r>
                        <a:rPr lang="en-US" sz="2000" b="0" dirty="0" smtClean="0">
                          <a:latin typeface="GillSans" pitchFamily="2" charset="0"/>
                        </a:rPr>
                        <a:t> </a:t>
                      </a:r>
                      <a:r>
                        <a:rPr lang="en-US" sz="2000" b="0" dirty="0" smtClean="0">
                          <a:solidFill>
                            <a:srgbClr val="0000FF"/>
                          </a:solidFill>
                          <a:latin typeface="GillSans" pitchFamily="2" charset="0"/>
                        </a:rPr>
                        <a:t>proof of concepts </a:t>
                      </a:r>
                      <a:r>
                        <a:rPr lang="en-US" sz="2000" b="0" dirty="0" smtClean="0">
                          <a:latin typeface="GillSans" pitchFamily="2" charset="0"/>
                        </a:rPr>
                        <a:t>to validate our approach</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Experiments</a:t>
                      </a:r>
                      <a:r>
                        <a:rPr lang="en-US" sz="2000" b="0" dirty="0" smtClean="0">
                          <a:latin typeface="GillSans" pitchFamily="2" charset="0"/>
                        </a:rPr>
                        <a:t> on a dataset from SAP reference model</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Case study </a:t>
                      </a:r>
                      <a:r>
                        <a:rPr lang="en-US" sz="2000" b="0" dirty="0" smtClean="0">
                          <a:latin typeface="GillSans" pitchFamily="2" charset="0"/>
                        </a:rPr>
                        <a:t>with academics and professionals</a:t>
                      </a:r>
                    </a:p>
                    <a:p>
                      <a:pPr marL="0" marR="0" indent="0" algn="l" defTabSz="914400" rtl="0" eaLnBrk="1" fontAlgn="auto" latinLnBrk="0" hangingPunct="1">
                        <a:lnSpc>
                          <a:spcPct val="100000"/>
                        </a:lnSpc>
                        <a:spcBef>
                          <a:spcPts val="0"/>
                        </a:spcBef>
                        <a:spcAft>
                          <a:spcPts val="0"/>
                        </a:spcAft>
                        <a:buClrTx/>
                        <a:buSzTx/>
                        <a:buFont typeface="Arial" pitchFamily="34" charset="0"/>
                        <a:buNone/>
                        <a:tabLst/>
                        <a:defRPr/>
                      </a:pPr>
                      <a:r>
                        <a:rPr lang="en-US" sz="2000" b="0" dirty="0" smtClean="0">
                          <a:solidFill>
                            <a:srgbClr val="0000FF"/>
                          </a:solidFill>
                          <a:latin typeface="GillSans" pitchFamily="2" charset="0"/>
                        </a:rPr>
                        <a:t>Results</a:t>
                      </a:r>
                      <a:r>
                        <a:rPr lang="en-US" sz="2000" b="0" dirty="0" smtClean="0">
                          <a:latin typeface="GillSans" pitchFamily="2" charset="0"/>
                        </a:rPr>
                        <a:t>: our approach is </a:t>
                      </a:r>
                      <a:r>
                        <a:rPr lang="en-US" sz="2000" b="0" dirty="0" smtClean="0">
                          <a:solidFill>
                            <a:srgbClr val="0000FF"/>
                          </a:solidFill>
                          <a:latin typeface="GillSans" pitchFamily="2" charset="0"/>
                        </a:rPr>
                        <a:t>accurate,</a:t>
                      </a:r>
                      <a:r>
                        <a:rPr lang="en-US" sz="2000" b="0" baseline="0" dirty="0" smtClean="0">
                          <a:solidFill>
                            <a:srgbClr val="0000FF"/>
                          </a:solidFill>
                          <a:latin typeface="GillSans" pitchFamily="2" charset="0"/>
                        </a:rPr>
                        <a:t> </a:t>
                      </a:r>
                      <a:r>
                        <a:rPr lang="en-US" sz="2000" b="0" dirty="0" smtClean="0">
                          <a:solidFill>
                            <a:schemeClr val="tx1"/>
                          </a:solidFill>
                          <a:latin typeface="GillSans" pitchFamily="2" charset="0"/>
                        </a:rPr>
                        <a:t>of</a:t>
                      </a:r>
                      <a:r>
                        <a:rPr lang="en-US" sz="2000" b="0" baseline="0" dirty="0" smtClean="0">
                          <a:solidFill>
                            <a:schemeClr val="tx1"/>
                          </a:solidFill>
                          <a:latin typeface="GillSans" pitchFamily="2" charset="0"/>
                        </a:rPr>
                        <a:t> </a:t>
                      </a:r>
                      <a:r>
                        <a:rPr lang="en-US" sz="2000" b="0" baseline="0" dirty="0" smtClean="0">
                          <a:solidFill>
                            <a:srgbClr val="0000FF"/>
                          </a:solidFill>
                          <a:latin typeface="GillSans" pitchFamily="2" charset="0"/>
                        </a:rPr>
                        <a:t>good result’ quality </a:t>
                      </a:r>
                      <a:r>
                        <a:rPr lang="en-US" sz="2000" b="0" baseline="0" dirty="0" smtClean="0">
                          <a:solidFill>
                            <a:schemeClr val="tx1"/>
                          </a:solidFill>
                          <a:latin typeface="GillSans" pitchFamily="2" charset="0"/>
                        </a:rPr>
                        <a:t>and</a:t>
                      </a:r>
                      <a:r>
                        <a:rPr lang="en-US" sz="2000" b="0" baseline="0" dirty="0" smtClean="0">
                          <a:solidFill>
                            <a:srgbClr val="0000FF"/>
                          </a:solidFill>
                          <a:latin typeface="GillSans" pitchFamily="2" charset="0"/>
                        </a:rPr>
                        <a:t> </a:t>
                      </a:r>
                      <a:r>
                        <a:rPr lang="en-US" sz="2000" b="0" dirty="0" smtClean="0">
                          <a:solidFill>
                            <a:srgbClr val="0000FF"/>
                          </a:solidFill>
                          <a:latin typeface="GillSans" pitchFamily="2" charset="0"/>
                        </a:rPr>
                        <a:t>practically useful</a:t>
                      </a:r>
                      <a:endParaRPr lang="en-US" sz="2000" b="0" baseline="0" dirty="0" smtClean="0">
                        <a:solidFill>
                          <a:srgbClr val="0000FF"/>
                        </a:solidFill>
                        <a:latin typeface="GillSans"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r>
            </a:tbl>
          </a:graphicData>
        </a:graphic>
      </p:graphicFrame>
      <p:sp>
        <p:nvSpPr>
          <p:cNvPr id="10" name="Rectangle 9"/>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Conclusion and future work</a:t>
            </a:r>
            <a:endParaRPr lang="en-US" sz="2000" dirty="0">
              <a:latin typeface="Bookman Old Style" pitchFamily="18" charset="0"/>
            </a:endParaRPr>
          </a:p>
        </p:txBody>
      </p:sp>
      <p:sp>
        <p:nvSpPr>
          <p:cNvPr id="11" name="Rectangle 10"/>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Conclusion</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Future work</a:t>
            </a:r>
            <a:endParaRPr lang="en-US" dirty="0">
              <a:solidFill>
                <a:schemeClr val="accent1"/>
              </a:solidFill>
            </a:endParaRPr>
          </a:p>
        </p:txBody>
      </p:sp>
      <p:sp>
        <p:nvSpPr>
          <p:cNvPr id="3" name="Espace réservé du contenu 2"/>
          <p:cNvSpPr>
            <a:spLocks noGrp="1"/>
          </p:cNvSpPr>
          <p:nvPr>
            <p:ph idx="1"/>
          </p:nvPr>
        </p:nvSpPr>
        <p:spPr>
          <a:xfrm>
            <a:off x="323528" y="1340768"/>
            <a:ext cx="8496944" cy="4968552"/>
          </a:xfrm>
        </p:spPr>
        <p:txBody>
          <a:bodyPr>
            <a:normAutofit/>
          </a:bodyPr>
          <a:lstStyle/>
          <a:p>
            <a:pPr>
              <a:buNone/>
            </a:pPr>
            <a:r>
              <a:rPr lang="en-US" sz="2400" b="0" dirty="0" smtClean="0">
                <a:solidFill>
                  <a:srgbClr val="FF0000"/>
                </a:solidFill>
              </a:rPr>
              <a:t>Short term:</a:t>
            </a:r>
          </a:p>
          <a:p>
            <a:pPr>
              <a:buFont typeface="Wingdings" pitchFamily="2" charset="2"/>
              <a:buChar char="§"/>
            </a:pPr>
            <a:r>
              <a:rPr lang="en-US" sz="2400" b="0" dirty="0" smtClean="0"/>
              <a:t>Generate a </a:t>
            </a:r>
            <a:r>
              <a:rPr lang="en-US" sz="2400" b="0" dirty="0" smtClean="0">
                <a:solidFill>
                  <a:srgbClr val="0000FF"/>
                </a:solidFill>
              </a:rPr>
              <a:t>domain-based model </a:t>
            </a:r>
            <a:r>
              <a:rPr lang="en-US" sz="2400" b="0" dirty="0" smtClean="0"/>
              <a:t>from our technical-based configuration guidance model</a:t>
            </a:r>
          </a:p>
          <a:p>
            <a:pPr>
              <a:buFont typeface="Wingdings" pitchFamily="2" charset="2"/>
              <a:buChar char="§"/>
            </a:pPr>
            <a:r>
              <a:rPr lang="en-US" sz="2400" b="0" dirty="0" smtClean="0">
                <a:solidFill>
                  <a:srgbClr val="0000FF"/>
                </a:solidFill>
              </a:rPr>
              <a:t>Enhance the quality </a:t>
            </a:r>
            <a:r>
              <a:rPr lang="en-US" sz="2400" b="0" dirty="0" smtClean="0"/>
              <a:t>of our configuration support</a:t>
            </a:r>
          </a:p>
          <a:p>
            <a:pPr>
              <a:buNone/>
            </a:pPr>
            <a:endParaRPr lang="en-US" sz="800" b="0" dirty="0" smtClean="0">
              <a:solidFill>
                <a:srgbClr val="FF0000"/>
              </a:solidFill>
            </a:endParaRPr>
          </a:p>
          <a:p>
            <a:pPr>
              <a:buNone/>
            </a:pPr>
            <a:r>
              <a:rPr lang="en-US" sz="2400" b="0" dirty="0" smtClean="0">
                <a:solidFill>
                  <a:srgbClr val="FF0000"/>
                </a:solidFill>
              </a:rPr>
              <a:t>Medium term:</a:t>
            </a:r>
          </a:p>
          <a:p>
            <a:pPr>
              <a:buFont typeface="Wingdings" pitchFamily="2" charset="2"/>
              <a:buChar char="§"/>
            </a:pPr>
            <a:r>
              <a:rPr lang="en-US" sz="2400" b="0" dirty="0" smtClean="0"/>
              <a:t>Extend our approach to take into account the </a:t>
            </a:r>
            <a:r>
              <a:rPr lang="en-US" sz="2400" b="0" dirty="0" smtClean="0">
                <a:solidFill>
                  <a:srgbClr val="0000FF"/>
                </a:solidFill>
              </a:rPr>
              <a:t>resource</a:t>
            </a:r>
            <a:r>
              <a:rPr lang="en-US" sz="2400" b="0" dirty="0" smtClean="0"/>
              <a:t> and </a:t>
            </a:r>
            <a:r>
              <a:rPr lang="en-US" sz="2400" b="0" dirty="0" smtClean="0">
                <a:solidFill>
                  <a:srgbClr val="0000FF"/>
                </a:solidFill>
              </a:rPr>
              <a:t>data perspectives</a:t>
            </a:r>
            <a:r>
              <a:rPr lang="en-US" sz="2400" b="0" dirty="0" smtClean="0"/>
              <a:t> in business processes</a:t>
            </a:r>
          </a:p>
          <a:p>
            <a:pPr>
              <a:buNone/>
            </a:pPr>
            <a:endParaRPr lang="en-US" sz="800" b="0" dirty="0" smtClean="0">
              <a:solidFill>
                <a:srgbClr val="FF0000"/>
              </a:solidFill>
            </a:endParaRPr>
          </a:p>
          <a:p>
            <a:pPr>
              <a:buNone/>
            </a:pPr>
            <a:r>
              <a:rPr lang="en-US" sz="2400" b="0" dirty="0" smtClean="0">
                <a:solidFill>
                  <a:srgbClr val="FF0000"/>
                </a:solidFill>
              </a:rPr>
              <a:t>Long term:</a:t>
            </a:r>
          </a:p>
          <a:p>
            <a:pPr>
              <a:buFont typeface="Wingdings" pitchFamily="2" charset="2"/>
              <a:buChar char="§"/>
            </a:pPr>
            <a:r>
              <a:rPr lang="en-US" sz="2400" b="0" dirty="0" smtClean="0"/>
              <a:t>Business process </a:t>
            </a:r>
            <a:r>
              <a:rPr lang="en-US" sz="2400" b="0" dirty="0" smtClean="0">
                <a:solidFill>
                  <a:srgbClr val="0000FF"/>
                </a:solidFill>
              </a:rPr>
              <a:t>configuration in the cloud</a:t>
            </a:r>
            <a:r>
              <a:rPr lang="en-US" sz="2400" b="0" dirty="0" smtClean="0"/>
              <a:t>: </a:t>
            </a:r>
          </a:p>
          <a:p>
            <a:pPr marL="723900">
              <a:buFont typeface="Arial" pitchFamily="34" charset="0"/>
              <a:buChar char="•"/>
            </a:pPr>
            <a:r>
              <a:rPr lang="en-US" sz="2400" b="0" dirty="0" smtClean="0"/>
              <a:t>How to allow a </a:t>
            </a:r>
            <a:r>
              <a:rPr lang="en-US" sz="2400" b="0" dirty="0" smtClean="0">
                <a:solidFill>
                  <a:srgbClr val="0000FF"/>
                </a:solidFill>
              </a:rPr>
              <a:t>configurable process deployment?</a:t>
            </a:r>
          </a:p>
          <a:p>
            <a:pPr marL="723900">
              <a:buFont typeface="Arial" pitchFamily="34" charset="0"/>
              <a:buChar char="•"/>
            </a:pPr>
            <a:r>
              <a:rPr lang="en-US" sz="2400" b="0" dirty="0" smtClean="0"/>
              <a:t>How to allow a </a:t>
            </a:r>
            <a:r>
              <a:rPr lang="en-US" sz="2400" b="0" dirty="0" smtClean="0">
                <a:solidFill>
                  <a:srgbClr val="0000FF"/>
                </a:solidFill>
              </a:rPr>
              <a:t>configurable cloud resource allocation?</a:t>
            </a:r>
            <a:endParaRPr lang="en-US" sz="2400" b="0" dirty="0" smtClean="0"/>
          </a:p>
          <a:p>
            <a:pPr>
              <a:buBlip>
                <a:blip r:embed="rId3"/>
              </a:buBlip>
            </a:pPr>
            <a:endParaRPr lang="en-US" b="0" dirty="0"/>
          </a:p>
        </p:txBody>
      </p:sp>
      <p:sp>
        <p:nvSpPr>
          <p:cNvPr id="4" name="Espace réservé de la date 3"/>
          <p:cNvSpPr>
            <a:spLocks noGrp="1"/>
          </p:cNvSpPr>
          <p:nvPr>
            <p:ph type="dt" sz="half" idx="10"/>
          </p:nvPr>
        </p:nvSpPr>
        <p:spPr/>
        <p:txBody>
          <a:bodyPr/>
          <a:lstStyle/>
          <a:p>
            <a:fld id="{BEE4B4E2-08AA-4E12-8B91-38BE882091B2}"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55</a:t>
            </a:r>
            <a:endParaRPr lang="fr-FR" dirty="0"/>
          </a:p>
        </p:txBody>
      </p:sp>
      <p:sp>
        <p:nvSpPr>
          <p:cNvPr id="15" name="Rectangle 14"/>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Conclusion and future work</a:t>
            </a:r>
            <a:endParaRPr lang="en-US" sz="2000" dirty="0">
              <a:latin typeface="Bookman Old Style" pitchFamily="18" charset="0"/>
            </a:endParaRPr>
          </a:p>
        </p:txBody>
      </p:sp>
      <p:sp>
        <p:nvSpPr>
          <p:cNvPr id="16" name="Rectangle 15"/>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smtClean="0">
                <a:latin typeface="Bookman Old Style" pitchFamily="18" charset="0"/>
              </a:rPr>
              <a:t>Future work</a:t>
            </a:r>
            <a:endParaRPr lang="en-US" sz="2000" dirty="0">
              <a:latin typeface="Bookman Old Style"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Publications</a:t>
            </a:r>
            <a:endParaRPr lang="en-US" dirty="0"/>
          </a:p>
        </p:txBody>
      </p:sp>
      <p:sp>
        <p:nvSpPr>
          <p:cNvPr id="7" name="Espace réservé du contenu 6"/>
          <p:cNvSpPr>
            <a:spLocks noGrp="1"/>
          </p:cNvSpPr>
          <p:nvPr>
            <p:ph idx="1"/>
          </p:nvPr>
        </p:nvSpPr>
        <p:spPr/>
        <p:txBody>
          <a:bodyPr>
            <a:normAutofit/>
          </a:bodyPr>
          <a:lstStyle/>
          <a:p>
            <a:r>
              <a:rPr lang="en-US" sz="2000" dirty="0" smtClean="0"/>
              <a:t>International journals</a:t>
            </a:r>
          </a:p>
          <a:p>
            <a:endParaRPr lang="en-US" sz="1200" dirty="0" smtClean="0"/>
          </a:p>
          <a:p>
            <a:pPr marL="457200" indent="-457200">
              <a:buFont typeface="+mj-lt"/>
              <a:buAutoNum type="arabicPeriod"/>
            </a:pPr>
            <a:r>
              <a:rPr lang="fr-FR" sz="2000" u="sng" dirty="0" err="1" smtClean="0"/>
              <a:t>Nour</a:t>
            </a:r>
            <a:r>
              <a:rPr lang="fr-FR" sz="2000" u="sng" dirty="0" smtClean="0"/>
              <a:t> Assy</a:t>
            </a:r>
            <a:r>
              <a:rPr lang="fr-FR" sz="2000" dirty="0" smtClean="0"/>
              <a:t>, Nguyen </a:t>
            </a:r>
            <a:r>
              <a:rPr lang="fr-FR" sz="2000" dirty="0" err="1" smtClean="0"/>
              <a:t>Ngoc</a:t>
            </a:r>
            <a:r>
              <a:rPr lang="fr-FR" sz="2000" dirty="0" smtClean="0"/>
              <a:t> Chan, Walid </a:t>
            </a:r>
            <a:r>
              <a:rPr lang="fr-FR" sz="2000" dirty="0" err="1" smtClean="0"/>
              <a:t>Gaaloul</a:t>
            </a:r>
            <a:r>
              <a:rPr lang="fr-FR" sz="2000" dirty="0" smtClean="0"/>
              <a:t> and Bruno </a:t>
            </a:r>
            <a:r>
              <a:rPr lang="fr-FR" sz="2000" dirty="0" err="1" smtClean="0"/>
              <a:t>Defude</a:t>
            </a:r>
            <a:r>
              <a:rPr lang="fr-FR" sz="2000" dirty="0" smtClean="0"/>
              <a:t>, </a:t>
            </a:r>
            <a:r>
              <a:rPr lang="fr-FR" sz="2000" i="1" dirty="0" smtClean="0"/>
              <a:t>An </a:t>
            </a:r>
            <a:r>
              <a:rPr lang="fr-FR" sz="2000" i="1" dirty="0" err="1" smtClean="0"/>
              <a:t>Automated</a:t>
            </a:r>
            <a:r>
              <a:rPr lang="fr-FR" sz="2000" i="1" dirty="0" smtClean="0"/>
              <a:t> </a:t>
            </a:r>
            <a:r>
              <a:rPr lang="fr-FR" sz="2000" i="1" dirty="0" err="1" smtClean="0"/>
              <a:t>Approach</a:t>
            </a:r>
            <a:r>
              <a:rPr lang="fr-FR" sz="2000" i="1" dirty="0" smtClean="0"/>
              <a:t> for </a:t>
            </a:r>
            <a:r>
              <a:rPr lang="fr-FR" sz="2000" i="1" dirty="0" err="1" smtClean="0"/>
              <a:t>Assisting</a:t>
            </a:r>
            <a:r>
              <a:rPr lang="fr-FR" sz="2000" i="1" dirty="0" smtClean="0"/>
              <a:t> the Design of Configurable </a:t>
            </a:r>
            <a:r>
              <a:rPr lang="fr-FR" sz="2000" i="1" dirty="0" err="1" smtClean="0"/>
              <a:t>Process</a:t>
            </a:r>
            <a:r>
              <a:rPr lang="fr-FR" sz="2000" i="1" dirty="0" smtClean="0"/>
              <a:t> </a:t>
            </a:r>
            <a:r>
              <a:rPr lang="fr-FR" sz="2000" i="1" dirty="0" err="1" smtClean="0"/>
              <a:t>Models</a:t>
            </a:r>
            <a:r>
              <a:rPr lang="fr-FR" sz="2000" dirty="0" smtClean="0"/>
              <a:t>, </a:t>
            </a:r>
            <a:r>
              <a:rPr lang="fr-FR" sz="2000" dirty="0" smtClean="0">
                <a:solidFill>
                  <a:srgbClr val="0000FF"/>
                </a:solidFill>
              </a:rPr>
              <a:t>IEEE Transactions on Services </a:t>
            </a:r>
            <a:r>
              <a:rPr lang="fr-FR" sz="2000" dirty="0" err="1" smtClean="0">
                <a:solidFill>
                  <a:srgbClr val="0000FF"/>
                </a:solidFill>
              </a:rPr>
              <a:t>Computing</a:t>
            </a:r>
            <a:r>
              <a:rPr lang="fr-FR" sz="2000" dirty="0" smtClean="0">
                <a:solidFill>
                  <a:srgbClr val="0000FF"/>
                </a:solidFill>
              </a:rPr>
              <a:t>, 2015 </a:t>
            </a:r>
            <a:r>
              <a:rPr lang="fr-FR" sz="2000" dirty="0" smtClean="0"/>
              <a:t>(To </a:t>
            </a:r>
            <a:r>
              <a:rPr lang="fr-FR" sz="2000" dirty="0" err="1" smtClean="0"/>
              <a:t>appear</a:t>
            </a:r>
            <a:r>
              <a:rPr lang="fr-FR" sz="2000" dirty="0" smtClean="0"/>
              <a:t>)</a:t>
            </a:r>
          </a:p>
          <a:p>
            <a:pPr marL="457200" indent="-457200">
              <a:buFont typeface="+mj-lt"/>
              <a:buAutoNum type="arabicPeriod"/>
            </a:pPr>
            <a:endParaRPr lang="fr-FR" sz="900" dirty="0" smtClean="0"/>
          </a:p>
          <a:p>
            <a:pPr marL="457200" indent="-457200">
              <a:buFont typeface="+mj-lt"/>
              <a:buAutoNum type="arabicPeriod"/>
            </a:pPr>
            <a:r>
              <a:rPr lang="fr-FR" sz="2000" dirty="0" err="1" smtClean="0"/>
              <a:t>Karn</a:t>
            </a:r>
            <a:r>
              <a:rPr lang="fr-FR" sz="2000" dirty="0" smtClean="0"/>
              <a:t> </a:t>
            </a:r>
            <a:r>
              <a:rPr lang="fr-FR" sz="2000" dirty="0" err="1" smtClean="0"/>
              <a:t>Yongsiriwit</a:t>
            </a:r>
            <a:r>
              <a:rPr lang="fr-FR" sz="2000" dirty="0" smtClean="0"/>
              <a:t>, </a:t>
            </a:r>
            <a:r>
              <a:rPr lang="fr-FR" sz="2000" u="sng" dirty="0" err="1" smtClean="0"/>
              <a:t>Nour</a:t>
            </a:r>
            <a:r>
              <a:rPr lang="fr-FR" sz="2000" u="sng" dirty="0" smtClean="0"/>
              <a:t> Assy</a:t>
            </a:r>
            <a:r>
              <a:rPr lang="fr-FR" sz="2000" dirty="0" smtClean="0"/>
              <a:t> and Walid </a:t>
            </a:r>
            <a:r>
              <a:rPr lang="fr-FR" sz="2000" dirty="0" err="1" smtClean="0"/>
              <a:t>Gaaloul</a:t>
            </a:r>
            <a:r>
              <a:rPr lang="fr-FR" sz="2000" dirty="0" smtClean="0"/>
              <a:t>, </a:t>
            </a:r>
            <a:r>
              <a:rPr lang="fr-FR" sz="2000" i="1" dirty="0" smtClean="0"/>
              <a:t>A </a:t>
            </a:r>
            <a:r>
              <a:rPr lang="fr-FR" sz="2000" i="1" dirty="0" err="1" smtClean="0"/>
              <a:t>Semantic</a:t>
            </a:r>
            <a:r>
              <a:rPr lang="fr-FR" sz="2000" i="1" dirty="0" smtClean="0"/>
              <a:t> Framework for Multi-tenant Business </a:t>
            </a:r>
            <a:r>
              <a:rPr lang="fr-FR" sz="2000" i="1" dirty="0" err="1" smtClean="0"/>
              <a:t>Process</a:t>
            </a:r>
            <a:r>
              <a:rPr lang="fr-FR" sz="2000" i="1" dirty="0" smtClean="0"/>
              <a:t> Design</a:t>
            </a:r>
            <a:r>
              <a:rPr lang="fr-FR" sz="2000" dirty="0" smtClean="0"/>
              <a:t>, </a:t>
            </a:r>
            <a:r>
              <a:rPr lang="fr-FR" sz="2000" dirty="0" smtClean="0">
                <a:solidFill>
                  <a:srgbClr val="0000FF"/>
                </a:solidFill>
              </a:rPr>
              <a:t>Journal of Networking and Computer Applications</a:t>
            </a:r>
            <a:r>
              <a:rPr lang="fr-FR" sz="2000" dirty="0" smtClean="0"/>
              <a:t> </a:t>
            </a:r>
            <a:r>
              <a:rPr lang="fr-FR" sz="2000" dirty="0" err="1" smtClean="0">
                <a:solidFill>
                  <a:srgbClr val="0000FF"/>
                </a:solidFill>
              </a:rPr>
              <a:t>published</a:t>
            </a:r>
            <a:r>
              <a:rPr lang="fr-FR" sz="2000" dirty="0" smtClean="0">
                <a:solidFill>
                  <a:srgbClr val="0000FF"/>
                </a:solidFill>
              </a:rPr>
              <a:t> by Elsevier,  2015 </a:t>
            </a:r>
            <a:r>
              <a:rPr lang="fr-FR" sz="2000" dirty="0" smtClean="0"/>
              <a:t>(To </a:t>
            </a:r>
            <a:r>
              <a:rPr lang="fr-FR" sz="2000" dirty="0" err="1" smtClean="0"/>
              <a:t>appear</a:t>
            </a:r>
            <a:r>
              <a:rPr lang="fr-FR" sz="2000" dirty="0" smtClean="0"/>
              <a:t>)</a:t>
            </a:r>
          </a:p>
          <a:p>
            <a:pPr marL="457200" indent="-457200">
              <a:buFont typeface="+mj-lt"/>
              <a:buAutoNum type="arabicPeriod"/>
            </a:pPr>
            <a:endParaRPr lang="fr-FR" sz="900" dirty="0" smtClean="0"/>
          </a:p>
          <a:p>
            <a:pPr marL="457200" indent="-457200">
              <a:buFont typeface="+mj-lt"/>
              <a:buAutoNum type="arabicPeriod"/>
            </a:pPr>
            <a:r>
              <a:rPr lang="fr-FR" sz="2000" u="sng" dirty="0" err="1" smtClean="0"/>
              <a:t>Nour</a:t>
            </a:r>
            <a:r>
              <a:rPr lang="fr-FR" sz="2000" u="sng" dirty="0" smtClean="0"/>
              <a:t> Assy</a:t>
            </a:r>
            <a:r>
              <a:rPr lang="fr-FR" sz="2000" dirty="0" smtClean="0"/>
              <a:t>, Nguyen </a:t>
            </a:r>
            <a:r>
              <a:rPr lang="fr-FR" sz="2000" dirty="0" err="1" smtClean="0"/>
              <a:t>Ngoc</a:t>
            </a:r>
            <a:r>
              <a:rPr lang="fr-FR" sz="2000" dirty="0" smtClean="0"/>
              <a:t> Chan, Walid </a:t>
            </a:r>
            <a:r>
              <a:rPr lang="fr-FR" sz="2000" dirty="0" err="1" smtClean="0"/>
              <a:t>Gaaloul</a:t>
            </a:r>
            <a:r>
              <a:rPr lang="fr-FR" sz="2000" dirty="0" smtClean="0"/>
              <a:t> and Bruno </a:t>
            </a:r>
            <a:r>
              <a:rPr lang="fr-FR" sz="2000" dirty="0" err="1" smtClean="0"/>
              <a:t>Defude</a:t>
            </a:r>
            <a:r>
              <a:rPr lang="fr-FR" sz="2000" dirty="0" smtClean="0"/>
              <a:t>, </a:t>
            </a:r>
            <a:r>
              <a:rPr lang="fr-FR" sz="2000" i="1" dirty="0" err="1" smtClean="0"/>
              <a:t>Deriving</a:t>
            </a:r>
            <a:r>
              <a:rPr lang="fr-FR" sz="2000" i="1" dirty="0" smtClean="0"/>
              <a:t> Configurable Fragments for </a:t>
            </a:r>
            <a:r>
              <a:rPr lang="fr-FR" sz="2000" i="1" dirty="0" err="1" smtClean="0"/>
              <a:t>Process</a:t>
            </a:r>
            <a:r>
              <a:rPr lang="fr-FR" sz="2000" i="1" dirty="0" smtClean="0"/>
              <a:t> Design</a:t>
            </a:r>
            <a:r>
              <a:rPr lang="fr-FR" sz="2000" dirty="0" smtClean="0"/>
              <a:t>, </a:t>
            </a:r>
            <a:r>
              <a:rPr lang="fr-FR" sz="2000" dirty="0" smtClean="0">
                <a:solidFill>
                  <a:srgbClr val="0000FF"/>
                </a:solidFill>
              </a:rPr>
              <a:t>International Journal of Business </a:t>
            </a:r>
            <a:r>
              <a:rPr lang="fr-FR" sz="2000" dirty="0" err="1" smtClean="0">
                <a:solidFill>
                  <a:srgbClr val="0000FF"/>
                </a:solidFill>
              </a:rPr>
              <a:t>Process</a:t>
            </a:r>
            <a:r>
              <a:rPr lang="fr-FR" sz="2000" dirty="0" smtClean="0">
                <a:solidFill>
                  <a:srgbClr val="0000FF"/>
                </a:solidFill>
              </a:rPr>
              <a:t> </a:t>
            </a:r>
            <a:r>
              <a:rPr lang="fr-FR" sz="2000" dirty="0" err="1" smtClean="0">
                <a:solidFill>
                  <a:srgbClr val="0000FF"/>
                </a:solidFill>
              </a:rPr>
              <a:t>Integration</a:t>
            </a:r>
            <a:r>
              <a:rPr lang="fr-FR" sz="2000" dirty="0" smtClean="0">
                <a:solidFill>
                  <a:srgbClr val="0000FF"/>
                </a:solidFill>
              </a:rPr>
              <a:t> and Management</a:t>
            </a:r>
            <a:r>
              <a:rPr lang="fr-FR" sz="2000" dirty="0" smtClean="0"/>
              <a:t>, </a:t>
            </a:r>
            <a:r>
              <a:rPr lang="fr-FR" sz="2000" dirty="0" smtClean="0">
                <a:solidFill>
                  <a:srgbClr val="0000FF"/>
                </a:solidFill>
              </a:rPr>
              <a:t>2014</a:t>
            </a:r>
            <a:r>
              <a:rPr lang="fr-FR" sz="2000" dirty="0" smtClean="0"/>
              <a:t>, </a:t>
            </a:r>
            <a:r>
              <a:rPr lang="fr-FR" sz="2000" dirty="0" err="1" smtClean="0"/>
              <a:t>InderScience</a:t>
            </a:r>
            <a:r>
              <a:rPr lang="fr-FR" sz="2000" dirty="0" smtClean="0"/>
              <a:t>, ISSN:1741-8771, Volume 7, pages 2-21, 2014.</a:t>
            </a:r>
            <a:endParaRPr lang="en-US" sz="2000" dirty="0" smtClean="0"/>
          </a:p>
        </p:txBody>
      </p:sp>
      <p:sp>
        <p:nvSpPr>
          <p:cNvPr id="4" name="Espace réservé de la date 3"/>
          <p:cNvSpPr>
            <a:spLocks noGrp="1"/>
          </p:cNvSpPr>
          <p:nvPr>
            <p:ph type="dt" sz="half" idx="10"/>
          </p:nvPr>
        </p:nvSpPr>
        <p:spPr/>
        <p:txBody>
          <a:bodyPr/>
          <a:lstStyle/>
          <a:p>
            <a:fld id="{89D25128-343E-4F6F-A6E6-CC19953949B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56</a:t>
            </a:r>
            <a:endParaRPr lang="fr-FR"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Publications</a:t>
            </a:r>
            <a:endParaRPr lang="en-US" dirty="0"/>
          </a:p>
        </p:txBody>
      </p:sp>
      <p:sp>
        <p:nvSpPr>
          <p:cNvPr id="7" name="Espace réservé du contenu 6"/>
          <p:cNvSpPr>
            <a:spLocks noGrp="1"/>
          </p:cNvSpPr>
          <p:nvPr>
            <p:ph idx="1"/>
          </p:nvPr>
        </p:nvSpPr>
        <p:spPr/>
        <p:txBody>
          <a:bodyPr>
            <a:normAutofit fontScale="85000" lnSpcReduction="10000"/>
          </a:bodyPr>
          <a:lstStyle/>
          <a:p>
            <a:r>
              <a:rPr lang="en-US" sz="2000" dirty="0" smtClean="0"/>
              <a:t>International conferences</a:t>
            </a:r>
          </a:p>
          <a:p>
            <a:endParaRPr lang="en-US" sz="1300" dirty="0" smtClean="0"/>
          </a:p>
          <a:p>
            <a:pPr marL="457200" indent="-457200">
              <a:buFont typeface="+mj-lt"/>
              <a:buAutoNum type="arabicPeriod"/>
            </a:pPr>
            <a:r>
              <a:rPr lang="fr-FR" sz="2000" u="sng" dirty="0" err="1" smtClean="0"/>
              <a:t>Nour</a:t>
            </a:r>
            <a:r>
              <a:rPr lang="fr-FR" sz="2000" u="sng" dirty="0" smtClean="0"/>
              <a:t> Assy</a:t>
            </a:r>
            <a:r>
              <a:rPr lang="fr-FR" sz="2000" dirty="0" smtClean="0"/>
              <a:t> and Walid </a:t>
            </a:r>
            <a:r>
              <a:rPr lang="fr-FR" sz="2000" dirty="0" err="1" smtClean="0"/>
              <a:t>Gaaloul</a:t>
            </a:r>
            <a:r>
              <a:rPr lang="fr-FR" sz="2000" dirty="0" smtClean="0"/>
              <a:t>. </a:t>
            </a:r>
            <a:r>
              <a:rPr lang="en-US" sz="2000" i="1" dirty="0" smtClean="0"/>
              <a:t>Extracting Configuration Guidance Models from Business Process Repositories</a:t>
            </a:r>
            <a:r>
              <a:rPr lang="en-US" sz="2000" dirty="0" smtClean="0"/>
              <a:t>, Business Process Management - 13th International Conference, </a:t>
            </a:r>
            <a:r>
              <a:rPr lang="en-US" sz="2000" dirty="0" smtClean="0">
                <a:solidFill>
                  <a:srgbClr val="0000FF"/>
                </a:solidFill>
              </a:rPr>
              <a:t>BPM 2015</a:t>
            </a:r>
            <a:r>
              <a:rPr lang="en-US" sz="2000" dirty="0" smtClean="0"/>
              <a:t>,  Innsbruck,  Austria, 2015.</a:t>
            </a:r>
          </a:p>
          <a:p>
            <a:pPr marL="457200" indent="-457200">
              <a:buFont typeface="+mj-lt"/>
              <a:buAutoNum type="arabicPeriod"/>
            </a:pPr>
            <a:endParaRPr lang="fr-FR" sz="1300" dirty="0" smtClean="0"/>
          </a:p>
          <a:p>
            <a:pPr marL="457200" indent="-457200">
              <a:buFont typeface="+mj-lt"/>
              <a:buAutoNum type="arabicPeriod"/>
            </a:pPr>
            <a:r>
              <a:rPr lang="fr-FR" sz="2000" u="sng" dirty="0" err="1" smtClean="0"/>
              <a:t>Nour</a:t>
            </a:r>
            <a:r>
              <a:rPr lang="fr-FR" sz="2000" u="sng" dirty="0" smtClean="0"/>
              <a:t> Assy</a:t>
            </a:r>
            <a:r>
              <a:rPr lang="fr-FR" sz="2000" dirty="0" smtClean="0"/>
              <a:t> and Walid </a:t>
            </a:r>
            <a:r>
              <a:rPr lang="fr-FR" sz="2000" dirty="0" err="1" smtClean="0"/>
              <a:t>Gaaloul</a:t>
            </a:r>
            <a:r>
              <a:rPr lang="fr-FR" sz="2000" dirty="0" smtClean="0"/>
              <a:t>, </a:t>
            </a:r>
            <a:r>
              <a:rPr lang="fr-FR" sz="2000" i="1" dirty="0" smtClean="0"/>
              <a:t>Configuration </a:t>
            </a:r>
            <a:r>
              <a:rPr lang="fr-FR" sz="2000" i="1" dirty="0" err="1" smtClean="0"/>
              <a:t>Rule</a:t>
            </a:r>
            <a:r>
              <a:rPr lang="fr-FR" sz="2000" i="1" dirty="0" smtClean="0"/>
              <a:t> </a:t>
            </a:r>
            <a:r>
              <a:rPr lang="fr-FR" sz="2000" i="1" dirty="0" err="1" smtClean="0"/>
              <a:t>Mining</a:t>
            </a:r>
            <a:r>
              <a:rPr lang="fr-FR" sz="2000" i="1" dirty="0" smtClean="0"/>
              <a:t> for </a:t>
            </a:r>
            <a:r>
              <a:rPr lang="fr-FR" sz="2000" i="1" dirty="0" err="1" smtClean="0"/>
              <a:t>Variability</a:t>
            </a:r>
            <a:r>
              <a:rPr lang="fr-FR" sz="2000" i="1" dirty="0" smtClean="0"/>
              <a:t> </a:t>
            </a:r>
            <a:r>
              <a:rPr lang="fr-FR" sz="2000" i="1" dirty="0" err="1" smtClean="0"/>
              <a:t>Analysis</a:t>
            </a:r>
            <a:r>
              <a:rPr lang="fr-FR" sz="2000" i="1" dirty="0" smtClean="0"/>
              <a:t> in Configurable </a:t>
            </a:r>
            <a:r>
              <a:rPr lang="fr-FR" sz="2000" i="1" dirty="0" err="1" smtClean="0"/>
              <a:t>Process</a:t>
            </a:r>
            <a:r>
              <a:rPr lang="fr-FR" sz="2000" i="1" dirty="0" smtClean="0"/>
              <a:t> </a:t>
            </a:r>
            <a:r>
              <a:rPr lang="fr-FR" sz="2000" i="1" dirty="0" err="1" smtClean="0"/>
              <a:t>Models</a:t>
            </a:r>
            <a:r>
              <a:rPr lang="fr-FR" sz="2000" dirty="0" smtClean="0"/>
              <a:t>, 12th International </a:t>
            </a:r>
            <a:r>
              <a:rPr lang="fr-FR" sz="2000" dirty="0" err="1" smtClean="0"/>
              <a:t>Conference</a:t>
            </a:r>
            <a:r>
              <a:rPr lang="fr-FR" sz="2000" dirty="0" smtClean="0"/>
              <a:t> on Service </a:t>
            </a:r>
            <a:r>
              <a:rPr lang="fr-FR" sz="2000" dirty="0" err="1" smtClean="0"/>
              <a:t>Oriented</a:t>
            </a:r>
            <a:r>
              <a:rPr lang="fr-FR" sz="2000" dirty="0" smtClean="0"/>
              <a:t> </a:t>
            </a:r>
            <a:r>
              <a:rPr lang="fr-FR" sz="2000" dirty="0" err="1" smtClean="0"/>
              <a:t>Computing</a:t>
            </a:r>
            <a:r>
              <a:rPr lang="fr-FR" sz="2000" dirty="0" smtClean="0"/>
              <a:t>, </a:t>
            </a:r>
            <a:r>
              <a:rPr lang="fr-FR" sz="2000" dirty="0" smtClean="0">
                <a:solidFill>
                  <a:srgbClr val="0000FF"/>
                </a:solidFill>
              </a:rPr>
              <a:t>ICSOC 2014</a:t>
            </a:r>
            <a:r>
              <a:rPr lang="fr-FR" sz="2000" dirty="0" smtClean="0"/>
              <a:t>, France,  </a:t>
            </a:r>
            <a:r>
              <a:rPr lang="fr-FR" sz="2000" dirty="0" err="1" smtClean="0"/>
              <a:t>November</a:t>
            </a:r>
            <a:r>
              <a:rPr lang="fr-FR" sz="2000" dirty="0" smtClean="0"/>
              <a:t> 2014. </a:t>
            </a:r>
          </a:p>
          <a:p>
            <a:pPr marL="457200" indent="-457200">
              <a:buFont typeface="+mj-lt"/>
              <a:buAutoNum type="arabicPeriod"/>
            </a:pPr>
            <a:endParaRPr lang="fr-FR" sz="1300" dirty="0" smtClean="0"/>
          </a:p>
          <a:p>
            <a:pPr marL="457200" indent="-457200">
              <a:buFont typeface="+mj-lt"/>
              <a:buAutoNum type="arabicPeriod"/>
            </a:pPr>
            <a:r>
              <a:rPr lang="fr-FR" sz="2000" u="sng" dirty="0" err="1" smtClean="0"/>
              <a:t>Nour</a:t>
            </a:r>
            <a:r>
              <a:rPr lang="fr-FR" sz="2000" u="sng" dirty="0" smtClean="0"/>
              <a:t> Assy</a:t>
            </a:r>
            <a:r>
              <a:rPr lang="fr-FR" sz="2000" dirty="0" smtClean="0"/>
              <a:t>, Walid </a:t>
            </a:r>
            <a:r>
              <a:rPr lang="fr-FR" sz="2000" dirty="0" err="1" smtClean="0"/>
              <a:t>Gaaloul</a:t>
            </a:r>
            <a:r>
              <a:rPr lang="fr-FR" sz="2000" dirty="0" smtClean="0"/>
              <a:t> and Bruno </a:t>
            </a:r>
            <a:r>
              <a:rPr lang="fr-FR" sz="2000" dirty="0" err="1" smtClean="0"/>
              <a:t>Defude</a:t>
            </a:r>
            <a:r>
              <a:rPr lang="fr-FR" sz="2000" dirty="0" smtClean="0"/>
              <a:t>, </a:t>
            </a:r>
            <a:r>
              <a:rPr lang="fr-FR" sz="2000" i="1" dirty="0" err="1" smtClean="0"/>
              <a:t>Mining</a:t>
            </a:r>
            <a:r>
              <a:rPr lang="fr-FR" sz="2000" i="1" dirty="0" smtClean="0"/>
              <a:t> Configurable </a:t>
            </a:r>
            <a:r>
              <a:rPr lang="fr-FR" sz="2000" i="1" dirty="0" err="1" smtClean="0"/>
              <a:t>Process</a:t>
            </a:r>
            <a:r>
              <a:rPr lang="fr-FR" sz="2000" i="1" dirty="0" smtClean="0"/>
              <a:t> Fragments for Business </a:t>
            </a:r>
            <a:r>
              <a:rPr lang="fr-FR" sz="2000" i="1" dirty="0" err="1" smtClean="0"/>
              <a:t>Process</a:t>
            </a:r>
            <a:r>
              <a:rPr lang="fr-FR" sz="2000" i="1" dirty="0" smtClean="0"/>
              <a:t> Design</a:t>
            </a:r>
            <a:r>
              <a:rPr lang="fr-FR" sz="2000" dirty="0" smtClean="0"/>
              <a:t>, 9th International </a:t>
            </a:r>
            <a:r>
              <a:rPr lang="fr-FR" sz="2000" dirty="0" err="1" smtClean="0"/>
              <a:t>Conference</a:t>
            </a:r>
            <a:r>
              <a:rPr lang="fr-FR" sz="2000" dirty="0" smtClean="0"/>
              <a:t>, </a:t>
            </a:r>
            <a:r>
              <a:rPr lang="fr-FR" sz="2000" dirty="0" smtClean="0">
                <a:solidFill>
                  <a:srgbClr val="0000FF"/>
                </a:solidFill>
              </a:rPr>
              <a:t>DESRIST 2014</a:t>
            </a:r>
            <a:r>
              <a:rPr lang="fr-FR" sz="2000" dirty="0" smtClean="0"/>
              <a:t>, Miami, FL, USA, 2014.</a:t>
            </a:r>
          </a:p>
          <a:p>
            <a:pPr marL="457200" indent="-457200">
              <a:buFont typeface="+mj-lt"/>
              <a:buAutoNum type="arabicPeriod"/>
            </a:pPr>
            <a:endParaRPr lang="fr-FR" sz="1200" dirty="0" smtClean="0"/>
          </a:p>
          <a:p>
            <a:pPr marL="457200" indent="-457200">
              <a:buFont typeface="+mj-lt"/>
              <a:buAutoNum type="arabicPeriod"/>
            </a:pPr>
            <a:r>
              <a:rPr lang="fr-FR" sz="2000" u="sng" dirty="0" err="1" smtClean="0"/>
              <a:t>Nour</a:t>
            </a:r>
            <a:r>
              <a:rPr lang="fr-FR" sz="2000" u="sng" dirty="0" smtClean="0"/>
              <a:t> Assy</a:t>
            </a:r>
            <a:r>
              <a:rPr lang="fr-FR" sz="2000" dirty="0" smtClean="0"/>
              <a:t>, </a:t>
            </a:r>
            <a:r>
              <a:rPr lang="fr-FR" sz="2000" dirty="0" err="1" smtClean="0"/>
              <a:t>Karn</a:t>
            </a:r>
            <a:r>
              <a:rPr lang="fr-FR" sz="2000" dirty="0" smtClean="0"/>
              <a:t> </a:t>
            </a:r>
            <a:r>
              <a:rPr lang="fr-FR" sz="2000" dirty="0" err="1" smtClean="0"/>
              <a:t>Yongsiriwit</a:t>
            </a:r>
            <a:r>
              <a:rPr lang="fr-FR" sz="2000" dirty="0" smtClean="0"/>
              <a:t>, Walid </a:t>
            </a:r>
            <a:r>
              <a:rPr lang="fr-FR" sz="2000" dirty="0" err="1" smtClean="0"/>
              <a:t>Gaaloul</a:t>
            </a:r>
            <a:r>
              <a:rPr lang="fr-FR" sz="2000" dirty="0" smtClean="0"/>
              <a:t> and </a:t>
            </a:r>
            <a:r>
              <a:rPr lang="fr-FR" sz="2000" dirty="0" err="1" smtClean="0"/>
              <a:t>Imen</a:t>
            </a:r>
            <a:r>
              <a:rPr lang="fr-FR" sz="2000" dirty="0" smtClean="0"/>
              <a:t> </a:t>
            </a:r>
            <a:r>
              <a:rPr lang="fr-FR" sz="2000" dirty="0" err="1" smtClean="0"/>
              <a:t>Grida</a:t>
            </a:r>
            <a:r>
              <a:rPr lang="fr-FR" sz="2000" dirty="0" smtClean="0"/>
              <a:t> Ben </a:t>
            </a:r>
            <a:r>
              <a:rPr lang="fr-FR" sz="2000" dirty="0" err="1" smtClean="0"/>
              <a:t>Yahia</a:t>
            </a:r>
            <a:r>
              <a:rPr lang="fr-FR" sz="2000" dirty="0" smtClean="0"/>
              <a:t>, </a:t>
            </a:r>
            <a:r>
              <a:rPr lang="fr-FR" sz="2000" i="1" dirty="0" smtClean="0"/>
              <a:t>A Framework for </a:t>
            </a:r>
            <a:r>
              <a:rPr lang="fr-FR" sz="2000" i="1" dirty="0" err="1" smtClean="0"/>
              <a:t>Semantic</a:t>
            </a:r>
            <a:r>
              <a:rPr lang="fr-FR" sz="2000" i="1" dirty="0" smtClean="0"/>
              <a:t> </a:t>
            </a:r>
            <a:r>
              <a:rPr lang="fr-FR" sz="2000" i="1" dirty="0" err="1" smtClean="0"/>
              <a:t>Telco</a:t>
            </a:r>
            <a:r>
              <a:rPr lang="fr-FR" sz="2000" i="1" dirty="0" smtClean="0"/>
              <a:t> </a:t>
            </a:r>
            <a:r>
              <a:rPr lang="fr-FR" sz="2000" i="1" dirty="0" err="1" smtClean="0"/>
              <a:t>Process</a:t>
            </a:r>
            <a:r>
              <a:rPr lang="fr-FR" sz="2000" i="1" dirty="0" smtClean="0"/>
              <a:t> Management-An </a:t>
            </a:r>
            <a:r>
              <a:rPr lang="fr-FR" sz="2000" i="1" dirty="0" err="1" smtClean="0"/>
              <a:t>Industrial</a:t>
            </a:r>
            <a:r>
              <a:rPr lang="fr-FR" sz="2000" i="1" dirty="0" smtClean="0"/>
              <a:t> Case </a:t>
            </a:r>
            <a:r>
              <a:rPr lang="fr-FR" sz="2000" i="1" dirty="0" err="1" smtClean="0"/>
              <a:t>Study</a:t>
            </a:r>
            <a:r>
              <a:rPr lang="fr-FR" sz="2000" dirty="0" smtClean="0"/>
              <a:t>, 14th International </a:t>
            </a:r>
            <a:r>
              <a:rPr lang="fr-FR" sz="2000" dirty="0" err="1" smtClean="0"/>
              <a:t>Conference</a:t>
            </a:r>
            <a:r>
              <a:rPr lang="fr-FR" sz="2000" dirty="0" smtClean="0"/>
              <a:t> on Intelligent Systems Design and Applications, </a:t>
            </a:r>
            <a:r>
              <a:rPr lang="fr-FR" sz="2000" dirty="0" smtClean="0">
                <a:solidFill>
                  <a:srgbClr val="0000FF"/>
                </a:solidFill>
              </a:rPr>
              <a:t>IEEE ISDA 2014</a:t>
            </a:r>
            <a:r>
              <a:rPr lang="fr-FR" sz="2000" dirty="0" smtClean="0"/>
              <a:t>, Okinawa, </a:t>
            </a:r>
            <a:r>
              <a:rPr lang="fr-FR" sz="2000" dirty="0" err="1" smtClean="0"/>
              <a:t>Japan</a:t>
            </a:r>
            <a:r>
              <a:rPr lang="fr-FR" sz="2000" dirty="0" smtClean="0"/>
              <a:t>, </a:t>
            </a:r>
            <a:r>
              <a:rPr lang="fr-FR" sz="2000" dirty="0" err="1" smtClean="0"/>
              <a:t>November</a:t>
            </a:r>
            <a:r>
              <a:rPr lang="fr-FR" sz="2000" dirty="0" smtClean="0"/>
              <a:t>, 2014</a:t>
            </a:r>
          </a:p>
          <a:p>
            <a:pPr marL="457200" indent="-457200">
              <a:buFont typeface="+mj-lt"/>
              <a:buAutoNum type="arabicPeriod"/>
            </a:pPr>
            <a:endParaRPr lang="fr-FR" sz="1200" dirty="0" smtClean="0"/>
          </a:p>
          <a:p>
            <a:pPr marL="457200" indent="-457200">
              <a:buFont typeface="+mj-lt"/>
              <a:buAutoNum type="arabicPeriod"/>
            </a:pPr>
            <a:r>
              <a:rPr lang="fr-FR" sz="2000" u="sng" dirty="0" err="1" smtClean="0"/>
              <a:t>Nour</a:t>
            </a:r>
            <a:r>
              <a:rPr lang="fr-FR" sz="2000" u="sng" dirty="0" smtClean="0"/>
              <a:t> Assy</a:t>
            </a:r>
            <a:r>
              <a:rPr lang="fr-FR" sz="2000" dirty="0" smtClean="0"/>
              <a:t>, Nguyen </a:t>
            </a:r>
            <a:r>
              <a:rPr lang="fr-FR" sz="2000" dirty="0" err="1" smtClean="0"/>
              <a:t>Ngoc</a:t>
            </a:r>
            <a:r>
              <a:rPr lang="fr-FR" sz="2000" dirty="0" smtClean="0"/>
              <a:t> Chan and Walid </a:t>
            </a:r>
            <a:r>
              <a:rPr lang="fr-FR" sz="2000" dirty="0" err="1" smtClean="0"/>
              <a:t>Gaaloul</a:t>
            </a:r>
            <a:r>
              <a:rPr lang="fr-FR" sz="2000" dirty="0" smtClean="0"/>
              <a:t>, </a:t>
            </a:r>
            <a:r>
              <a:rPr lang="fr-FR" sz="2000" i="1" dirty="0" err="1" smtClean="0"/>
              <a:t>Assisting</a:t>
            </a:r>
            <a:r>
              <a:rPr lang="fr-FR" sz="2000" i="1" dirty="0" smtClean="0"/>
              <a:t> Business </a:t>
            </a:r>
            <a:r>
              <a:rPr lang="fr-FR" sz="2000" i="1" dirty="0" err="1" smtClean="0"/>
              <a:t>Process</a:t>
            </a:r>
            <a:r>
              <a:rPr lang="fr-FR" sz="2000" i="1" dirty="0" smtClean="0"/>
              <a:t> Design </a:t>
            </a:r>
            <a:r>
              <a:rPr lang="fr-FR" sz="2000" i="1" dirty="0" err="1" smtClean="0"/>
              <a:t>with</a:t>
            </a:r>
            <a:r>
              <a:rPr lang="fr-FR" sz="2000" i="1" dirty="0" smtClean="0"/>
              <a:t> Configurable </a:t>
            </a:r>
            <a:r>
              <a:rPr lang="fr-FR" sz="2000" i="1" dirty="0" err="1" smtClean="0"/>
              <a:t>Process</a:t>
            </a:r>
            <a:r>
              <a:rPr lang="fr-FR" sz="2000" i="1" dirty="0" smtClean="0"/>
              <a:t> Fragments</a:t>
            </a:r>
            <a:r>
              <a:rPr lang="fr-FR" sz="2000" dirty="0" smtClean="0"/>
              <a:t>, 10th International </a:t>
            </a:r>
            <a:r>
              <a:rPr lang="fr-FR" sz="2000" dirty="0" err="1" smtClean="0"/>
              <a:t>Conference</a:t>
            </a:r>
            <a:r>
              <a:rPr lang="fr-FR" sz="2000" dirty="0" smtClean="0"/>
              <a:t> on Services </a:t>
            </a:r>
            <a:r>
              <a:rPr lang="fr-FR" sz="2000" dirty="0" err="1" smtClean="0"/>
              <a:t>Computing</a:t>
            </a:r>
            <a:r>
              <a:rPr lang="fr-FR" sz="2000" dirty="0" smtClean="0"/>
              <a:t>, </a:t>
            </a:r>
            <a:r>
              <a:rPr lang="fr-FR" sz="2000" dirty="0" smtClean="0">
                <a:solidFill>
                  <a:srgbClr val="0000FF"/>
                </a:solidFill>
              </a:rPr>
              <a:t>IEEE SCC 2013</a:t>
            </a:r>
            <a:r>
              <a:rPr lang="fr-FR" sz="2000" dirty="0" smtClean="0"/>
              <a:t>, Santa Clara, USA, 2013.</a:t>
            </a:r>
            <a:endParaRPr lang="en-US" sz="2000" dirty="0" smtClean="0"/>
          </a:p>
        </p:txBody>
      </p:sp>
      <p:sp>
        <p:nvSpPr>
          <p:cNvPr id="4" name="Espace réservé de la date 3"/>
          <p:cNvSpPr>
            <a:spLocks noGrp="1"/>
          </p:cNvSpPr>
          <p:nvPr>
            <p:ph type="dt" sz="half" idx="10"/>
          </p:nvPr>
        </p:nvSpPr>
        <p:spPr/>
        <p:txBody>
          <a:bodyPr/>
          <a:lstStyle/>
          <a:p>
            <a:fld id="{89D25128-343E-4F6F-A6E6-CC19953949B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57</a:t>
            </a:r>
            <a:endParaRPr lang="fr-FR"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solidFill>
                  <a:schemeClr val="accent1"/>
                </a:solidFill>
              </a:rPr>
              <a:t>Thank you for your attention!</a:t>
            </a:r>
            <a:endParaRPr lang="en-US" dirty="0">
              <a:solidFill>
                <a:schemeClr val="accent1"/>
              </a:solidFill>
            </a:endParaRPr>
          </a:p>
        </p:txBody>
      </p:sp>
      <p:sp>
        <p:nvSpPr>
          <p:cNvPr id="4" name="Espace réservé de la date 3"/>
          <p:cNvSpPr>
            <a:spLocks noGrp="1"/>
          </p:cNvSpPr>
          <p:nvPr>
            <p:ph type="dt" sz="half" idx="10"/>
          </p:nvPr>
        </p:nvSpPr>
        <p:spPr/>
        <p:txBody>
          <a:bodyPr/>
          <a:lstStyle/>
          <a:p>
            <a:fld id="{CD276CD0-E5F3-4975-A1BD-8CE8BD286FDF}"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r>
              <a:rPr lang="fr-FR" dirty="0" smtClean="0"/>
              <a:t>58</a:t>
            </a:r>
            <a:endParaRPr lang="fr-FR" dirty="0"/>
          </a:p>
        </p:txBody>
      </p:sp>
      <p:sp>
        <p:nvSpPr>
          <p:cNvPr id="9" name="ZoneTexte 8"/>
          <p:cNvSpPr txBox="1"/>
          <p:nvPr/>
        </p:nvSpPr>
        <p:spPr>
          <a:xfrm>
            <a:off x="1691680" y="2564904"/>
            <a:ext cx="5328592" cy="523220"/>
          </a:xfrm>
          <a:prstGeom prst="rect">
            <a:avLst/>
          </a:prstGeom>
          <a:noFill/>
        </p:spPr>
        <p:txBody>
          <a:bodyPr wrap="square" rtlCol="0">
            <a:spAutoFit/>
          </a:bodyPr>
          <a:lstStyle/>
          <a:p>
            <a:pPr algn="ctr"/>
            <a:r>
              <a:rPr lang="en-US" sz="2800" b="1" dirty="0" smtClean="0">
                <a:solidFill>
                  <a:schemeClr val="accent1"/>
                </a:solidFill>
              </a:rPr>
              <a:t>Q/A</a:t>
            </a:r>
            <a:endParaRPr lang="en-US" sz="2800" b="1" dirty="0">
              <a:solidFill>
                <a:schemeClr val="accent1"/>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0" dirty="0" smtClean="0"/>
              <a:t>Merging algorithm</a:t>
            </a:r>
            <a:endParaRPr lang="en-US" b="0" dirty="0"/>
          </a:p>
        </p:txBody>
      </p:sp>
      <p:sp>
        <p:nvSpPr>
          <p:cNvPr id="3" name="Espace réservé du contenu 2"/>
          <p:cNvSpPr>
            <a:spLocks noGrp="1"/>
          </p:cNvSpPr>
          <p:nvPr>
            <p:ph idx="1"/>
          </p:nvPr>
        </p:nvSpPr>
        <p:spPr/>
        <p:txBody>
          <a:bodyPr/>
          <a:lstStyle/>
          <a:p>
            <a:r>
              <a:rPr lang="en-US" sz="2000" b="0" dirty="0" smtClean="0">
                <a:solidFill>
                  <a:schemeClr val="tx2"/>
                </a:solidFill>
              </a:rPr>
              <a:t>Connection Flow Alignment</a:t>
            </a:r>
          </a:p>
          <a:p>
            <a:pPr marL="722313">
              <a:buFont typeface="Arial" pitchFamily="34" charset="0"/>
              <a:buChar char="•"/>
            </a:pPr>
            <a:r>
              <a:rPr lang="en-US" sz="2000" b="0" dirty="0" smtClean="0">
                <a:sym typeface="Wingdings" pitchFamily="2" charset="2"/>
              </a:rPr>
              <a:t>set of edit operations (substitute, insert, delete) to transform the edges’ labels into each others.</a:t>
            </a:r>
          </a:p>
          <a:p>
            <a:pPr marL="722313">
              <a:buFont typeface="Arial" pitchFamily="34" charset="0"/>
              <a:buChar char="•"/>
            </a:pPr>
            <a:r>
              <a:rPr lang="en-US" sz="2000" b="0" dirty="0" smtClean="0">
                <a:sym typeface="Wingdings" pitchFamily="2" charset="2"/>
              </a:rPr>
              <a:t>Connection elements: gateways and intermediate events</a:t>
            </a:r>
          </a:p>
          <a:p>
            <a:pPr marL="722313" lvl="0">
              <a:buFont typeface="Arial" pitchFamily="34" charset="0"/>
              <a:buChar char="•"/>
            </a:pPr>
            <a:r>
              <a:rPr lang="en-US" sz="2000" dirty="0" smtClean="0">
                <a:sym typeface="Wingdings" pitchFamily="2" charset="2"/>
              </a:rPr>
              <a:t>Substitution</a:t>
            </a:r>
            <a:r>
              <a:rPr lang="en-US" sz="2000" b="0" dirty="0" smtClean="0">
                <a:sym typeface="Wingdings" pitchFamily="2" charset="2"/>
              </a:rPr>
              <a:t>: if 2 connection elements have the </a:t>
            </a:r>
            <a:r>
              <a:rPr lang="en-US" sz="2000" dirty="0" smtClean="0">
                <a:sym typeface="Wingdings" pitchFamily="2" charset="2"/>
              </a:rPr>
              <a:t>same type</a:t>
            </a:r>
          </a:p>
          <a:p>
            <a:pPr marL="722313" lvl="0">
              <a:buFont typeface="Arial" pitchFamily="34" charset="0"/>
              <a:buChar char="•"/>
            </a:pPr>
            <a:r>
              <a:rPr lang="en-US" sz="2000" dirty="0" smtClean="0">
                <a:sym typeface="Wingdings" pitchFamily="2" charset="2"/>
              </a:rPr>
              <a:t>Insert/delete: </a:t>
            </a:r>
            <a:r>
              <a:rPr lang="en-US" sz="2000" b="0" dirty="0" smtClean="0">
                <a:sym typeface="Wingdings" pitchFamily="2" charset="2"/>
              </a:rPr>
              <a:t>otherwise</a:t>
            </a:r>
          </a:p>
          <a:p>
            <a:pPr marL="722313" lvl="0">
              <a:buFont typeface="Arial" pitchFamily="34" charset="0"/>
              <a:buChar char="•"/>
            </a:pPr>
            <a:r>
              <a:rPr lang="en-US" sz="2000" b="0" dirty="0" smtClean="0">
                <a:sym typeface="Wingdings" pitchFamily="2" charset="2"/>
              </a:rPr>
              <a:t>Add gap element “-” to denote the insert/delete operation</a:t>
            </a:r>
          </a:p>
          <a:p>
            <a:pPr marL="722313" lvl="0">
              <a:buFont typeface="Arial" pitchFamily="34" charset="0"/>
              <a:buChar char="•"/>
            </a:pPr>
            <a:endParaRPr lang="en-US" sz="2000" b="0" dirty="0" smtClean="0">
              <a:sym typeface="Wingdings" pitchFamily="2" charset="2"/>
            </a:endParaRPr>
          </a:p>
          <a:p>
            <a:pPr marL="722313" lvl="0">
              <a:buFont typeface="Arial" pitchFamily="34" charset="0"/>
              <a:buChar char="•"/>
            </a:pPr>
            <a:r>
              <a:rPr lang="en-US" sz="2000" b="0" u="sng" dirty="0" smtClean="0">
                <a:sym typeface="Wingdings" pitchFamily="2" charset="2"/>
              </a:rPr>
              <a:t>Example:</a:t>
            </a:r>
          </a:p>
          <a:p>
            <a:pPr marL="722313"/>
            <a:endParaRPr lang="en-US" sz="2000" dirty="0"/>
          </a:p>
        </p:txBody>
      </p:sp>
      <p:sp>
        <p:nvSpPr>
          <p:cNvPr id="4" name="Espace réservé de la date 3"/>
          <p:cNvSpPr>
            <a:spLocks noGrp="1"/>
          </p:cNvSpPr>
          <p:nvPr>
            <p:ph type="dt" sz="half" idx="10"/>
          </p:nvPr>
        </p:nvSpPr>
        <p:spPr/>
        <p:txBody>
          <a:bodyPr/>
          <a:lstStyle/>
          <a:p>
            <a:fld id="{27ED5708-64ED-42E2-8C59-EC8C7F6A31A4}" type="datetime1">
              <a:rPr lang="fr-FR" smtClean="0"/>
              <a:pPr/>
              <a:t>19/12/2016</a:t>
            </a:fld>
            <a:endParaRPr lang="fr-FR"/>
          </a:p>
        </p:txBody>
      </p:sp>
      <p:sp>
        <p:nvSpPr>
          <p:cNvPr id="5" name="Espace réservé du numéro de diapositive 4"/>
          <p:cNvSpPr>
            <a:spLocks noGrp="1"/>
          </p:cNvSpPr>
          <p:nvPr>
            <p:ph type="sldNum" sz="quarter" idx="11"/>
          </p:nvPr>
        </p:nvSpPr>
        <p:spPr/>
        <p:txBody>
          <a:bodyPr/>
          <a:lstStyle/>
          <a:p>
            <a:fld id="{EEC2153F-B962-4C3E-9920-19D1603C0F9D}" type="slidenum">
              <a:rPr lang="fr-FR" smtClean="0"/>
              <a:pPr/>
              <a:t>87</a:t>
            </a:fld>
            <a:endParaRPr lang="fr-FR"/>
          </a:p>
        </p:txBody>
      </p:sp>
      <p:grpSp>
        <p:nvGrpSpPr>
          <p:cNvPr id="6" name="Groupe 15"/>
          <p:cNvGrpSpPr/>
          <p:nvPr/>
        </p:nvGrpSpPr>
        <p:grpSpPr>
          <a:xfrm>
            <a:off x="2382569" y="4034015"/>
            <a:ext cx="2189431" cy="1038225"/>
            <a:chOff x="3343275" y="3371849"/>
            <a:chExt cx="2189431" cy="1038225"/>
          </a:xfrm>
        </p:grpSpPr>
        <p:graphicFrame>
          <p:nvGraphicFramePr>
            <p:cNvPr id="17" name="Objet 16"/>
            <p:cNvGraphicFramePr>
              <a:graphicFrameLocks noChangeAspect="1"/>
            </p:cNvGraphicFramePr>
            <p:nvPr/>
          </p:nvGraphicFramePr>
          <p:xfrm>
            <a:off x="4070349" y="3428999"/>
            <a:ext cx="1462357" cy="981075"/>
          </p:xfrm>
          <a:graphic>
            <a:graphicData uri="http://schemas.openxmlformats.org/presentationml/2006/ole">
              <p:oleObj spid="_x0000_s447490" name="Équation" r:id="rId4" imgW="1002960" imgH="672840" progId="Equation.3">
                <p:embed/>
              </p:oleObj>
            </a:graphicData>
          </a:graphic>
        </p:graphicFrame>
        <p:sp>
          <p:nvSpPr>
            <p:cNvPr id="18" name="ZoneTexte 17"/>
            <p:cNvSpPr txBox="1"/>
            <p:nvPr/>
          </p:nvSpPr>
          <p:spPr>
            <a:xfrm>
              <a:off x="3343275" y="3371849"/>
              <a:ext cx="505267" cy="369332"/>
            </a:xfrm>
            <a:prstGeom prst="rect">
              <a:avLst/>
            </a:prstGeom>
            <a:noFill/>
          </p:spPr>
          <p:txBody>
            <a:bodyPr wrap="none" rtlCol="0">
              <a:spAutoFit/>
            </a:bodyPr>
            <a:lstStyle/>
            <a:p>
              <a:r>
                <a:rPr lang="en-US" dirty="0" smtClean="0"/>
                <a:t>L1:</a:t>
              </a:r>
              <a:endParaRPr lang="en-US" dirty="0"/>
            </a:p>
          </p:txBody>
        </p:sp>
        <p:sp>
          <p:nvSpPr>
            <p:cNvPr id="19" name="ZoneTexte 18"/>
            <p:cNvSpPr txBox="1"/>
            <p:nvPr/>
          </p:nvSpPr>
          <p:spPr>
            <a:xfrm>
              <a:off x="3352800" y="3676649"/>
              <a:ext cx="505267" cy="369332"/>
            </a:xfrm>
            <a:prstGeom prst="rect">
              <a:avLst/>
            </a:prstGeom>
            <a:noFill/>
          </p:spPr>
          <p:txBody>
            <a:bodyPr wrap="none" rtlCol="0">
              <a:spAutoFit/>
            </a:bodyPr>
            <a:lstStyle/>
            <a:p>
              <a:r>
                <a:rPr lang="en-US" dirty="0" smtClean="0"/>
                <a:t>L2:</a:t>
              </a:r>
              <a:endParaRPr lang="en-US" dirty="0"/>
            </a:p>
          </p:txBody>
        </p:sp>
      </p:grpSp>
      <p:sp>
        <p:nvSpPr>
          <p:cNvPr id="21" name="ZoneTexte 20"/>
          <p:cNvSpPr txBox="1"/>
          <p:nvPr/>
        </p:nvSpPr>
        <p:spPr>
          <a:xfrm>
            <a:off x="2964867" y="5795972"/>
            <a:ext cx="1345240" cy="369332"/>
          </a:xfrm>
          <a:prstGeom prst="rect">
            <a:avLst/>
          </a:prstGeom>
          <a:noFill/>
        </p:spPr>
        <p:txBody>
          <a:bodyPr wrap="none" rtlCol="0">
            <a:spAutoFit/>
          </a:bodyPr>
          <a:lstStyle/>
          <a:p>
            <a:r>
              <a:rPr lang="en-US" dirty="0" smtClean="0">
                <a:solidFill>
                  <a:srgbClr val="FF0000"/>
                </a:solidFill>
              </a:rPr>
              <a:t>Alignment 1</a:t>
            </a:r>
            <a:endParaRPr lang="en-US" dirty="0">
              <a:solidFill>
                <a:srgbClr val="FF0000"/>
              </a:solidFill>
            </a:endParaRPr>
          </a:p>
        </p:txBody>
      </p:sp>
      <p:grpSp>
        <p:nvGrpSpPr>
          <p:cNvPr id="7" name="Groupe 17"/>
          <p:cNvGrpSpPr/>
          <p:nvPr/>
        </p:nvGrpSpPr>
        <p:grpSpPr>
          <a:xfrm>
            <a:off x="2411760" y="4972029"/>
            <a:ext cx="2188549" cy="1065471"/>
            <a:chOff x="650557" y="4638673"/>
            <a:chExt cx="2188549" cy="1065471"/>
          </a:xfrm>
        </p:grpSpPr>
        <p:graphicFrame>
          <p:nvGraphicFramePr>
            <p:cNvPr id="32" name="Objet 9"/>
            <p:cNvGraphicFramePr>
              <a:graphicFrameLocks noChangeAspect="1"/>
            </p:cNvGraphicFramePr>
            <p:nvPr/>
          </p:nvGraphicFramePr>
          <p:xfrm>
            <a:off x="1250950" y="4638673"/>
            <a:ext cx="1588156" cy="1065471"/>
          </p:xfrm>
          <a:graphic>
            <a:graphicData uri="http://schemas.openxmlformats.org/presentationml/2006/ole">
              <p:oleObj spid="_x0000_s447491" name="Équation" r:id="rId5" imgW="1002960" imgH="672840" progId="Equation.3">
                <p:embed/>
              </p:oleObj>
            </a:graphicData>
          </a:graphic>
        </p:graphicFrame>
        <p:sp>
          <p:nvSpPr>
            <p:cNvPr id="33" name="ZoneTexte 12"/>
            <p:cNvSpPr txBox="1"/>
            <p:nvPr/>
          </p:nvSpPr>
          <p:spPr>
            <a:xfrm>
              <a:off x="650557" y="4638673"/>
              <a:ext cx="607859" cy="369332"/>
            </a:xfrm>
            <a:prstGeom prst="rect">
              <a:avLst/>
            </a:prstGeom>
            <a:noFill/>
          </p:spPr>
          <p:txBody>
            <a:bodyPr wrap="none" rtlCol="0">
              <a:spAutoFit/>
            </a:bodyPr>
            <a:lstStyle/>
            <a:p>
              <a:r>
                <a:rPr lang="en-US" dirty="0" smtClean="0"/>
                <a:t>L1</a:t>
              </a:r>
              <a:r>
                <a:rPr lang="en-US" baseline="30000" dirty="0" smtClean="0"/>
                <a:t>A</a:t>
              </a:r>
              <a:r>
                <a:rPr lang="en-US" dirty="0" smtClean="0"/>
                <a:t>:</a:t>
              </a:r>
              <a:endParaRPr lang="en-US" dirty="0"/>
            </a:p>
          </p:txBody>
        </p:sp>
        <p:sp>
          <p:nvSpPr>
            <p:cNvPr id="35" name="ZoneTexte 34"/>
            <p:cNvSpPr txBox="1"/>
            <p:nvPr/>
          </p:nvSpPr>
          <p:spPr>
            <a:xfrm>
              <a:off x="650557" y="5000623"/>
              <a:ext cx="607859" cy="369332"/>
            </a:xfrm>
            <a:prstGeom prst="rect">
              <a:avLst/>
            </a:prstGeom>
            <a:noFill/>
          </p:spPr>
          <p:txBody>
            <a:bodyPr wrap="none" rtlCol="0">
              <a:spAutoFit/>
            </a:bodyPr>
            <a:lstStyle/>
            <a:p>
              <a:r>
                <a:rPr lang="en-US" dirty="0" smtClean="0"/>
                <a:t>L2</a:t>
              </a:r>
              <a:r>
                <a:rPr lang="en-US" baseline="30000" dirty="0" smtClean="0"/>
                <a:t>A</a:t>
              </a:r>
              <a:r>
                <a:rPr lang="en-US" dirty="0" smtClean="0"/>
                <a:t>:</a:t>
              </a:r>
              <a:endParaRPr lang="en-US" dirty="0"/>
            </a:p>
          </p:txBody>
        </p:sp>
      </p:grpSp>
      <p:grpSp>
        <p:nvGrpSpPr>
          <p:cNvPr id="8" name="Groupe 16"/>
          <p:cNvGrpSpPr/>
          <p:nvPr/>
        </p:nvGrpSpPr>
        <p:grpSpPr>
          <a:xfrm>
            <a:off x="5663276" y="4918212"/>
            <a:ext cx="2136776" cy="1062138"/>
            <a:chOff x="4063998" y="4556281"/>
            <a:chExt cx="2136776" cy="1062138"/>
          </a:xfrm>
        </p:grpSpPr>
        <p:graphicFrame>
          <p:nvGraphicFramePr>
            <p:cNvPr id="28" name="Objet 11"/>
            <p:cNvGraphicFramePr>
              <a:graphicFrameLocks noChangeAspect="1"/>
            </p:cNvGraphicFramePr>
            <p:nvPr/>
          </p:nvGraphicFramePr>
          <p:xfrm>
            <a:off x="4663757" y="4587256"/>
            <a:ext cx="1537017" cy="1031163"/>
          </p:xfrm>
          <a:graphic>
            <a:graphicData uri="http://schemas.openxmlformats.org/presentationml/2006/ole">
              <p:oleObj spid="_x0000_s447492" name="Équation" r:id="rId6" imgW="1002960" imgH="672840" progId="Equation.3">
                <p:embed/>
              </p:oleObj>
            </a:graphicData>
          </a:graphic>
        </p:graphicFrame>
        <p:sp>
          <p:nvSpPr>
            <p:cNvPr id="29" name="ZoneTexte 28"/>
            <p:cNvSpPr txBox="1"/>
            <p:nvPr/>
          </p:nvSpPr>
          <p:spPr>
            <a:xfrm>
              <a:off x="4063998" y="4556281"/>
              <a:ext cx="607859" cy="369332"/>
            </a:xfrm>
            <a:prstGeom prst="rect">
              <a:avLst/>
            </a:prstGeom>
            <a:noFill/>
          </p:spPr>
          <p:txBody>
            <a:bodyPr wrap="none" rtlCol="0">
              <a:spAutoFit/>
            </a:bodyPr>
            <a:lstStyle/>
            <a:p>
              <a:r>
                <a:rPr lang="en-US" dirty="0" smtClean="0"/>
                <a:t>L1</a:t>
              </a:r>
              <a:r>
                <a:rPr lang="en-US" baseline="30000" dirty="0" smtClean="0"/>
                <a:t>A</a:t>
              </a:r>
              <a:r>
                <a:rPr lang="en-US" dirty="0" smtClean="0"/>
                <a:t>:</a:t>
              </a:r>
              <a:endParaRPr lang="en-US" dirty="0"/>
            </a:p>
          </p:txBody>
        </p:sp>
        <p:sp>
          <p:nvSpPr>
            <p:cNvPr id="31" name="ZoneTexte 30"/>
            <p:cNvSpPr txBox="1"/>
            <p:nvPr/>
          </p:nvSpPr>
          <p:spPr>
            <a:xfrm>
              <a:off x="4063998" y="4918231"/>
              <a:ext cx="607859" cy="369332"/>
            </a:xfrm>
            <a:prstGeom prst="rect">
              <a:avLst/>
            </a:prstGeom>
            <a:noFill/>
          </p:spPr>
          <p:txBody>
            <a:bodyPr wrap="none" rtlCol="0">
              <a:spAutoFit/>
            </a:bodyPr>
            <a:lstStyle/>
            <a:p>
              <a:r>
                <a:rPr lang="en-US" dirty="0" smtClean="0"/>
                <a:t>L2</a:t>
              </a:r>
              <a:r>
                <a:rPr lang="en-US" baseline="30000" dirty="0" smtClean="0"/>
                <a:t>A</a:t>
              </a:r>
              <a:r>
                <a:rPr lang="en-US" dirty="0" smtClean="0"/>
                <a:t>:</a:t>
              </a:r>
              <a:endParaRPr lang="en-US" dirty="0"/>
            </a:p>
          </p:txBody>
        </p:sp>
      </p:grpSp>
      <p:sp>
        <p:nvSpPr>
          <p:cNvPr id="27" name="ZoneTexte 26"/>
          <p:cNvSpPr txBox="1"/>
          <p:nvPr/>
        </p:nvSpPr>
        <p:spPr>
          <a:xfrm>
            <a:off x="4929535" y="5099545"/>
            <a:ext cx="505267" cy="369332"/>
          </a:xfrm>
          <a:prstGeom prst="rect">
            <a:avLst/>
          </a:prstGeom>
          <a:noFill/>
        </p:spPr>
        <p:txBody>
          <a:bodyPr wrap="none" rtlCol="0">
            <a:spAutoFit/>
          </a:bodyPr>
          <a:lstStyle/>
          <a:p>
            <a:r>
              <a:rPr lang="en-US" dirty="0" smtClean="0">
                <a:solidFill>
                  <a:srgbClr val="FF0000"/>
                </a:solidFill>
              </a:rPr>
              <a:t>OR</a:t>
            </a:r>
            <a:endParaRPr lang="en-US" dirty="0">
              <a:solidFill>
                <a:srgbClr val="FF0000"/>
              </a:solidFill>
            </a:endParaRPr>
          </a:p>
        </p:txBody>
      </p:sp>
      <p:sp>
        <p:nvSpPr>
          <p:cNvPr id="24" name="ZoneTexte 23"/>
          <p:cNvSpPr txBox="1"/>
          <p:nvPr/>
        </p:nvSpPr>
        <p:spPr>
          <a:xfrm>
            <a:off x="6079542" y="5786447"/>
            <a:ext cx="1345240" cy="369332"/>
          </a:xfrm>
          <a:prstGeom prst="rect">
            <a:avLst/>
          </a:prstGeom>
          <a:noFill/>
        </p:spPr>
        <p:txBody>
          <a:bodyPr wrap="none" rtlCol="0">
            <a:spAutoFit/>
          </a:bodyPr>
          <a:lstStyle/>
          <a:p>
            <a:r>
              <a:rPr lang="en-US" dirty="0" smtClean="0">
                <a:solidFill>
                  <a:srgbClr val="FF0000"/>
                </a:solidFill>
              </a:rPr>
              <a:t>Alignment 2</a:t>
            </a:r>
            <a:endParaRPr lang="en-US" dirty="0">
              <a:solidFill>
                <a:srgbClr val="FF0000"/>
              </a:solidFill>
            </a:endParaRPr>
          </a:p>
        </p:txBody>
      </p:sp>
      <p:sp>
        <p:nvSpPr>
          <p:cNvPr id="30" name="ZoneTexte 29"/>
          <p:cNvSpPr txBox="1"/>
          <p:nvPr/>
        </p:nvSpPr>
        <p:spPr>
          <a:xfrm>
            <a:off x="2771800" y="4077072"/>
            <a:ext cx="4320480" cy="584775"/>
          </a:xfrm>
          <a:prstGeom prst="rect">
            <a:avLst/>
          </a:prstGeom>
          <a:solidFill>
            <a:schemeClr val="bg1"/>
          </a:solidFill>
        </p:spPr>
        <p:txBody>
          <a:bodyPr wrap="square" rtlCol="0">
            <a:spAutoFit/>
          </a:bodyPr>
          <a:lstStyle/>
          <a:p>
            <a:pPr algn="ctr"/>
            <a:r>
              <a:rPr lang="en-US" sz="3200" b="1" dirty="0" smtClean="0">
                <a:solidFill>
                  <a:srgbClr val="FF0000"/>
                </a:solidFill>
              </a:rPr>
              <a:t>The best alignment?</a:t>
            </a:r>
            <a:endParaRPr lang="en-US" sz="32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p:cTn id="34" dur="500" fill="hold"/>
                                        <p:tgtEl>
                                          <p:spTgt spid="30"/>
                                        </p:tgtEl>
                                        <p:attrNameLst>
                                          <p:attrName>ppt_w</p:attrName>
                                        </p:attrNameLst>
                                      </p:cBhvr>
                                      <p:tavLst>
                                        <p:tav tm="0">
                                          <p:val>
                                            <p:fltVal val="0"/>
                                          </p:val>
                                        </p:tav>
                                        <p:tav tm="100000">
                                          <p:val>
                                            <p:strVal val="#ppt_w"/>
                                          </p:val>
                                        </p:tav>
                                      </p:tavLst>
                                    </p:anim>
                                    <p:anim calcmode="lin" valueType="num">
                                      <p:cBhvr>
                                        <p:cTn id="35"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7" grpId="0"/>
      <p:bldP spid="24" grpId="0"/>
      <p:bldP spid="3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b="0" dirty="0" smtClean="0"/>
              <a:t>Merging algorithm</a:t>
            </a:r>
            <a:endParaRPr lang="en-US" b="0" dirty="0"/>
          </a:p>
        </p:txBody>
      </p:sp>
      <p:sp>
        <p:nvSpPr>
          <p:cNvPr id="3" name="Espace réservé du contenu 2"/>
          <p:cNvSpPr>
            <a:spLocks noGrp="1"/>
          </p:cNvSpPr>
          <p:nvPr>
            <p:ph idx="1"/>
          </p:nvPr>
        </p:nvSpPr>
        <p:spPr/>
        <p:txBody>
          <a:bodyPr/>
          <a:lstStyle/>
          <a:p>
            <a:r>
              <a:rPr lang="en-US" sz="2000" b="0" dirty="0" smtClean="0">
                <a:solidFill>
                  <a:schemeClr val="tx2"/>
                </a:solidFill>
              </a:rPr>
              <a:t>Connection Flow Alignment</a:t>
            </a:r>
          </a:p>
          <a:p>
            <a:pPr marL="714375" lvl="0">
              <a:buFont typeface="Arial" pitchFamily="34" charset="0"/>
              <a:buChar char="•"/>
            </a:pPr>
            <a:r>
              <a:rPr lang="en-US" sz="2000" b="0" dirty="0" smtClean="0">
                <a:sym typeface="Wingdings" pitchFamily="2" charset="2"/>
              </a:rPr>
              <a:t>Find the best alignment  </a:t>
            </a:r>
            <a:r>
              <a:rPr lang="en-US" sz="2000" b="0" dirty="0" smtClean="0">
                <a:solidFill>
                  <a:srgbClr val="FF0000"/>
                </a:solidFill>
                <a:sym typeface="Wingdings" pitchFamily="2" charset="2"/>
              </a:rPr>
              <a:t>use </a:t>
            </a:r>
            <a:r>
              <a:rPr lang="en-US" sz="2000" b="0" dirty="0" err="1" smtClean="0">
                <a:solidFill>
                  <a:srgbClr val="FF0000"/>
                </a:solidFill>
                <a:sym typeface="Wingdings" pitchFamily="2" charset="2"/>
              </a:rPr>
              <a:t>Levenshtein</a:t>
            </a:r>
            <a:r>
              <a:rPr lang="en-US" sz="2000" b="0" dirty="0" smtClean="0">
                <a:solidFill>
                  <a:srgbClr val="FF0000"/>
                </a:solidFill>
                <a:sym typeface="Wingdings" pitchFamily="2" charset="2"/>
              </a:rPr>
              <a:t> distance (LD)</a:t>
            </a:r>
          </a:p>
          <a:p>
            <a:pPr marL="714375" lvl="0">
              <a:buFont typeface="Arial" pitchFamily="34" charset="0"/>
              <a:buChar char="•"/>
            </a:pPr>
            <a:r>
              <a:rPr lang="en-US" sz="2000" b="0" dirty="0" smtClean="0">
                <a:sym typeface="Wingdings" pitchFamily="2" charset="2"/>
              </a:rPr>
              <a:t>Add a </a:t>
            </a:r>
            <a:r>
              <a:rPr lang="en-US" sz="2000" b="0" dirty="0" smtClean="0">
                <a:solidFill>
                  <a:srgbClr val="FF0000"/>
                </a:solidFill>
                <a:sym typeface="Wingdings" pitchFamily="2" charset="2"/>
              </a:rPr>
              <a:t>weight W</a:t>
            </a:r>
            <a:r>
              <a:rPr lang="en-US" sz="2000" b="0" dirty="0" smtClean="0">
                <a:sym typeface="Wingdings" pitchFamily="2" charset="2"/>
              </a:rPr>
              <a:t> for each operation</a:t>
            </a:r>
            <a:endParaRPr lang="en-US" sz="2000" b="0" dirty="0" smtClean="0"/>
          </a:p>
          <a:p>
            <a:endParaRPr lang="en-US" sz="2000" b="0" u="sng" dirty="0" smtClean="0">
              <a:sym typeface="Wingdings" pitchFamily="2" charset="2"/>
            </a:endParaRPr>
          </a:p>
          <a:p>
            <a:pPr marL="722313"/>
            <a:endParaRPr lang="en-US" sz="2000" dirty="0"/>
          </a:p>
        </p:txBody>
      </p:sp>
      <p:sp>
        <p:nvSpPr>
          <p:cNvPr id="4" name="Espace réservé de la date 3"/>
          <p:cNvSpPr>
            <a:spLocks noGrp="1"/>
          </p:cNvSpPr>
          <p:nvPr>
            <p:ph type="dt" sz="half" idx="10"/>
          </p:nvPr>
        </p:nvSpPr>
        <p:spPr/>
        <p:txBody>
          <a:bodyPr/>
          <a:lstStyle/>
          <a:p>
            <a:fld id="{27ED5708-64ED-42E2-8C59-EC8C7F6A31A4}" type="datetime1">
              <a:rPr lang="fr-FR" smtClean="0"/>
              <a:pPr/>
              <a:t>19/12/2016</a:t>
            </a:fld>
            <a:endParaRPr lang="fr-FR"/>
          </a:p>
        </p:txBody>
      </p:sp>
      <p:sp>
        <p:nvSpPr>
          <p:cNvPr id="5" name="Espace réservé du numéro de diapositive 4"/>
          <p:cNvSpPr>
            <a:spLocks noGrp="1"/>
          </p:cNvSpPr>
          <p:nvPr>
            <p:ph type="sldNum" sz="quarter" idx="11"/>
          </p:nvPr>
        </p:nvSpPr>
        <p:spPr/>
        <p:txBody>
          <a:bodyPr/>
          <a:lstStyle/>
          <a:p>
            <a:fld id="{EEC2153F-B962-4C3E-9920-19D1603C0F9D}" type="slidenum">
              <a:rPr lang="fr-FR" smtClean="0"/>
              <a:pPr/>
              <a:t>88</a:t>
            </a:fld>
            <a:endParaRPr lang="fr-FR"/>
          </a:p>
        </p:txBody>
      </p:sp>
      <p:graphicFrame>
        <p:nvGraphicFramePr>
          <p:cNvPr id="25" name="Objet 24"/>
          <p:cNvGraphicFramePr>
            <a:graphicFrameLocks noChangeAspect="1"/>
          </p:cNvGraphicFramePr>
          <p:nvPr/>
        </p:nvGraphicFramePr>
        <p:xfrm>
          <a:off x="6300192" y="2924944"/>
          <a:ext cx="2019300" cy="708025"/>
        </p:xfrm>
        <a:graphic>
          <a:graphicData uri="http://schemas.openxmlformats.org/presentationml/2006/ole">
            <p:oleObj spid="_x0000_s448514" name="Équation" r:id="rId4" imgW="723600" imgH="253800" progId="Equation.3">
              <p:embed/>
            </p:oleObj>
          </a:graphicData>
        </a:graphic>
      </p:graphicFrame>
      <p:grpSp>
        <p:nvGrpSpPr>
          <p:cNvPr id="6" name="Groupe 25"/>
          <p:cNvGrpSpPr/>
          <p:nvPr/>
        </p:nvGrpSpPr>
        <p:grpSpPr>
          <a:xfrm>
            <a:off x="662733" y="2621280"/>
            <a:ext cx="4701355" cy="2103864"/>
            <a:chOff x="593082" y="2621280"/>
            <a:chExt cx="4701355" cy="2103864"/>
          </a:xfrm>
        </p:grpSpPr>
        <p:graphicFrame>
          <p:nvGraphicFramePr>
            <p:cNvPr id="30" name="Objet 29"/>
            <p:cNvGraphicFramePr>
              <a:graphicFrameLocks noChangeAspect="1"/>
            </p:cNvGraphicFramePr>
            <p:nvPr/>
          </p:nvGraphicFramePr>
          <p:xfrm>
            <a:off x="1066800" y="2621280"/>
            <a:ext cx="4227637" cy="2103864"/>
          </p:xfrm>
          <a:graphic>
            <a:graphicData uri="http://schemas.openxmlformats.org/presentationml/2006/ole">
              <p:oleObj spid="_x0000_s448515" name="Équation" r:id="rId5" imgW="2286000" imgH="1193760" progId="Equation.3">
                <p:embed/>
              </p:oleObj>
            </a:graphicData>
          </a:graphic>
        </p:graphicFrame>
        <p:sp>
          <p:nvSpPr>
            <p:cNvPr id="34" name="Accolade ouvrante 33"/>
            <p:cNvSpPr/>
            <p:nvPr/>
          </p:nvSpPr>
          <p:spPr>
            <a:xfrm>
              <a:off x="593082" y="2621280"/>
              <a:ext cx="596899" cy="1743824"/>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7" name="Groupe 17"/>
          <p:cNvGrpSpPr/>
          <p:nvPr/>
        </p:nvGrpSpPr>
        <p:grpSpPr>
          <a:xfrm>
            <a:off x="2051720" y="4595777"/>
            <a:ext cx="2188549" cy="1065471"/>
            <a:chOff x="650557" y="4638673"/>
            <a:chExt cx="2188549" cy="1065471"/>
          </a:xfrm>
        </p:grpSpPr>
        <p:graphicFrame>
          <p:nvGraphicFramePr>
            <p:cNvPr id="19" name="Objet 9"/>
            <p:cNvGraphicFramePr>
              <a:graphicFrameLocks noChangeAspect="1"/>
            </p:cNvGraphicFramePr>
            <p:nvPr/>
          </p:nvGraphicFramePr>
          <p:xfrm>
            <a:off x="1250950" y="4638673"/>
            <a:ext cx="1588156" cy="1065471"/>
          </p:xfrm>
          <a:graphic>
            <a:graphicData uri="http://schemas.openxmlformats.org/presentationml/2006/ole">
              <p:oleObj spid="_x0000_s448516" name="Équation" r:id="rId6" imgW="1002960" imgH="672840" progId="Equation.3">
                <p:embed/>
              </p:oleObj>
            </a:graphicData>
          </a:graphic>
        </p:graphicFrame>
        <p:sp>
          <p:nvSpPr>
            <p:cNvPr id="20" name="ZoneTexte 12"/>
            <p:cNvSpPr txBox="1"/>
            <p:nvPr/>
          </p:nvSpPr>
          <p:spPr>
            <a:xfrm>
              <a:off x="650557" y="4638673"/>
              <a:ext cx="607859" cy="369332"/>
            </a:xfrm>
            <a:prstGeom prst="rect">
              <a:avLst/>
            </a:prstGeom>
            <a:noFill/>
          </p:spPr>
          <p:txBody>
            <a:bodyPr wrap="none" rtlCol="0">
              <a:spAutoFit/>
            </a:bodyPr>
            <a:lstStyle/>
            <a:p>
              <a:r>
                <a:rPr lang="en-US" dirty="0" smtClean="0"/>
                <a:t>L1</a:t>
              </a:r>
              <a:r>
                <a:rPr lang="en-US" baseline="30000" dirty="0" smtClean="0"/>
                <a:t>A</a:t>
              </a:r>
              <a:r>
                <a:rPr lang="en-US" dirty="0" smtClean="0"/>
                <a:t>:</a:t>
              </a:r>
              <a:endParaRPr lang="en-US" dirty="0"/>
            </a:p>
          </p:txBody>
        </p:sp>
        <p:sp>
          <p:nvSpPr>
            <p:cNvPr id="21" name="ZoneTexte 20"/>
            <p:cNvSpPr txBox="1"/>
            <p:nvPr/>
          </p:nvSpPr>
          <p:spPr>
            <a:xfrm>
              <a:off x="650557" y="5000623"/>
              <a:ext cx="607859" cy="369332"/>
            </a:xfrm>
            <a:prstGeom prst="rect">
              <a:avLst/>
            </a:prstGeom>
            <a:noFill/>
          </p:spPr>
          <p:txBody>
            <a:bodyPr wrap="none" rtlCol="0">
              <a:spAutoFit/>
            </a:bodyPr>
            <a:lstStyle/>
            <a:p>
              <a:r>
                <a:rPr lang="en-US" dirty="0" smtClean="0"/>
                <a:t>L2</a:t>
              </a:r>
              <a:r>
                <a:rPr lang="en-US" baseline="30000" dirty="0" smtClean="0"/>
                <a:t>A</a:t>
              </a:r>
              <a:r>
                <a:rPr lang="en-US" dirty="0" smtClean="0"/>
                <a:t>:</a:t>
              </a:r>
              <a:endParaRPr lang="en-US" dirty="0"/>
            </a:p>
          </p:txBody>
        </p:sp>
      </p:grpSp>
      <p:grpSp>
        <p:nvGrpSpPr>
          <p:cNvPr id="8" name="Groupe 16"/>
          <p:cNvGrpSpPr/>
          <p:nvPr/>
        </p:nvGrpSpPr>
        <p:grpSpPr>
          <a:xfrm>
            <a:off x="5303236" y="4541960"/>
            <a:ext cx="2136776" cy="1062138"/>
            <a:chOff x="4063998" y="4556281"/>
            <a:chExt cx="2136776" cy="1062138"/>
          </a:xfrm>
        </p:grpSpPr>
        <p:graphicFrame>
          <p:nvGraphicFramePr>
            <p:cNvPr id="23" name="Objet 11"/>
            <p:cNvGraphicFramePr>
              <a:graphicFrameLocks noChangeAspect="1"/>
            </p:cNvGraphicFramePr>
            <p:nvPr/>
          </p:nvGraphicFramePr>
          <p:xfrm>
            <a:off x="4663757" y="4587256"/>
            <a:ext cx="1537017" cy="1031163"/>
          </p:xfrm>
          <a:graphic>
            <a:graphicData uri="http://schemas.openxmlformats.org/presentationml/2006/ole">
              <p:oleObj spid="_x0000_s448517" name="Équation" r:id="rId7" imgW="1002960" imgH="672840" progId="Equation.3">
                <p:embed/>
              </p:oleObj>
            </a:graphicData>
          </a:graphic>
        </p:graphicFrame>
        <p:sp>
          <p:nvSpPr>
            <p:cNvPr id="24" name="ZoneTexte 23"/>
            <p:cNvSpPr txBox="1"/>
            <p:nvPr/>
          </p:nvSpPr>
          <p:spPr>
            <a:xfrm>
              <a:off x="4063998" y="4556281"/>
              <a:ext cx="607859" cy="369332"/>
            </a:xfrm>
            <a:prstGeom prst="rect">
              <a:avLst/>
            </a:prstGeom>
            <a:noFill/>
          </p:spPr>
          <p:txBody>
            <a:bodyPr wrap="none" rtlCol="0">
              <a:spAutoFit/>
            </a:bodyPr>
            <a:lstStyle/>
            <a:p>
              <a:r>
                <a:rPr lang="en-US" dirty="0" smtClean="0"/>
                <a:t>L1</a:t>
              </a:r>
              <a:r>
                <a:rPr lang="en-US" baseline="30000" dirty="0" smtClean="0"/>
                <a:t>A</a:t>
              </a:r>
              <a:r>
                <a:rPr lang="en-US" dirty="0" smtClean="0"/>
                <a:t>:</a:t>
              </a:r>
              <a:endParaRPr lang="en-US" dirty="0"/>
            </a:p>
          </p:txBody>
        </p:sp>
        <p:sp>
          <p:nvSpPr>
            <p:cNvPr id="27" name="ZoneTexte 26"/>
            <p:cNvSpPr txBox="1"/>
            <p:nvPr/>
          </p:nvSpPr>
          <p:spPr>
            <a:xfrm>
              <a:off x="4063998" y="4918231"/>
              <a:ext cx="607859" cy="369332"/>
            </a:xfrm>
            <a:prstGeom prst="rect">
              <a:avLst/>
            </a:prstGeom>
            <a:noFill/>
          </p:spPr>
          <p:txBody>
            <a:bodyPr wrap="none" rtlCol="0">
              <a:spAutoFit/>
            </a:bodyPr>
            <a:lstStyle/>
            <a:p>
              <a:r>
                <a:rPr lang="en-US" dirty="0" smtClean="0"/>
                <a:t>L2</a:t>
              </a:r>
              <a:r>
                <a:rPr lang="en-US" baseline="30000" dirty="0" smtClean="0"/>
                <a:t>A</a:t>
              </a:r>
              <a:r>
                <a:rPr lang="en-US" dirty="0" smtClean="0"/>
                <a:t>:</a:t>
              </a:r>
              <a:endParaRPr lang="en-US" dirty="0"/>
            </a:p>
          </p:txBody>
        </p:sp>
      </p:grpSp>
      <p:sp>
        <p:nvSpPr>
          <p:cNvPr id="28" name="ZoneTexte 27"/>
          <p:cNvSpPr txBox="1"/>
          <p:nvPr/>
        </p:nvSpPr>
        <p:spPr>
          <a:xfrm>
            <a:off x="2127863" y="5517232"/>
            <a:ext cx="2012089" cy="369332"/>
          </a:xfrm>
          <a:prstGeom prst="rect">
            <a:avLst/>
          </a:prstGeom>
          <a:noFill/>
        </p:spPr>
        <p:txBody>
          <a:bodyPr wrap="none" rtlCol="0">
            <a:spAutoFit/>
          </a:bodyPr>
          <a:lstStyle/>
          <a:p>
            <a:r>
              <a:rPr lang="en-US" dirty="0" smtClean="0"/>
              <a:t>LD= 1 + -1 -1 = </a:t>
            </a:r>
            <a:r>
              <a:rPr lang="en-US" dirty="0" smtClean="0">
                <a:solidFill>
                  <a:srgbClr val="FF0000"/>
                </a:solidFill>
              </a:rPr>
              <a:t>-1</a:t>
            </a:r>
            <a:endParaRPr lang="en-US" dirty="0">
              <a:solidFill>
                <a:srgbClr val="FF0000"/>
              </a:solidFill>
            </a:endParaRPr>
          </a:p>
        </p:txBody>
      </p:sp>
      <p:sp>
        <p:nvSpPr>
          <p:cNvPr id="29" name="ZoneTexte 28"/>
          <p:cNvSpPr txBox="1"/>
          <p:nvPr/>
        </p:nvSpPr>
        <p:spPr>
          <a:xfrm>
            <a:off x="5440231" y="5517232"/>
            <a:ext cx="1922321" cy="369332"/>
          </a:xfrm>
          <a:prstGeom prst="rect">
            <a:avLst/>
          </a:prstGeom>
          <a:noFill/>
        </p:spPr>
        <p:txBody>
          <a:bodyPr wrap="none" rtlCol="0">
            <a:spAutoFit/>
          </a:bodyPr>
          <a:lstStyle/>
          <a:p>
            <a:r>
              <a:rPr lang="en-US" dirty="0" smtClean="0"/>
              <a:t>LD= 0 + 1 - 1 = </a:t>
            </a:r>
            <a:r>
              <a:rPr lang="en-US" dirty="0" smtClean="0">
                <a:solidFill>
                  <a:srgbClr val="FF0000"/>
                </a:solidFill>
              </a:rPr>
              <a:t>0</a:t>
            </a:r>
            <a:endParaRPr lang="en-US" dirty="0">
              <a:solidFill>
                <a:srgbClr val="FF0000"/>
              </a:solidFill>
            </a:endParaRPr>
          </a:p>
        </p:txBody>
      </p:sp>
      <p:sp>
        <p:nvSpPr>
          <p:cNvPr id="31" name="Rectangle 30"/>
          <p:cNvSpPr/>
          <p:nvPr/>
        </p:nvSpPr>
        <p:spPr>
          <a:xfrm>
            <a:off x="1979712" y="4509120"/>
            <a:ext cx="2376264" cy="1008112"/>
          </a:xfrm>
          <a:prstGeom prst="rect">
            <a:avLst/>
          </a:prstGeom>
          <a:noFill/>
          <a:ln w="1905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fade">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Mining configuration guidelines</a:t>
            </a:r>
            <a:endParaRPr lang="en-US" dirty="0"/>
          </a:p>
        </p:txBody>
      </p:sp>
      <p:sp>
        <p:nvSpPr>
          <p:cNvPr id="3" name="Espace réservé du contenu 2"/>
          <p:cNvSpPr>
            <a:spLocks noGrp="1"/>
          </p:cNvSpPr>
          <p:nvPr>
            <p:ph idx="1"/>
          </p:nvPr>
        </p:nvSpPr>
        <p:spPr/>
        <p:txBody>
          <a:bodyPr>
            <a:normAutofit/>
          </a:bodyPr>
          <a:lstStyle/>
          <a:p>
            <a:r>
              <a:rPr lang="en-US" sz="2200" b="0" dirty="0" smtClean="0"/>
              <a:t>We propose to use a </a:t>
            </a:r>
            <a:r>
              <a:rPr lang="en-US" sz="2200" dirty="0" smtClean="0">
                <a:solidFill>
                  <a:srgbClr val="FF0000"/>
                </a:solidFill>
              </a:rPr>
              <a:t>suffix tree </a:t>
            </a:r>
            <a:r>
              <a:rPr lang="en-US" sz="2200" b="0" dirty="0" smtClean="0"/>
              <a:t>to mine configuration </a:t>
            </a:r>
            <a:r>
              <a:rPr lang="en-US" sz="2200" dirty="0" smtClean="0"/>
              <a:t>guidelines:</a:t>
            </a:r>
          </a:p>
          <a:p>
            <a:pPr marL="541338" indent="-168275">
              <a:buFont typeface="Arial" pitchFamily="34" charset="0"/>
              <a:buChar char="•"/>
            </a:pPr>
            <a:r>
              <a:rPr lang="en-US" sz="2200" b="0" dirty="0" smtClean="0"/>
              <a:t>A</a:t>
            </a:r>
            <a:r>
              <a:rPr lang="en-US" sz="2200" b="0" dirty="0" smtClean="0">
                <a:solidFill>
                  <a:srgbClr val="0000FF"/>
                </a:solidFill>
              </a:rPr>
              <a:t> </a:t>
            </a:r>
            <a:r>
              <a:rPr lang="en-US" sz="2200" dirty="0" smtClean="0">
                <a:solidFill>
                  <a:srgbClr val="0000FF"/>
                </a:solidFill>
              </a:rPr>
              <a:t>tree-like</a:t>
            </a:r>
            <a:r>
              <a:rPr lang="en-US" sz="2200" b="0" dirty="0" smtClean="0">
                <a:solidFill>
                  <a:srgbClr val="0000FF"/>
                </a:solidFill>
              </a:rPr>
              <a:t> </a:t>
            </a:r>
            <a:r>
              <a:rPr lang="en-US" sz="2200" b="0" dirty="0" smtClean="0"/>
              <a:t>data structure for solving problems involving strings</a:t>
            </a:r>
          </a:p>
          <a:p>
            <a:pPr marL="541338" indent="-168275">
              <a:buFont typeface="Arial" pitchFamily="34" charset="0"/>
              <a:buChar char="•"/>
            </a:pPr>
            <a:r>
              <a:rPr lang="en-US" sz="2200" b="0" dirty="0" smtClean="0"/>
              <a:t>Allows the storage of all </a:t>
            </a:r>
            <a:r>
              <a:rPr lang="en-US" sz="2200" dirty="0" smtClean="0"/>
              <a:t>substrings</a:t>
            </a:r>
            <a:r>
              <a:rPr lang="en-US" sz="2200" b="0" dirty="0" smtClean="0"/>
              <a:t> of a given string in </a:t>
            </a:r>
            <a:r>
              <a:rPr lang="en-US" sz="2200" dirty="0" smtClean="0">
                <a:solidFill>
                  <a:srgbClr val="0000FF"/>
                </a:solidFill>
              </a:rPr>
              <a:t>linear space</a:t>
            </a:r>
          </a:p>
          <a:p>
            <a:pPr marL="541338" indent="-168275">
              <a:buFont typeface="Arial" pitchFamily="34" charset="0"/>
              <a:buChar char="•"/>
            </a:pPr>
            <a:r>
              <a:rPr lang="en-US" sz="2200" b="0" dirty="0" smtClean="0"/>
              <a:t>provides</a:t>
            </a:r>
            <a:r>
              <a:rPr lang="en-US" sz="2200" dirty="0" smtClean="0"/>
              <a:t> </a:t>
            </a:r>
            <a:r>
              <a:rPr lang="en-US" sz="2200" dirty="0" smtClean="0">
                <a:solidFill>
                  <a:srgbClr val="0000FF"/>
                </a:solidFill>
              </a:rPr>
              <a:t>linear-time </a:t>
            </a:r>
            <a:r>
              <a:rPr lang="en-US" sz="2200" b="0" dirty="0" smtClean="0">
                <a:solidFill>
                  <a:srgbClr val="0000FF"/>
                </a:solidFill>
              </a:rPr>
              <a:t>solutions</a:t>
            </a:r>
            <a:r>
              <a:rPr lang="en-US" sz="2200" b="0" dirty="0" smtClean="0"/>
              <a:t> for string pattern matching problems</a:t>
            </a:r>
          </a:p>
          <a:p>
            <a:endParaRPr lang="en-US" sz="2000" dirty="0">
              <a:latin typeface="Calibri" pitchFamily="34" charset="0"/>
            </a:endParaRPr>
          </a:p>
        </p:txBody>
      </p:sp>
      <p:sp>
        <p:nvSpPr>
          <p:cNvPr id="4" name="Espace réservé de la date 3"/>
          <p:cNvSpPr>
            <a:spLocks noGrp="1"/>
          </p:cNvSpPr>
          <p:nvPr>
            <p:ph type="dt" sz="half" idx="10"/>
          </p:nvPr>
        </p:nvSpPr>
        <p:spPr/>
        <p:txBody>
          <a:bodyPr/>
          <a:lstStyle/>
          <a:p>
            <a:fld id="{32A4B267-8EE6-487E-9177-779ACE5F26EA}"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89</a:t>
            </a:fld>
            <a:endParaRPr lang="fr-FR" dirty="0"/>
          </a:p>
        </p:txBody>
      </p:sp>
      <p:sp>
        <p:nvSpPr>
          <p:cNvPr id="7" name="ZoneTexte 6"/>
          <p:cNvSpPr txBox="1"/>
          <p:nvPr/>
        </p:nvSpPr>
        <p:spPr>
          <a:xfrm>
            <a:off x="3159124" y="3639096"/>
            <a:ext cx="1988939" cy="923330"/>
          </a:xfrm>
          <a:prstGeom prst="rect">
            <a:avLst/>
          </a:prstGeom>
          <a:noFill/>
        </p:spPr>
        <p:txBody>
          <a:bodyPr wrap="square" rtlCol="0">
            <a:spAutoFit/>
          </a:bodyPr>
          <a:lstStyle/>
          <a:p>
            <a:r>
              <a:rPr lang="en-US" dirty="0" smtClean="0"/>
              <a:t>case 1: ABCD</a:t>
            </a:r>
          </a:p>
          <a:p>
            <a:r>
              <a:rPr lang="en-US" dirty="0" smtClean="0"/>
              <a:t>case 2: ACBD</a:t>
            </a:r>
          </a:p>
          <a:p>
            <a:r>
              <a:rPr lang="en-US" dirty="0" smtClean="0"/>
              <a:t>…</a:t>
            </a:r>
            <a:endParaRPr lang="en-US" dirty="0"/>
          </a:p>
        </p:txBody>
      </p:sp>
      <p:pic>
        <p:nvPicPr>
          <p:cNvPr id="8" name="Image 7" descr="log.png"/>
          <p:cNvPicPr>
            <a:picLocks noChangeAspect="1"/>
          </p:cNvPicPr>
          <p:nvPr/>
        </p:nvPicPr>
        <p:blipFill>
          <a:blip r:embed="rId2" cstate="print"/>
          <a:stretch>
            <a:fillRect/>
          </a:stretch>
        </p:blipFill>
        <p:spPr>
          <a:xfrm>
            <a:off x="481518" y="3717032"/>
            <a:ext cx="1919863" cy="2714930"/>
          </a:xfrm>
          <a:prstGeom prst="rect">
            <a:avLst/>
          </a:prstGeom>
        </p:spPr>
      </p:pic>
      <p:sp>
        <p:nvSpPr>
          <p:cNvPr id="9" name="Flèche droite à entaille 8"/>
          <p:cNvSpPr/>
          <p:nvPr/>
        </p:nvSpPr>
        <p:spPr>
          <a:xfrm>
            <a:off x="2627784" y="3911682"/>
            <a:ext cx="479296" cy="216024"/>
          </a:xfrm>
          <a:prstGeom prst="notchedRightArrow">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ZoneTexte 9"/>
          <p:cNvSpPr txBox="1"/>
          <p:nvPr/>
        </p:nvSpPr>
        <p:spPr>
          <a:xfrm>
            <a:off x="3194298" y="5063810"/>
            <a:ext cx="1809750" cy="369332"/>
          </a:xfrm>
          <a:prstGeom prst="rect">
            <a:avLst/>
          </a:prstGeom>
          <a:noFill/>
        </p:spPr>
        <p:txBody>
          <a:bodyPr wrap="square" rtlCol="0">
            <a:spAutoFit/>
          </a:bodyPr>
          <a:lstStyle/>
          <a:p>
            <a:r>
              <a:rPr lang="en-US" dirty="0" smtClean="0"/>
              <a:t>ABCDACBD</a:t>
            </a:r>
            <a:endParaRPr lang="en-US" dirty="0" smtClean="0">
              <a:solidFill>
                <a:srgbClr val="FF0000"/>
              </a:solidFill>
            </a:endParaRPr>
          </a:p>
        </p:txBody>
      </p:sp>
      <p:sp>
        <p:nvSpPr>
          <p:cNvPr id="11" name="Flèche droite à entaille 10"/>
          <p:cNvSpPr/>
          <p:nvPr/>
        </p:nvSpPr>
        <p:spPr>
          <a:xfrm rot="5400000">
            <a:off x="3710651" y="4614385"/>
            <a:ext cx="462866" cy="180328"/>
          </a:xfrm>
          <a:prstGeom prst="notchedRightArrow">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Flèche droite à entaille 11"/>
          <p:cNvSpPr/>
          <p:nvPr/>
        </p:nvSpPr>
        <p:spPr>
          <a:xfrm>
            <a:off x="4716016" y="5201277"/>
            <a:ext cx="482982" cy="150565"/>
          </a:xfrm>
          <a:prstGeom prst="notchedRightArrow">
            <a:avLst/>
          </a:prstGeom>
          <a:solidFill>
            <a:schemeClr val="accent1"/>
          </a:solid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 name="Groupe 92"/>
          <p:cNvGrpSpPr/>
          <p:nvPr/>
        </p:nvGrpSpPr>
        <p:grpSpPr>
          <a:xfrm>
            <a:off x="5207000" y="3582541"/>
            <a:ext cx="3692524" cy="2026087"/>
            <a:chOff x="5391150" y="3467100"/>
            <a:chExt cx="3692524" cy="2026087"/>
          </a:xfrm>
        </p:grpSpPr>
        <p:sp>
          <p:nvSpPr>
            <p:cNvPr id="14" name="Ellipse 13"/>
            <p:cNvSpPr/>
            <p:nvPr/>
          </p:nvSpPr>
          <p:spPr>
            <a:xfrm>
              <a:off x="7377112" y="3467100"/>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5" name="Ellipse 14"/>
            <p:cNvSpPr/>
            <p:nvPr/>
          </p:nvSpPr>
          <p:spPr>
            <a:xfrm>
              <a:off x="6143625" y="4438650"/>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Ellipse 15"/>
            <p:cNvSpPr/>
            <p:nvPr/>
          </p:nvSpPr>
          <p:spPr>
            <a:xfrm>
              <a:off x="7081837" y="4347078"/>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7" name="Ellipse 16"/>
            <p:cNvSpPr/>
            <p:nvPr/>
          </p:nvSpPr>
          <p:spPr>
            <a:xfrm>
              <a:off x="5667375" y="5207437"/>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8" name="Ellipse 17"/>
            <p:cNvSpPr/>
            <p:nvPr/>
          </p:nvSpPr>
          <p:spPr>
            <a:xfrm>
              <a:off x="6305550" y="5207437"/>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9" name="Ellipse 18"/>
            <p:cNvSpPr/>
            <p:nvPr/>
          </p:nvSpPr>
          <p:spPr>
            <a:xfrm>
              <a:off x="6829425" y="5207437"/>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0" name="Ellipse 19"/>
            <p:cNvSpPr/>
            <p:nvPr/>
          </p:nvSpPr>
          <p:spPr>
            <a:xfrm>
              <a:off x="7558087" y="5207437"/>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1" name="Ellipse 20"/>
            <p:cNvSpPr/>
            <p:nvPr/>
          </p:nvSpPr>
          <p:spPr>
            <a:xfrm>
              <a:off x="8010462" y="4366128"/>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Ellipse 21"/>
            <p:cNvSpPr/>
            <p:nvPr/>
          </p:nvSpPr>
          <p:spPr>
            <a:xfrm>
              <a:off x="8769349" y="4438650"/>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3" name="Ellipse 22"/>
            <p:cNvSpPr/>
            <p:nvPr/>
          </p:nvSpPr>
          <p:spPr>
            <a:xfrm>
              <a:off x="8643874" y="5188982"/>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4" name="Ellipse 23"/>
            <p:cNvSpPr/>
            <p:nvPr/>
          </p:nvSpPr>
          <p:spPr>
            <a:xfrm>
              <a:off x="8164511" y="5207437"/>
              <a:ext cx="314325" cy="285750"/>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cxnSp>
          <p:nvCxnSpPr>
            <p:cNvPr id="25" name="Connecteur droit 24"/>
            <p:cNvCxnSpPr>
              <a:stCxn id="14" idx="4"/>
              <a:endCxn id="15" idx="0"/>
            </p:cNvCxnSpPr>
            <p:nvPr/>
          </p:nvCxnSpPr>
          <p:spPr>
            <a:xfrm flipH="1">
              <a:off x="6300788" y="3752850"/>
              <a:ext cx="1233487"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Connecteur droit 25"/>
            <p:cNvCxnSpPr>
              <a:stCxn id="14" idx="4"/>
              <a:endCxn id="16" idx="0"/>
            </p:cNvCxnSpPr>
            <p:nvPr/>
          </p:nvCxnSpPr>
          <p:spPr>
            <a:xfrm flipH="1">
              <a:off x="7239000" y="3752850"/>
              <a:ext cx="295275" cy="594228"/>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Connecteur droit 26"/>
            <p:cNvCxnSpPr>
              <a:stCxn id="14" idx="4"/>
              <a:endCxn id="21" idx="0"/>
            </p:cNvCxnSpPr>
            <p:nvPr/>
          </p:nvCxnSpPr>
          <p:spPr>
            <a:xfrm>
              <a:off x="7534275" y="3752850"/>
              <a:ext cx="633350" cy="613278"/>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Connecteur droit 27"/>
            <p:cNvCxnSpPr>
              <a:stCxn id="14" idx="4"/>
              <a:endCxn id="22" idx="0"/>
            </p:cNvCxnSpPr>
            <p:nvPr/>
          </p:nvCxnSpPr>
          <p:spPr>
            <a:xfrm>
              <a:off x="7534275" y="3752850"/>
              <a:ext cx="1392237"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Connecteur droit 28"/>
            <p:cNvCxnSpPr>
              <a:stCxn id="15" idx="4"/>
              <a:endCxn id="17" idx="0"/>
            </p:cNvCxnSpPr>
            <p:nvPr/>
          </p:nvCxnSpPr>
          <p:spPr>
            <a:xfrm flipH="1">
              <a:off x="5824538" y="4724400"/>
              <a:ext cx="476250" cy="483037"/>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Connecteur droit 29"/>
            <p:cNvCxnSpPr>
              <a:stCxn id="15" idx="4"/>
              <a:endCxn id="18" idx="0"/>
            </p:cNvCxnSpPr>
            <p:nvPr/>
          </p:nvCxnSpPr>
          <p:spPr>
            <a:xfrm>
              <a:off x="6300788" y="4724400"/>
              <a:ext cx="161925" cy="48303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Connecteur droit 30"/>
            <p:cNvCxnSpPr>
              <a:stCxn id="16" idx="4"/>
              <a:endCxn id="19" idx="0"/>
            </p:cNvCxnSpPr>
            <p:nvPr/>
          </p:nvCxnSpPr>
          <p:spPr>
            <a:xfrm flipH="1">
              <a:off x="6986588" y="4632828"/>
              <a:ext cx="252412" cy="5746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Connecteur droit 31"/>
            <p:cNvCxnSpPr>
              <a:stCxn id="16" idx="4"/>
              <a:endCxn id="20" idx="0"/>
            </p:cNvCxnSpPr>
            <p:nvPr/>
          </p:nvCxnSpPr>
          <p:spPr>
            <a:xfrm>
              <a:off x="7239000" y="4632828"/>
              <a:ext cx="476250" cy="5746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Connecteur droit 32"/>
            <p:cNvCxnSpPr>
              <a:stCxn id="21" idx="4"/>
              <a:endCxn id="24" idx="0"/>
            </p:cNvCxnSpPr>
            <p:nvPr/>
          </p:nvCxnSpPr>
          <p:spPr>
            <a:xfrm>
              <a:off x="8167625" y="4651878"/>
              <a:ext cx="154049" cy="555559"/>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Connecteur droit 33"/>
            <p:cNvCxnSpPr>
              <a:stCxn id="21" idx="4"/>
              <a:endCxn id="23" idx="0"/>
            </p:cNvCxnSpPr>
            <p:nvPr/>
          </p:nvCxnSpPr>
          <p:spPr>
            <a:xfrm>
              <a:off x="8167625" y="4651878"/>
              <a:ext cx="633412" cy="537104"/>
            </a:xfrm>
            <a:prstGeom prst="line">
              <a:avLst/>
            </a:prstGeom>
          </p:spPr>
          <p:style>
            <a:lnRef idx="2">
              <a:schemeClr val="accent1"/>
            </a:lnRef>
            <a:fillRef idx="0">
              <a:schemeClr val="accent1"/>
            </a:fillRef>
            <a:effectRef idx="1">
              <a:schemeClr val="accent1"/>
            </a:effectRef>
            <a:fontRef idx="minor">
              <a:schemeClr val="tx1"/>
            </a:fontRef>
          </p:style>
        </p:cxnSp>
        <p:sp>
          <p:nvSpPr>
            <p:cNvPr id="35" name="ZoneTexte 34"/>
            <p:cNvSpPr txBox="1"/>
            <p:nvPr/>
          </p:nvSpPr>
          <p:spPr>
            <a:xfrm>
              <a:off x="6515100" y="3851778"/>
              <a:ext cx="466725" cy="369332"/>
            </a:xfrm>
            <a:prstGeom prst="rect">
              <a:avLst/>
            </a:prstGeom>
            <a:noFill/>
          </p:spPr>
          <p:txBody>
            <a:bodyPr wrap="square" rtlCol="0">
              <a:spAutoFit/>
            </a:bodyPr>
            <a:lstStyle/>
            <a:p>
              <a:r>
                <a:rPr lang="en-US" dirty="0" smtClean="0"/>
                <a:t>A</a:t>
              </a:r>
              <a:endParaRPr lang="en-US" dirty="0"/>
            </a:p>
          </p:txBody>
        </p:sp>
        <p:sp>
          <p:nvSpPr>
            <p:cNvPr id="36" name="ZoneTexte 35"/>
            <p:cNvSpPr txBox="1"/>
            <p:nvPr/>
          </p:nvSpPr>
          <p:spPr>
            <a:xfrm>
              <a:off x="6991350" y="3990962"/>
              <a:ext cx="466725" cy="369332"/>
            </a:xfrm>
            <a:prstGeom prst="rect">
              <a:avLst/>
            </a:prstGeom>
            <a:noFill/>
          </p:spPr>
          <p:txBody>
            <a:bodyPr wrap="square" rtlCol="0">
              <a:spAutoFit/>
            </a:bodyPr>
            <a:lstStyle/>
            <a:p>
              <a:r>
                <a:rPr lang="en-US" dirty="0" smtClean="0"/>
                <a:t>B</a:t>
              </a:r>
              <a:endParaRPr lang="en-US" dirty="0"/>
            </a:p>
          </p:txBody>
        </p:sp>
        <p:sp>
          <p:nvSpPr>
            <p:cNvPr id="37" name="ZoneTexte 36"/>
            <p:cNvSpPr txBox="1"/>
            <p:nvPr/>
          </p:nvSpPr>
          <p:spPr>
            <a:xfrm>
              <a:off x="8321674" y="3815821"/>
              <a:ext cx="466725" cy="369332"/>
            </a:xfrm>
            <a:prstGeom prst="rect">
              <a:avLst/>
            </a:prstGeom>
            <a:noFill/>
          </p:spPr>
          <p:txBody>
            <a:bodyPr wrap="square" rtlCol="0">
              <a:spAutoFit/>
            </a:bodyPr>
            <a:lstStyle/>
            <a:p>
              <a:r>
                <a:rPr lang="en-US" dirty="0" smtClean="0"/>
                <a:t>D</a:t>
              </a:r>
              <a:endParaRPr lang="en-US" dirty="0"/>
            </a:p>
          </p:txBody>
        </p:sp>
        <p:sp>
          <p:nvSpPr>
            <p:cNvPr id="38" name="ZoneTexte 37"/>
            <p:cNvSpPr txBox="1"/>
            <p:nvPr/>
          </p:nvSpPr>
          <p:spPr>
            <a:xfrm>
              <a:off x="7553325" y="4026919"/>
              <a:ext cx="466725" cy="369332"/>
            </a:xfrm>
            <a:prstGeom prst="rect">
              <a:avLst/>
            </a:prstGeom>
            <a:noFill/>
          </p:spPr>
          <p:txBody>
            <a:bodyPr wrap="square" rtlCol="0">
              <a:spAutoFit/>
            </a:bodyPr>
            <a:lstStyle/>
            <a:p>
              <a:r>
                <a:rPr lang="en-US" dirty="0" smtClean="0"/>
                <a:t>C</a:t>
              </a:r>
              <a:endParaRPr lang="en-US" dirty="0"/>
            </a:p>
          </p:txBody>
        </p:sp>
        <p:sp>
          <p:nvSpPr>
            <p:cNvPr id="39" name="ZoneTexte 38"/>
            <p:cNvSpPr txBox="1"/>
            <p:nvPr/>
          </p:nvSpPr>
          <p:spPr>
            <a:xfrm>
              <a:off x="5391150" y="4737603"/>
              <a:ext cx="704850" cy="369332"/>
            </a:xfrm>
            <a:prstGeom prst="rect">
              <a:avLst/>
            </a:prstGeom>
            <a:noFill/>
          </p:spPr>
          <p:txBody>
            <a:bodyPr wrap="square" rtlCol="0">
              <a:spAutoFit/>
            </a:bodyPr>
            <a:lstStyle/>
            <a:p>
              <a:r>
                <a:rPr lang="en-US" dirty="0" smtClean="0"/>
                <a:t>BCD</a:t>
              </a:r>
              <a:endParaRPr lang="en-US" dirty="0"/>
            </a:p>
          </p:txBody>
        </p:sp>
        <p:sp>
          <p:nvSpPr>
            <p:cNvPr id="40" name="ZoneTexte 39"/>
            <p:cNvSpPr txBox="1"/>
            <p:nvPr/>
          </p:nvSpPr>
          <p:spPr>
            <a:xfrm>
              <a:off x="6334125" y="4766178"/>
              <a:ext cx="704850" cy="369332"/>
            </a:xfrm>
            <a:prstGeom prst="rect">
              <a:avLst/>
            </a:prstGeom>
            <a:noFill/>
          </p:spPr>
          <p:txBody>
            <a:bodyPr wrap="square" rtlCol="0">
              <a:spAutoFit/>
            </a:bodyPr>
            <a:lstStyle/>
            <a:p>
              <a:r>
                <a:rPr lang="en-US" dirty="0" smtClean="0"/>
                <a:t>CBD</a:t>
              </a:r>
              <a:endParaRPr lang="en-US" dirty="0"/>
            </a:p>
          </p:txBody>
        </p:sp>
        <p:sp>
          <p:nvSpPr>
            <p:cNvPr id="41" name="ZoneTexte 40"/>
            <p:cNvSpPr txBox="1"/>
            <p:nvPr/>
          </p:nvSpPr>
          <p:spPr>
            <a:xfrm>
              <a:off x="7010400" y="4857155"/>
              <a:ext cx="690562" cy="369332"/>
            </a:xfrm>
            <a:prstGeom prst="rect">
              <a:avLst/>
            </a:prstGeom>
            <a:noFill/>
          </p:spPr>
          <p:txBody>
            <a:bodyPr wrap="square" rtlCol="0">
              <a:spAutoFit/>
            </a:bodyPr>
            <a:lstStyle/>
            <a:p>
              <a:r>
                <a:rPr lang="en-US" dirty="0" smtClean="0"/>
                <a:t>CD</a:t>
              </a:r>
              <a:endParaRPr lang="en-US" dirty="0"/>
            </a:p>
          </p:txBody>
        </p:sp>
        <p:sp>
          <p:nvSpPr>
            <p:cNvPr id="42" name="ZoneTexte 41"/>
            <p:cNvSpPr txBox="1"/>
            <p:nvPr/>
          </p:nvSpPr>
          <p:spPr>
            <a:xfrm>
              <a:off x="7481824" y="4714875"/>
              <a:ext cx="466725" cy="369332"/>
            </a:xfrm>
            <a:prstGeom prst="rect">
              <a:avLst/>
            </a:prstGeom>
            <a:noFill/>
          </p:spPr>
          <p:txBody>
            <a:bodyPr wrap="square" rtlCol="0">
              <a:spAutoFit/>
            </a:bodyPr>
            <a:lstStyle/>
            <a:p>
              <a:r>
                <a:rPr lang="en-US" dirty="0" smtClean="0"/>
                <a:t>D</a:t>
              </a:r>
              <a:endParaRPr lang="en-US" dirty="0"/>
            </a:p>
          </p:txBody>
        </p:sp>
        <p:sp>
          <p:nvSpPr>
            <p:cNvPr id="43" name="ZoneTexte 42"/>
            <p:cNvSpPr txBox="1"/>
            <p:nvPr/>
          </p:nvSpPr>
          <p:spPr>
            <a:xfrm>
              <a:off x="8539099" y="4733912"/>
              <a:ext cx="466725" cy="369332"/>
            </a:xfrm>
            <a:prstGeom prst="rect">
              <a:avLst/>
            </a:prstGeom>
            <a:noFill/>
          </p:spPr>
          <p:txBody>
            <a:bodyPr wrap="square" rtlCol="0">
              <a:spAutoFit/>
            </a:bodyPr>
            <a:lstStyle/>
            <a:p>
              <a:r>
                <a:rPr lang="en-US" dirty="0" smtClean="0"/>
                <a:t>D</a:t>
              </a:r>
              <a:endParaRPr lang="en-US" dirty="0"/>
            </a:p>
          </p:txBody>
        </p:sp>
        <p:sp>
          <p:nvSpPr>
            <p:cNvPr id="44" name="ZoneTexte 43"/>
            <p:cNvSpPr txBox="1"/>
            <p:nvPr/>
          </p:nvSpPr>
          <p:spPr>
            <a:xfrm>
              <a:off x="7805675" y="4796896"/>
              <a:ext cx="690562" cy="369332"/>
            </a:xfrm>
            <a:prstGeom prst="rect">
              <a:avLst/>
            </a:prstGeom>
            <a:noFill/>
          </p:spPr>
          <p:txBody>
            <a:bodyPr wrap="square" rtlCol="0">
              <a:spAutoFit/>
            </a:bodyPr>
            <a:lstStyle/>
            <a:p>
              <a:r>
                <a:rPr lang="en-US" dirty="0" smtClean="0"/>
                <a:t>BD</a:t>
              </a:r>
              <a:endParaRPr lang="en-US" dirty="0"/>
            </a:p>
          </p:txBody>
        </p:sp>
      </p:grpSp>
      <p:sp>
        <p:nvSpPr>
          <p:cNvPr id="45" name="ZoneTexte 44"/>
          <p:cNvSpPr txBox="1"/>
          <p:nvPr/>
        </p:nvSpPr>
        <p:spPr>
          <a:xfrm>
            <a:off x="5978549" y="4511692"/>
            <a:ext cx="212219" cy="369332"/>
          </a:xfrm>
          <a:prstGeom prst="rect">
            <a:avLst/>
          </a:prstGeom>
          <a:noFill/>
        </p:spPr>
        <p:txBody>
          <a:bodyPr wrap="square" rtlCol="0">
            <a:spAutoFit/>
          </a:bodyPr>
          <a:lstStyle/>
          <a:p>
            <a:r>
              <a:rPr lang="en-US" dirty="0" smtClean="0">
                <a:solidFill>
                  <a:srgbClr val="FF0000"/>
                </a:solidFill>
              </a:rPr>
              <a:t>2</a:t>
            </a:r>
            <a:endParaRPr lang="en-US" dirty="0">
              <a:solidFill>
                <a:srgbClr val="FF0000"/>
              </a:solidFill>
            </a:endParaRPr>
          </a:p>
        </p:txBody>
      </p:sp>
      <p:sp>
        <p:nvSpPr>
          <p:cNvPr id="46" name="ZoneTexte 45"/>
          <p:cNvSpPr txBox="1"/>
          <p:nvPr/>
        </p:nvSpPr>
        <p:spPr>
          <a:xfrm>
            <a:off x="6914741" y="4435486"/>
            <a:ext cx="212219" cy="369332"/>
          </a:xfrm>
          <a:prstGeom prst="rect">
            <a:avLst/>
          </a:prstGeom>
          <a:noFill/>
        </p:spPr>
        <p:txBody>
          <a:bodyPr wrap="square" rtlCol="0">
            <a:spAutoFit/>
          </a:bodyPr>
          <a:lstStyle/>
          <a:p>
            <a:r>
              <a:rPr lang="en-US" dirty="0" smtClean="0">
                <a:solidFill>
                  <a:srgbClr val="FF0000"/>
                </a:solidFill>
              </a:rPr>
              <a:t>2</a:t>
            </a:r>
            <a:endParaRPr lang="en-US" dirty="0">
              <a:solidFill>
                <a:srgbClr val="FF0000"/>
              </a:solidFill>
            </a:endParaRPr>
          </a:p>
        </p:txBody>
      </p:sp>
      <p:sp>
        <p:nvSpPr>
          <p:cNvPr id="47" name="ZoneTexte 46"/>
          <p:cNvSpPr txBox="1"/>
          <p:nvPr/>
        </p:nvSpPr>
        <p:spPr>
          <a:xfrm>
            <a:off x="7840051" y="4424600"/>
            <a:ext cx="212219" cy="369332"/>
          </a:xfrm>
          <a:prstGeom prst="rect">
            <a:avLst/>
          </a:prstGeom>
          <a:noFill/>
        </p:spPr>
        <p:txBody>
          <a:bodyPr wrap="square" rtlCol="0">
            <a:spAutoFit/>
          </a:bodyPr>
          <a:lstStyle/>
          <a:p>
            <a:r>
              <a:rPr lang="en-US" dirty="0" smtClean="0">
                <a:solidFill>
                  <a:srgbClr val="FF0000"/>
                </a:solidFill>
              </a:rPr>
              <a:t>2</a:t>
            </a:r>
            <a:endParaRPr lang="en-US" dirty="0">
              <a:solidFill>
                <a:srgbClr val="FF0000"/>
              </a:solidFill>
            </a:endParaRPr>
          </a:p>
        </p:txBody>
      </p:sp>
      <p:sp>
        <p:nvSpPr>
          <p:cNvPr id="48" name="ZoneTexte 47"/>
          <p:cNvSpPr txBox="1"/>
          <p:nvPr/>
        </p:nvSpPr>
        <p:spPr>
          <a:xfrm>
            <a:off x="8612957" y="4511688"/>
            <a:ext cx="212219" cy="369332"/>
          </a:xfrm>
          <a:prstGeom prst="rect">
            <a:avLst/>
          </a:prstGeom>
          <a:noFill/>
        </p:spPr>
        <p:txBody>
          <a:bodyPr wrap="square" rtlCol="0">
            <a:spAutoFit/>
          </a:bodyPr>
          <a:lstStyle/>
          <a:p>
            <a:r>
              <a:rPr lang="en-US" dirty="0" smtClean="0">
                <a:solidFill>
                  <a:srgbClr val="FF0000"/>
                </a:solidFill>
              </a:rPr>
              <a:t>2</a:t>
            </a:r>
            <a:endParaRPr lang="en-US" dirty="0">
              <a:solidFill>
                <a:srgbClr val="FF0000"/>
              </a:solidFill>
            </a:endParaRPr>
          </a:p>
        </p:txBody>
      </p:sp>
      <p:sp>
        <p:nvSpPr>
          <p:cNvPr id="49" name="ZoneTexte 48"/>
          <p:cNvSpPr txBox="1"/>
          <p:nvPr/>
        </p:nvSpPr>
        <p:spPr>
          <a:xfrm>
            <a:off x="5488675" y="5262822"/>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50" name="ZoneTexte 49"/>
          <p:cNvSpPr txBox="1"/>
          <p:nvPr/>
        </p:nvSpPr>
        <p:spPr>
          <a:xfrm>
            <a:off x="6141831" y="5273704"/>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51" name="ZoneTexte 50"/>
          <p:cNvSpPr txBox="1"/>
          <p:nvPr/>
        </p:nvSpPr>
        <p:spPr>
          <a:xfrm>
            <a:off x="6664359" y="5284590"/>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52" name="ZoneTexte 51"/>
          <p:cNvSpPr txBox="1"/>
          <p:nvPr/>
        </p:nvSpPr>
        <p:spPr>
          <a:xfrm>
            <a:off x="7393721" y="5284590"/>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53" name="ZoneTexte 52"/>
          <p:cNvSpPr txBox="1"/>
          <p:nvPr/>
        </p:nvSpPr>
        <p:spPr>
          <a:xfrm>
            <a:off x="8003337" y="5273704"/>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sp>
        <p:nvSpPr>
          <p:cNvPr id="54" name="ZoneTexte 53"/>
          <p:cNvSpPr txBox="1"/>
          <p:nvPr/>
        </p:nvSpPr>
        <p:spPr>
          <a:xfrm>
            <a:off x="8482321" y="5262818"/>
            <a:ext cx="212219" cy="369332"/>
          </a:xfrm>
          <a:prstGeom prst="rect">
            <a:avLst/>
          </a:prstGeom>
          <a:noFill/>
        </p:spPr>
        <p:txBody>
          <a:bodyPr wrap="square" rtlCol="0">
            <a:spAutoFit/>
          </a:bodyPr>
          <a:lstStyle/>
          <a:p>
            <a:r>
              <a:rPr lang="en-US" dirty="0" smtClean="0">
                <a:solidFill>
                  <a:srgbClr val="FF0000"/>
                </a:solidFill>
              </a:rPr>
              <a:t>1</a:t>
            </a:r>
            <a:endParaRPr lang="en-US" dirty="0">
              <a:solidFill>
                <a:srgbClr val="FF0000"/>
              </a:solidFill>
            </a:endParaRPr>
          </a:p>
        </p:txBody>
      </p:sp>
      <p:cxnSp>
        <p:nvCxnSpPr>
          <p:cNvPr id="55" name="Connecteur droit 54"/>
          <p:cNvCxnSpPr/>
          <p:nvPr/>
        </p:nvCxnSpPr>
        <p:spPr>
          <a:xfrm flipH="1">
            <a:off x="6129338" y="3855591"/>
            <a:ext cx="1233487" cy="685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6" name="Connecteur droit 55"/>
          <p:cNvCxnSpPr/>
          <p:nvPr/>
        </p:nvCxnSpPr>
        <p:spPr>
          <a:xfrm flipH="1">
            <a:off x="5627688" y="4852541"/>
            <a:ext cx="476250" cy="48303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7" name="Rectangle 56"/>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t>Combined approach using event logs</a:t>
            </a: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animEffect transition="in" filter="fade">
                                      <p:cBhvr>
                                        <p:cTn id="37" dur="500"/>
                                        <p:tgtEl>
                                          <p:spTgt spid="4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fade">
                                      <p:cBhvr>
                                        <p:cTn id="49" dur="500"/>
                                        <p:tgtEl>
                                          <p:spTgt spid="5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500"/>
                                        <p:tgtEl>
                                          <p:spTgt spid="54"/>
                                        </p:tgtEl>
                                      </p:cBhvr>
                                    </p:animEffect>
                                  </p:childTnLst>
                                </p:cTn>
                              </p:par>
                              <p:par>
                                <p:cTn id="56" presetID="10" presetClass="entr" presetSubtype="0"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fade">
                                      <p:cBhvr>
                                        <p:cTn id="58" dur="500"/>
                                        <p:tgtEl>
                                          <p:spTgt spid="55"/>
                                        </p:tgtEl>
                                      </p:cBhvr>
                                    </p:animEffect>
                                  </p:childTnLst>
                                </p:cTn>
                              </p:par>
                              <p:par>
                                <p:cTn id="59" presetID="10"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animBg="1"/>
      <p:bldP spid="12" grpId="0" animBg="1"/>
      <p:bldP spid="45" grpId="0"/>
      <p:bldP spid="46" grpId="0"/>
      <p:bldP spid="47" grpId="0"/>
      <p:bldP spid="48" grpId="0"/>
      <p:bldP spid="49" grpId="0"/>
      <p:bldP spid="50" grpId="0"/>
      <p:bldP spid="51" grpId="0"/>
      <p:bldP spid="52" grpId="0"/>
      <p:bldP spid="5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en-US"/>
          </a:p>
        </p:txBody>
      </p:sp>
      <p:sp>
        <p:nvSpPr>
          <p:cNvPr id="3" name="Espace réservé du contenu 2"/>
          <p:cNvSpPr>
            <a:spLocks noGrp="1"/>
          </p:cNvSpPr>
          <p:nvPr>
            <p:ph idx="1"/>
          </p:nvPr>
        </p:nvSpPr>
        <p:spPr/>
        <p:txBody>
          <a:bodyPr/>
          <a:lstStyle/>
          <a:p>
            <a:endParaRPr lang="en-US"/>
          </a:p>
        </p:txBody>
      </p:sp>
      <p:sp>
        <p:nvSpPr>
          <p:cNvPr id="4" name="Espace réservé de la date 3"/>
          <p:cNvSpPr>
            <a:spLocks noGrp="1"/>
          </p:cNvSpPr>
          <p:nvPr>
            <p:ph type="dt" sz="half" idx="10"/>
          </p:nvPr>
        </p:nvSpPr>
        <p:spPr/>
        <p:txBody>
          <a:bodyPr/>
          <a:lstStyle/>
          <a:p>
            <a:r>
              <a:rPr lang="fr-FR" smtClean="0"/>
              <a:t>13/01/2017</a:t>
            </a:r>
            <a:endParaRPr lang="fr-FR" dirty="0"/>
          </a:p>
        </p:txBody>
      </p:sp>
      <p:sp>
        <p:nvSpPr>
          <p:cNvPr id="5" name="Espace réservé du pied de page 4"/>
          <p:cNvSpPr>
            <a:spLocks noGrp="1"/>
          </p:cNvSpPr>
          <p:nvPr>
            <p:ph type="ftr" sz="quarter" idx="11"/>
          </p:nvPr>
        </p:nvSpPr>
        <p:spPr/>
        <p:txBody>
          <a:bodyPr/>
          <a:lstStyle/>
          <a:p>
            <a:pPr algn="r"/>
            <a:r>
              <a:rPr lang="en-US" smtClean="0"/>
              <a:t>A MDE  approach to build secure information systems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9</a:t>
            </a:fld>
            <a:endParaRPr lang="fr-FR" dirty="0"/>
          </a:p>
        </p:txBody>
      </p:sp>
      <p:sp>
        <p:nvSpPr>
          <p:cNvPr id="7" name="Rectangle 6"/>
          <p:cNvSpPr/>
          <p:nvPr/>
        </p:nvSpPr>
        <p:spPr>
          <a:xfrm>
            <a:off x="360040" y="0"/>
            <a:ext cx="421196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2000" dirty="0" smtClean="0">
                <a:latin typeface="Bookman Old Style" pitchFamily="18" charset="0"/>
              </a:rPr>
              <a:t>State of the art</a:t>
            </a:r>
            <a:endParaRPr lang="en-US" sz="2000" dirty="0">
              <a:latin typeface="Bookman Old Style" pitchFamily="18" charset="0"/>
            </a:endParaRPr>
          </a:p>
        </p:txBody>
      </p:sp>
      <p:sp>
        <p:nvSpPr>
          <p:cNvPr id="9" name="Rectangle 8"/>
          <p:cNvSpPr/>
          <p:nvPr/>
        </p:nvSpPr>
        <p:spPr>
          <a:xfrm>
            <a:off x="4572000" y="0"/>
            <a:ext cx="4572000" cy="4046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smtClean="0">
                <a:latin typeface="Bookman Old Style" pitchFamily="18" charset="0"/>
              </a:rPr>
              <a:t>Z</a:t>
            </a:r>
            <a:r>
              <a:rPr lang="en-US" sz="2000" smtClean="0">
                <a:latin typeface="Bookman Old Style" pitchFamily="18" charset="0"/>
              </a:rPr>
              <a:t> –based approaches</a:t>
            </a:r>
            <a:endParaRPr lang="en-US" sz="2000" dirty="0">
              <a:latin typeface="Bookman Old Style" pitchFamily="18" charset="0"/>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Mining configuration guidelines</a:t>
            </a:r>
            <a:endParaRPr lang="en-US" dirty="0"/>
          </a:p>
        </p:txBody>
      </p:sp>
      <p:sp>
        <p:nvSpPr>
          <p:cNvPr id="3" name="Espace réservé de la date 2"/>
          <p:cNvSpPr>
            <a:spLocks noGrp="1"/>
          </p:cNvSpPr>
          <p:nvPr>
            <p:ph type="dt" sz="half" idx="10"/>
          </p:nvPr>
        </p:nvSpPr>
        <p:spPr/>
        <p:txBody>
          <a:bodyPr/>
          <a:lstStyle/>
          <a:p>
            <a:fld id="{82264F7C-12E0-469A-86EC-385353581D19}" type="datetime1">
              <a:rPr lang="fr-FR" smtClean="0"/>
              <a:pPr/>
              <a:t>19/12/2016</a:t>
            </a:fld>
            <a:endParaRPr lang="fr-FR" dirty="0"/>
          </a:p>
        </p:txBody>
      </p:sp>
      <p:sp>
        <p:nvSpPr>
          <p:cNvPr id="4" name="Espace réservé du pied de page 3"/>
          <p:cNvSpPr>
            <a:spLocks noGrp="1"/>
          </p:cNvSpPr>
          <p:nvPr>
            <p:ph type="ftr" sz="quarter" idx="11"/>
          </p:nvPr>
        </p:nvSpPr>
        <p:spPr/>
        <p:txBody>
          <a:bodyPr/>
          <a:lstStyle/>
          <a:p>
            <a:r>
              <a:rPr lang="en-US" smtClean="0"/>
              <a:t>Automated support for configurable process models</a:t>
            </a:r>
            <a:endParaRPr lang="fr-FR" dirty="0"/>
          </a:p>
        </p:txBody>
      </p:sp>
      <p:sp>
        <p:nvSpPr>
          <p:cNvPr id="5" name="Espace réservé du numéro de diapositive 4"/>
          <p:cNvSpPr>
            <a:spLocks noGrp="1"/>
          </p:cNvSpPr>
          <p:nvPr>
            <p:ph type="sldNum" sz="quarter" idx="12"/>
          </p:nvPr>
        </p:nvSpPr>
        <p:spPr/>
        <p:txBody>
          <a:bodyPr/>
          <a:lstStyle/>
          <a:p>
            <a:fld id="{3A5F5595-61AE-4AA6-B423-33EDBD1DAE12}" type="slidenum">
              <a:rPr lang="fr-FR" smtClean="0"/>
              <a:pPr/>
              <a:t>90</a:t>
            </a:fld>
            <a:endParaRPr lang="fr-FR" dirty="0"/>
          </a:p>
        </p:txBody>
      </p:sp>
      <p:grpSp>
        <p:nvGrpSpPr>
          <p:cNvPr id="6" name="Groupe 20"/>
          <p:cNvGrpSpPr/>
          <p:nvPr/>
        </p:nvGrpSpPr>
        <p:grpSpPr>
          <a:xfrm>
            <a:off x="2671662" y="1866565"/>
            <a:ext cx="1028700" cy="708660"/>
            <a:chOff x="2519262" y="1688765"/>
            <a:chExt cx="1028700" cy="708660"/>
          </a:xfrm>
        </p:grpSpPr>
        <p:sp>
          <p:nvSpPr>
            <p:cNvPr id="22" name="Organigramme : Disque magnétique 21"/>
            <p:cNvSpPr/>
            <p:nvPr/>
          </p:nvSpPr>
          <p:spPr>
            <a:xfrm>
              <a:off x="2519262" y="1688765"/>
              <a:ext cx="1028700" cy="708660"/>
            </a:xfrm>
            <a:prstGeom prst="flowChartMagneticDisk">
              <a:avLst/>
            </a:prstGeom>
            <a:solidFill>
              <a:srgbClr val="F79646">
                <a:lumMod val="20000"/>
                <a:lumOff val="80000"/>
              </a:srgbClr>
            </a:solidFill>
            <a:ln w="9525" cap="flat" cmpd="sng" algn="ctr">
              <a:solidFill>
                <a:srgbClr val="F79646">
                  <a:lumMod val="20000"/>
                  <a:lumOff val="80000"/>
                </a:srgbClr>
              </a:solid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3" name="ZoneTexte 22"/>
            <p:cNvSpPr txBox="1"/>
            <p:nvPr/>
          </p:nvSpPr>
          <p:spPr>
            <a:xfrm>
              <a:off x="2549742" y="1704005"/>
              <a:ext cx="982980" cy="6463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rgbClr val="BF1238"/>
                  </a:solidFill>
                  <a:effectLst/>
                  <a:uLnTx/>
                  <a:uFillTx/>
                </a:rPr>
                <a:t>abczdef</a:t>
              </a:r>
              <a:endParaRPr kumimoji="0" lang="en-US" sz="1200" b="1" i="0" u="none" strike="noStrike" kern="0" cap="none" spc="0" normalizeH="0" baseline="0" noProof="0" dirty="0" smtClean="0">
                <a:ln>
                  <a:noFill/>
                </a:ln>
                <a:solidFill>
                  <a:srgbClr val="001489">
                    <a:lumMod val="60000"/>
                    <a:lumOff val="40000"/>
                  </a:srgbClr>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rgbClr val="BF1238"/>
                  </a:solidFill>
                  <a:effectLst/>
                  <a:uLnTx/>
                  <a:uFillTx/>
                </a:rPr>
                <a:t>cbzdfe</a:t>
              </a:r>
              <a:endParaRPr kumimoji="0" lang="en-US" sz="1200" b="1" i="0" u="none" strike="noStrike" kern="0" cap="none" spc="0" normalizeH="0" baseline="0" noProof="0" dirty="0" smtClean="0">
                <a:ln>
                  <a:noFill/>
                </a:ln>
                <a:solidFill>
                  <a:srgbClr val="001489">
                    <a:lumMod val="60000"/>
                    <a:lumOff val="40000"/>
                  </a:srgbClr>
                </a:solidFill>
                <a:effectLst/>
                <a:uLnTx/>
                <a:uFillTx/>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rgbClr val="BF1238"/>
                  </a:solidFill>
                  <a:effectLst/>
                  <a:uLnTx/>
                  <a:uFillTx/>
                </a:rPr>
                <a:t>abcz</a:t>
              </a:r>
              <a:r>
                <a:rPr kumimoji="0" lang="en-US" sz="1200" b="1" i="0" u="none" strike="noStrike" kern="0" cap="none" spc="0" normalizeH="0" baseline="0" noProof="0" dirty="0" smtClean="0">
                  <a:ln>
                    <a:noFill/>
                  </a:ln>
                  <a:solidFill>
                    <a:srgbClr val="BF1238"/>
                  </a:solidFill>
                  <a:effectLst/>
                  <a:uLnTx/>
                  <a:uFillTx/>
                </a:rPr>
                <a:t> …</a:t>
              </a:r>
              <a:endParaRPr kumimoji="0" lang="en-US" sz="1200" b="1" i="0" u="none" strike="noStrike" kern="0" cap="none" spc="0" normalizeH="0" baseline="0" noProof="0" dirty="0" smtClean="0">
                <a:ln>
                  <a:noFill/>
                </a:ln>
                <a:solidFill>
                  <a:srgbClr val="001489">
                    <a:lumMod val="60000"/>
                    <a:lumOff val="40000"/>
                  </a:srgbClr>
                </a:solidFill>
                <a:effectLst/>
                <a:uLnTx/>
                <a:uFillTx/>
              </a:endParaRPr>
            </a:p>
          </p:txBody>
        </p:sp>
      </p:grpSp>
      <p:graphicFrame>
        <p:nvGraphicFramePr>
          <p:cNvPr id="24" name="Objet 23"/>
          <p:cNvGraphicFramePr>
            <a:graphicFrameLocks noChangeAspect="1"/>
          </p:cNvGraphicFramePr>
          <p:nvPr/>
        </p:nvGraphicFramePr>
        <p:xfrm>
          <a:off x="5148064" y="1216785"/>
          <a:ext cx="3676361" cy="1852175"/>
        </p:xfrm>
        <a:graphic>
          <a:graphicData uri="http://schemas.openxmlformats.org/presentationml/2006/ole">
            <p:oleObj spid="_x0000_s431106" name="Visio" r:id="rId3" imgW="6080796" imgH="2926080" progId="">
              <p:embed/>
            </p:oleObj>
          </a:graphicData>
        </a:graphic>
      </p:graphicFrame>
      <p:grpSp>
        <p:nvGrpSpPr>
          <p:cNvPr id="7" name="Groupe 24"/>
          <p:cNvGrpSpPr/>
          <p:nvPr/>
        </p:nvGrpSpPr>
        <p:grpSpPr>
          <a:xfrm>
            <a:off x="3898064" y="1942340"/>
            <a:ext cx="1112520" cy="738664"/>
            <a:chOff x="3810000" y="2077819"/>
            <a:chExt cx="1112520" cy="738664"/>
          </a:xfrm>
        </p:grpSpPr>
        <p:cxnSp>
          <p:nvCxnSpPr>
            <p:cNvPr id="26" name="Connecteur droit avec flèche 25"/>
            <p:cNvCxnSpPr/>
            <p:nvPr/>
          </p:nvCxnSpPr>
          <p:spPr>
            <a:xfrm>
              <a:off x="3817620" y="2446020"/>
              <a:ext cx="1104900" cy="0"/>
            </a:xfrm>
            <a:prstGeom prst="straightConnector1">
              <a:avLst/>
            </a:prstGeom>
            <a:noFill/>
            <a:ln w="19050" cap="flat" cmpd="sng" algn="ctr">
              <a:solidFill>
                <a:schemeClr val="accent1"/>
              </a:solidFill>
              <a:prstDash val="solid"/>
              <a:tailEnd type="arrow"/>
            </a:ln>
            <a:effectLst/>
          </p:spPr>
        </p:cxnSp>
        <p:sp>
          <p:nvSpPr>
            <p:cNvPr id="27" name="ZoneTexte 26"/>
            <p:cNvSpPr txBox="1"/>
            <p:nvPr/>
          </p:nvSpPr>
          <p:spPr>
            <a:xfrm>
              <a:off x="3810000" y="2077819"/>
              <a:ext cx="1104900" cy="73866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1"/>
                  </a:solidFill>
                  <a:effectLst/>
                  <a:uLnTx/>
                  <a:uFillTx/>
                  <a:latin typeface="Arial" pitchFamily="34" charset="0"/>
                  <a:cs typeface="Arial" pitchFamily="34" charset="0"/>
                </a:rPr>
                <a:t> frequency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1"/>
                  </a:solidFill>
                  <a:effectLst/>
                  <a:uLnTx/>
                  <a:uFillTx/>
                  <a:latin typeface="Arial" pitchFamily="34" charset="0"/>
                  <a:cs typeface="Arial" pitchFamily="34"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smtClean="0">
                  <a:ln>
                    <a:noFill/>
                  </a:ln>
                  <a:solidFill>
                    <a:schemeClr val="accent1"/>
                  </a:solidFill>
                  <a:effectLst/>
                  <a:uLnTx/>
                  <a:uFillTx/>
                  <a:latin typeface="Arial" pitchFamily="34" charset="0"/>
                  <a:cs typeface="Arial" pitchFamily="34" charset="0"/>
                </a:rPr>
                <a:t>suffix tree</a:t>
              </a:r>
              <a:endParaRPr kumimoji="0" lang="en-US" sz="1400" b="1" i="0" u="none" strike="noStrike" kern="0" cap="none" spc="0" normalizeH="0" baseline="0" noProof="0" dirty="0">
                <a:ln>
                  <a:noFill/>
                </a:ln>
                <a:solidFill>
                  <a:schemeClr val="accent1"/>
                </a:solidFill>
                <a:effectLst/>
                <a:uLnTx/>
                <a:uFillTx/>
                <a:latin typeface="Arial" pitchFamily="34" charset="0"/>
                <a:cs typeface="Arial" pitchFamily="34" charset="0"/>
              </a:endParaRPr>
            </a:p>
          </p:txBody>
        </p:sp>
      </p:grpSp>
      <p:sp>
        <p:nvSpPr>
          <p:cNvPr id="28" name="ZoneTexte 27"/>
          <p:cNvSpPr txBox="1"/>
          <p:nvPr/>
        </p:nvSpPr>
        <p:spPr>
          <a:xfrm>
            <a:off x="218020" y="1916832"/>
            <a:ext cx="2468030" cy="646331"/>
          </a:xfrm>
          <a:prstGeom prst="rect">
            <a:avLst/>
          </a:prstGeom>
          <a:noFill/>
        </p:spPr>
        <p:txBody>
          <a:bodyPr wrap="square" rtlCol="0">
            <a:spAutoFit/>
          </a:bodyPr>
          <a:lstStyle/>
          <a:p>
            <a:r>
              <a:rPr lang="en-US" dirty="0" smtClean="0">
                <a:latin typeface="Arial" pitchFamily="34" charset="0"/>
                <a:cs typeface="Arial" pitchFamily="34" charset="0"/>
              </a:rPr>
              <a:t>1. Build the frequency suffix tree</a:t>
            </a:r>
            <a:endParaRPr lang="en-US" dirty="0">
              <a:latin typeface="Arial" pitchFamily="34" charset="0"/>
              <a:cs typeface="Arial" pitchFamily="34" charset="0"/>
            </a:endParaRPr>
          </a:p>
        </p:txBody>
      </p:sp>
      <p:sp>
        <p:nvSpPr>
          <p:cNvPr id="29" name="ZoneTexte 28"/>
          <p:cNvSpPr txBox="1"/>
          <p:nvPr/>
        </p:nvSpPr>
        <p:spPr>
          <a:xfrm>
            <a:off x="262467" y="3590389"/>
            <a:ext cx="3103033" cy="923330"/>
          </a:xfrm>
          <a:prstGeom prst="rect">
            <a:avLst/>
          </a:prstGeom>
          <a:noFill/>
        </p:spPr>
        <p:txBody>
          <a:bodyPr wrap="square" rtlCol="0">
            <a:spAutoFit/>
          </a:bodyPr>
          <a:lstStyle/>
          <a:p>
            <a:r>
              <a:rPr lang="en-US" dirty="0" smtClean="0">
                <a:latin typeface="Arial" pitchFamily="34" charset="0"/>
                <a:cs typeface="Arial" pitchFamily="34" charset="0"/>
              </a:rPr>
              <a:t>2. Compute the frequency of configurations using </a:t>
            </a:r>
            <a:r>
              <a:rPr lang="en-US" i="1" dirty="0" smtClean="0">
                <a:latin typeface="Arial" pitchFamily="34" charset="0"/>
                <a:cs typeface="Arial" pitchFamily="34" charset="0"/>
              </a:rPr>
              <a:t>statistical theory.</a:t>
            </a:r>
            <a:endParaRPr lang="en-US" i="1" dirty="0">
              <a:latin typeface="Arial" pitchFamily="34" charset="0"/>
              <a:cs typeface="Arial" pitchFamily="34" charset="0"/>
            </a:endParaRPr>
          </a:p>
        </p:txBody>
      </p:sp>
      <p:graphicFrame>
        <p:nvGraphicFramePr>
          <p:cNvPr id="30" name="Objet 29"/>
          <p:cNvGraphicFramePr>
            <a:graphicFrameLocks noChangeAspect="1"/>
          </p:cNvGraphicFramePr>
          <p:nvPr/>
        </p:nvGraphicFramePr>
        <p:xfrm>
          <a:off x="3397249" y="3757122"/>
          <a:ext cx="1422401" cy="434975"/>
        </p:xfrm>
        <a:graphic>
          <a:graphicData uri="http://schemas.openxmlformats.org/presentationml/2006/ole">
            <p:oleObj spid="_x0000_s431107" name="Équation" r:id="rId4" imgW="660240" imgH="266400" progId="Equation.3">
              <p:embed/>
            </p:oleObj>
          </a:graphicData>
        </a:graphic>
      </p:graphicFrame>
      <p:graphicFrame>
        <p:nvGraphicFramePr>
          <p:cNvPr id="31" name="Objet 30"/>
          <p:cNvGraphicFramePr>
            <a:graphicFrameLocks noChangeAspect="1"/>
          </p:cNvGraphicFramePr>
          <p:nvPr/>
        </p:nvGraphicFramePr>
        <p:xfrm>
          <a:off x="5262563" y="3630613"/>
          <a:ext cx="3671887" cy="584200"/>
        </p:xfrm>
        <a:graphic>
          <a:graphicData uri="http://schemas.openxmlformats.org/presentationml/2006/ole">
            <p:oleObj spid="_x0000_s431108" name="Équation" r:id="rId5" imgW="2768400" imgH="431640" progId="Equation.3">
              <p:embed/>
            </p:oleObj>
          </a:graphicData>
        </a:graphic>
      </p:graphicFrame>
      <p:sp>
        <p:nvSpPr>
          <p:cNvPr id="32" name="Organigramme : Processus 31"/>
          <p:cNvSpPr/>
          <p:nvPr/>
        </p:nvSpPr>
        <p:spPr>
          <a:xfrm>
            <a:off x="3255433" y="3590389"/>
            <a:ext cx="1786467" cy="658371"/>
          </a:xfrm>
          <a:prstGeom prst="flowChartProcess">
            <a:avLst/>
          </a:prstGeom>
          <a:noFill/>
          <a:ln w="127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3" name="Organigramme : Processus 32"/>
          <p:cNvSpPr/>
          <p:nvPr/>
        </p:nvSpPr>
        <p:spPr>
          <a:xfrm>
            <a:off x="5228238" y="3598850"/>
            <a:ext cx="3731612" cy="658371"/>
          </a:xfrm>
          <a:prstGeom prst="flowChartProcess">
            <a:avLst/>
          </a:prstGeom>
          <a:noFill/>
          <a:ln w="127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4" name="ZoneTexte 33"/>
          <p:cNvSpPr txBox="1"/>
          <p:nvPr/>
        </p:nvSpPr>
        <p:spPr>
          <a:xfrm>
            <a:off x="262462" y="4860433"/>
            <a:ext cx="3285500" cy="923330"/>
          </a:xfrm>
          <a:prstGeom prst="rect">
            <a:avLst/>
          </a:prstGeom>
          <a:noFill/>
        </p:spPr>
        <p:txBody>
          <a:bodyPr wrap="square" rtlCol="0">
            <a:spAutoFit/>
          </a:bodyPr>
          <a:lstStyle/>
          <a:p>
            <a:r>
              <a:rPr lang="en-US" dirty="0" smtClean="0">
                <a:latin typeface="Arial" pitchFamily="34" charset="0"/>
                <a:cs typeface="Arial" pitchFamily="34" charset="0"/>
              </a:rPr>
              <a:t>3. Rank the corresponding configurations based on their computed frequency ratio</a:t>
            </a:r>
            <a:endParaRPr lang="en-US" i="1" dirty="0">
              <a:latin typeface="Arial" pitchFamily="34" charset="0"/>
              <a:cs typeface="Arial" pitchFamily="34" charset="0"/>
            </a:endParaRPr>
          </a:p>
        </p:txBody>
      </p:sp>
      <p:graphicFrame>
        <p:nvGraphicFramePr>
          <p:cNvPr id="35" name="Objet 34"/>
          <p:cNvGraphicFramePr>
            <a:graphicFrameLocks noChangeAspect="1"/>
          </p:cNvGraphicFramePr>
          <p:nvPr/>
        </p:nvGraphicFramePr>
        <p:xfrm>
          <a:off x="3887788" y="4840288"/>
          <a:ext cx="3302000" cy="1147762"/>
        </p:xfrm>
        <a:graphic>
          <a:graphicData uri="http://schemas.openxmlformats.org/presentationml/2006/ole">
            <p:oleObj spid="_x0000_s431109" name="Équation" r:id="rId6" imgW="2044440" imgH="711000" progId="Equation.3">
              <p:embed/>
            </p:oleObj>
          </a:graphicData>
        </a:graphic>
      </p:graphicFrame>
      <p:sp>
        <p:nvSpPr>
          <p:cNvPr id="25" name="Rectangle 24"/>
          <p:cNvSpPr/>
          <p:nvPr/>
        </p:nvSpPr>
        <p:spPr>
          <a:xfrm>
            <a:off x="0" y="0"/>
            <a:ext cx="4572000" cy="4046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dirty="0" smtClean="0"/>
              <a:t>Combined approach using event logs</a:t>
            </a:r>
            <a:endParaRPr lang="en-US" sz="16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500"/>
                                        <p:tgtEl>
                                          <p:spTgt spid="3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par>
                                <p:cTn id="25" presetID="10"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fade">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animBg="1"/>
      <p:bldP spid="33" grpId="0" animBg="1"/>
      <p:bldP spid="3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fld id="{89D25128-343E-4F6F-A6E6-CC19953949B0}" type="datetime1">
              <a:rPr lang="fr-FR" smtClean="0"/>
              <a:pPr/>
              <a:t>19/12/2016</a:t>
            </a:fld>
            <a:endParaRPr lang="fr-FR" dirty="0"/>
          </a:p>
        </p:txBody>
      </p:sp>
      <p:sp>
        <p:nvSpPr>
          <p:cNvPr id="5" name="Espace réservé du pied de page 4"/>
          <p:cNvSpPr>
            <a:spLocks noGrp="1"/>
          </p:cNvSpPr>
          <p:nvPr>
            <p:ph type="ftr" sz="quarter" idx="11"/>
          </p:nvPr>
        </p:nvSpPr>
        <p:spPr/>
        <p:txBody>
          <a:bodyPr/>
          <a:lstStyle/>
          <a:p>
            <a:pPr algn="r"/>
            <a:r>
              <a:rPr lang="en-US" smtClean="0"/>
              <a:t>Automated support for configurable process models</a:t>
            </a:r>
            <a:endParaRPr lang="fr-FR" dirty="0"/>
          </a:p>
        </p:txBody>
      </p:sp>
      <p:sp>
        <p:nvSpPr>
          <p:cNvPr id="6" name="Espace réservé du numéro de diapositive 5"/>
          <p:cNvSpPr>
            <a:spLocks noGrp="1"/>
          </p:cNvSpPr>
          <p:nvPr>
            <p:ph type="sldNum" sz="quarter" idx="12"/>
          </p:nvPr>
        </p:nvSpPr>
        <p:spPr/>
        <p:txBody>
          <a:bodyPr/>
          <a:lstStyle/>
          <a:p>
            <a:fld id="{3A5F5595-61AE-4AA6-B423-33EDBD1DAE12}" type="slidenum">
              <a:rPr lang="fr-FR" smtClean="0"/>
              <a:pPr/>
              <a:t>91</a:t>
            </a:fld>
            <a:endParaRPr lang="fr-FR" dirty="0"/>
          </a:p>
        </p:txBody>
      </p:sp>
      <p:sp>
        <p:nvSpPr>
          <p:cNvPr id="2" name="Titre 1"/>
          <p:cNvSpPr>
            <a:spLocks noGrp="1"/>
          </p:cNvSpPr>
          <p:nvPr>
            <p:ph type="title"/>
          </p:nvPr>
        </p:nvSpPr>
        <p:spPr/>
        <p:txBody>
          <a:bodyPr/>
          <a:lstStyle/>
          <a:p>
            <a:r>
              <a:rPr lang="en-US" dirty="0" smtClean="0"/>
              <a:t>Accuracy</a:t>
            </a:r>
            <a:endParaRPr lang="en-US" dirty="0"/>
          </a:p>
        </p:txBody>
      </p:sp>
      <p:sp>
        <p:nvSpPr>
          <p:cNvPr id="7" name="Organigramme : Disque magnétique 6"/>
          <p:cNvSpPr/>
          <p:nvPr/>
        </p:nvSpPr>
        <p:spPr>
          <a:xfrm>
            <a:off x="539552" y="1412776"/>
            <a:ext cx="1404156" cy="1152128"/>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chemeClr val="tx1"/>
                </a:solidFill>
              </a:rPr>
              <a:t>SAP</a:t>
            </a:r>
            <a:endParaRPr lang="en-US" sz="2000" b="1" dirty="0">
              <a:solidFill>
                <a:schemeClr val="tx1"/>
              </a:solidFill>
            </a:endParaRPr>
          </a:p>
        </p:txBody>
      </p:sp>
      <p:sp>
        <p:nvSpPr>
          <p:cNvPr id="8" name="Organigramme : Disque magnétique 7"/>
          <p:cNvSpPr/>
          <p:nvPr/>
        </p:nvSpPr>
        <p:spPr>
          <a:xfrm>
            <a:off x="2735796" y="1700808"/>
            <a:ext cx="900100" cy="57606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S&gt;0.8</a:t>
            </a:r>
            <a:endParaRPr lang="en-US" dirty="0">
              <a:solidFill>
                <a:schemeClr val="tx1"/>
              </a:solidFill>
            </a:endParaRPr>
          </a:p>
        </p:txBody>
      </p:sp>
      <p:sp>
        <p:nvSpPr>
          <p:cNvPr id="9" name="Organigramme : Disque magnétique 8"/>
          <p:cNvSpPr/>
          <p:nvPr/>
        </p:nvSpPr>
        <p:spPr>
          <a:xfrm>
            <a:off x="2771800" y="2924944"/>
            <a:ext cx="900100" cy="576064"/>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S&gt;0.5</a:t>
            </a:r>
            <a:endParaRPr lang="en-US" dirty="0">
              <a:solidFill>
                <a:schemeClr val="tx1"/>
              </a:solidFill>
            </a:endParaRPr>
          </a:p>
        </p:txBody>
      </p:sp>
      <p:cxnSp>
        <p:nvCxnSpPr>
          <p:cNvPr id="11" name="Connecteur droit avec flèche 10"/>
          <p:cNvCxnSpPr/>
          <p:nvPr/>
        </p:nvCxnSpPr>
        <p:spPr>
          <a:xfrm>
            <a:off x="2123728" y="1988840"/>
            <a:ext cx="50405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Connecteur droit avec flèche 12"/>
          <p:cNvCxnSpPr>
            <a:stCxn id="8" idx="4"/>
          </p:cNvCxnSpPr>
          <p:nvPr/>
        </p:nvCxnSpPr>
        <p:spPr>
          <a:xfrm>
            <a:off x="3635896" y="1988840"/>
            <a:ext cx="82809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aphicFrame>
        <p:nvGraphicFramePr>
          <p:cNvPr id="446466" name="Object 2"/>
          <p:cNvGraphicFramePr>
            <a:graphicFrameLocks noChangeAspect="1"/>
          </p:cNvGraphicFramePr>
          <p:nvPr/>
        </p:nvGraphicFramePr>
        <p:xfrm>
          <a:off x="4644008" y="1124744"/>
          <a:ext cx="854075" cy="1655762"/>
        </p:xfrm>
        <a:graphic>
          <a:graphicData uri="http://schemas.openxmlformats.org/presentationml/2006/ole">
            <p:oleObj spid="_x0000_s446466" name="Visio" r:id="rId3" imgW="2750805" imgH="5341662" progId="">
              <p:embed/>
            </p:oleObj>
          </a:graphicData>
        </a:graphic>
      </p:graphicFrame>
      <p:cxnSp>
        <p:nvCxnSpPr>
          <p:cNvPr id="17" name="Connecteur droit avec flèche 16"/>
          <p:cNvCxnSpPr/>
          <p:nvPr/>
        </p:nvCxnSpPr>
        <p:spPr>
          <a:xfrm>
            <a:off x="2123728" y="2141240"/>
            <a:ext cx="504056" cy="10717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ectangle à coins arrondis 20"/>
          <p:cNvSpPr/>
          <p:nvPr/>
        </p:nvSpPr>
        <p:spPr>
          <a:xfrm>
            <a:off x="2627784" y="1412776"/>
            <a:ext cx="1152128" cy="2376264"/>
          </a:xfrm>
          <a:prstGeom prst="roundRect">
            <a:avLst/>
          </a:prstGeom>
          <a:no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ZoneTexte 24"/>
          <p:cNvSpPr txBox="1"/>
          <p:nvPr/>
        </p:nvSpPr>
        <p:spPr>
          <a:xfrm>
            <a:off x="6336196" y="1736812"/>
            <a:ext cx="1908212" cy="646331"/>
          </a:xfrm>
          <a:prstGeom prst="rect">
            <a:avLst/>
          </a:prstGeom>
          <a:noFill/>
        </p:spPr>
        <p:txBody>
          <a:bodyPr wrap="square" rtlCol="0">
            <a:spAutoFit/>
          </a:bodyPr>
          <a:lstStyle/>
          <a:p>
            <a:pPr algn="ctr"/>
            <a:r>
              <a:rPr lang="en-US" dirty="0" smtClean="0"/>
              <a:t>Configuration guidelines</a:t>
            </a:r>
            <a:endParaRPr lang="en-US" dirty="0"/>
          </a:p>
        </p:txBody>
      </p:sp>
      <p:cxnSp>
        <p:nvCxnSpPr>
          <p:cNvPr id="26" name="Connecteur droit avec flèche 25"/>
          <p:cNvCxnSpPr/>
          <p:nvPr/>
        </p:nvCxnSpPr>
        <p:spPr>
          <a:xfrm>
            <a:off x="5580112" y="1988840"/>
            <a:ext cx="64807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Forme libre 27"/>
          <p:cNvSpPr/>
          <p:nvPr/>
        </p:nvSpPr>
        <p:spPr>
          <a:xfrm>
            <a:off x="3825240" y="2383143"/>
            <a:ext cx="3337560" cy="1294777"/>
          </a:xfrm>
          <a:custGeom>
            <a:avLst/>
            <a:gdLst>
              <a:gd name="connsiteX0" fmla="*/ 0 w 3337560"/>
              <a:gd name="connsiteY0" fmla="*/ 762000 h 1178560"/>
              <a:gd name="connsiteX1" fmla="*/ 1539240 w 3337560"/>
              <a:gd name="connsiteY1" fmla="*/ 1051560 h 1178560"/>
              <a:gd name="connsiteX2" fmla="*/ 3337560 w 3337560"/>
              <a:gd name="connsiteY2" fmla="*/ 0 h 1178560"/>
            </a:gdLst>
            <a:ahLst/>
            <a:cxnLst>
              <a:cxn ang="0">
                <a:pos x="connsiteX0" y="connsiteY0"/>
              </a:cxn>
              <a:cxn ang="0">
                <a:pos x="connsiteX1" y="connsiteY1"/>
              </a:cxn>
              <a:cxn ang="0">
                <a:pos x="connsiteX2" y="connsiteY2"/>
              </a:cxn>
            </a:cxnLst>
            <a:rect l="l" t="t" r="r" b="b"/>
            <a:pathLst>
              <a:path w="3337560" h="1178560">
                <a:moveTo>
                  <a:pt x="0" y="762000"/>
                </a:moveTo>
                <a:cubicBezTo>
                  <a:pt x="491490" y="970280"/>
                  <a:pt x="982980" y="1178560"/>
                  <a:pt x="1539240" y="1051560"/>
                </a:cubicBezTo>
                <a:cubicBezTo>
                  <a:pt x="2095500" y="924560"/>
                  <a:pt x="2716530" y="462280"/>
                  <a:pt x="3337560" y="0"/>
                </a:cubicBezTo>
              </a:path>
            </a:pathLst>
          </a:cu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aphicFrame>
        <p:nvGraphicFramePr>
          <p:cNvPr id="30" name="Tableau 29"/>
          <p:cNvGraphicFramePr>
            <a:graphicFrameLocks noGrp="1"/>
          </p:cNvGraphicFramePr>
          <p:nvPr/>
        </p:nvGraphicFramePr>
        <p:xfrm>
          <a:off x="1979712" y="4689140"/>
          <a:ext cx="2894661" cy="1112520"/>
        </p:xfrm>
        <a:graphic>
          <a:graphicData uri="http://schemas.openxmlformats.org/drawingml/2006/table">
            <a:tbl>
              <a:tblPr firstRow="1" bandRow="1">
                <a:tableStyleId>{5C22544A-7EE6-4342-B048-85BDC9FD1C3A}</a:tableStyleId>
              </a:tblPr>
              <a:tblGrid>
                <a:gridCol w="964887"/>
                <a:gridCol w="964887"/>
                <a:gridCol w="964887"/>
              </a:tblGrid>
              <a:tr h="370840">
                <a:tc>
                  <a:txBody>
                    <a:bodyPr/>
                    <a:lstStyle/>
                    <a:p>
                      <a:r>
                        <a:rPr lang="en-US" dirty="0" smtClean="0">
                          <a:solidFill>
                            <a:schemeClr val="tx1"/>
                          </a:solidFill>
                        </a:rPr>
                        <a:t>VP1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VP2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VP3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dirty="0" smtClean="0">
                          <a:solidFill>
                            <a:schemeClr val="tx1"/>
                          </a:solidFill>
                        </a:rPr>
                        <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c</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dirty="0" smtClean="0">
                          <a:solidFill>
                            <a:schemeClr val="tx1"/>
                          </a:solidFill>
                        </a:rPr>
                        <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c’</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31" name="Tableau 30"/>
          <p:cNvGraphicFramePr>
            <a:graphicFrameLocks noGrp="1"/>
          </p:cNvGraphicFramePr>
          <p:nvPr/>
        </p:nvGraphicFramePr>
        <p:xfrm>
          <a:off x="5673783" y="4728748"/>
          <a:ext cx="2894661" cy="1112520"/>
        </p:xfrm>
        <a:graphic>
          <a:graphicData uri="http://schemas.openxmlformats.org/drawingml/2006/table">
            <a:tbl>
              <a:tblPr firstRow="1" bandRow="1">
                <a:tableStyleId>{5C22544A-7EE6-4342-B048-85BDC9FD1C3A}</a:tableStyleId>
              </a:tblPr>
              <a:tblGrid>
                <a:gridCol w="964887"/>
                <a:gridCol w="964887"/>
                <a:gridCol w="964887"/>
              </a:tblGrid>
              <a:tr h="370840">
                <a:tc>
                  <a:txBody>
                    <a:bodyPr/>
                    <a:lstStyle/>
                    <a:p>
                      <a:r>
                        <a:rPr lang="en-US" dirty="0" smtClean="0">
                          <a:solidFill>
                            <a:schemeClr val="tx1"/>
                          </a:solidFill>
                        </a:rPr>
                        <a:t>VP1</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VP2</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VP3</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dirty="0" smtClean="0">
                          <a:solidFill>
                            <a:schemeClr val="tx1"/>
                          </a:solidFill>
                        </a:rPr>
                        <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c’</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370840">
                <a:tc>
                  <a:txBody>
                    <a:bodyPr/>
                    <a:lstStyle/>
                    <a:p>
                      <a:r>
                        <a:rPr lang="en-US" dirty="0" smtClean="0">
                          <a:solidFill>
                            <a:schemeClr val="tx1"/>
                          </a:solidFill>
                        </a:rPr>
                        <a:t>a</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b</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solidFill>
                            <a:schemeClr val="tx1"/>
                          </a:solidFill>
                        </a:rPr>
                        <a:t>c’</a:t>
                      </a:r>
                      <a:endParaRPr lang="en-US"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33" name="Connecteur droit avec flèche 32"/>
          <p:cNvCxnSpPr>
            <a:stCxn id="21" idx="2"/>
          </p:cNvCxnSpPr>
          <p:nvPr/>
        </p:nvCxnSpPr>
        <p:spPr>
          <a:xfrm>
            <a:off x="3203848" y="3789040"/>
            <a:ext cx="0" cy="900100"/>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Connecteur droit avec flèche 33"/>
          <p:cNvCxnSpPr/>
          <p:nvPr/>
        </p:nvCxnSpPr>
        <p:spPr>
          <a:xfrm flipH="1">
            <a:off x="3356248" y="2924944"/>
            <a:ext cx="1670526" cy="176419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p:nvPr/>
        </p:nvCxnSpPr>
        <p:spPr>
          <a:xfrm>
            <a:off x="5026774" y="2924944"/>
            <a:ext cx="1633458" cy="1764196"/>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Connecteur droit avec flèche 42"/>
          <p:cNvCxnSpPr>
            <a:stCxn id="28" idx="2"/>
          </p:cNvCxnSpPr>
          <p:nvPr/>
        </p:nvCxnSpPr>
        <p:spPr>
          <a:xfrm>
            <a:off x="7162800" y="2383143"/>
            <a:ext cx="0" cy="230599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4" name="ZoneTexte 43"/>
          <p:cNvSpPr txBox="1"/>
          <p:nvPr/>
        </p:nvSpPr>
        <p:spPr>
          <a:xfrm>
            <a:off x="1799692" y="4293096"/>
            <a:ext cx="1404156" cy="369332"/>
          </a:xfrm>
          <a:prstGeom prst="rect">
            <a:avLst/>
          </a:prstGeom>
          <a:noFill/>
        </p:spPr>
        <p:txBody>
          <a:bodyPr wrap="square" rtlCol="0">
            <a:spAutoFit/>
          </a:bodyPr>
          <a:lstStyle/>
          <a:p>
            <a:r>
              <a:rPr lang="en-US" b="1" dirty="0" smtClean="0"/>
              <a:t>Relevant</a:t>
            </a:r>
            <a:endParaRPr lang="en-US" b="1" dirty="0"/>
          </a:p>
        </p:txBody>
      </p:sp>
      <p:sp>
        <p:nvSpPr>
          <p:cNvPr id="45" name="ZoneTexte 44"/>
          <p:cNvSpPr txBox="1"/>
          <p:nvPr/>
        </p:nvSpPr>
        <p:spPr>
          <a:xfrm>
            <a:off x="7488324" y="4293096"/>
            <a:ext cx="1404156" cy="369332"/>
          </a:xfrm>
          <a:prstGeom prst="rect">
            <a:avLst/>
          </a:prstGeom>
          <a:noFill/>
        </p:spPr>
        <p:txBody>
          <a:bodyPr wrap="square" rtlCol="0">
            <a:spAutoFit/>
          </a:bodyPr>
          <a:lstStyle/>
          <a:p>
            <a:r>
              <a:rPr lang="en-US" b="1" dirty="0" smtClean="0"/>
              <a:t>Generated</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fade">
                                      <p:cBhvr>
                                        <p:cTn id="24" dur="500"/>
                                        <p:tgtEl>
                                          <p:spTgt spid="37"/>
                                        </p:tgtEl>
                                      </p:cBhvr>
                                    </p:animEffect>
                                  </p:childTnLst>
                                </p:cTn>
                              </p:par>
                              <p:par>
                                <p:cTn id="25" presetID="10"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fade">
                                      <p:cBhvr>
                                        <p:cTn id="3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theme/theme1.xml><?xml version="1.0" encoding="utf-8"?>
<a:theme xmlns:a="http://schemas.openxmlformats.org/drawingml/2006/main" name="Modèle Télécom Bretagne">
  <a:themeElements>
    <a:clrScheme name="Télécom SudParis">
      <a:dk1>
        <a:sysClr val="windowText" lastClr="000000"/>
      </a:dk1>
      <a:lt1>
        <a:sysClr val="window" lastClr="FFFFFF"/>
      </a:lt1>
      <a:dk2>
        <a:srgbClr val="003882"/>
      </a:dk2>
      <a:lt2>
        <a:srgbClr val="B8B8B8"/>
      </a:lt2>
      <a:accent1>
        <a:srgbClr val="001489"/>
      </a:accent1>
      <a:accent2>
        <a:srgbClr val="000000"/>
      </a:accent2>
      <a:accent3>
        <a:srgbClr val="6D5047"/>
      </a:accent3>
      <a:accent4>
        <a:srgbClr val="003882"/>
      </a:accent4>
      <a:accent5>
        <a:srgbClr val="003882"/>
      </a:accent5>
      <a:accent6>
        <a:srgbClr val="003882"/>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37212</TotalTime>
  <Words>6428</Words>
  <Application>Microsoft Office PowerPoint</Application>
  <PresentationFormat>Affichage à l'écran (4:3)</PresentationFormat>
  <Paragraphs>1503</Paragraphs>
  <Slides>91</Slides>
  <Notes>42</Notes>
  <HiddenSlides>1</HiddenSlides>
  <MMClips>0</MMClips>
  <ScaleCrop>false</ScaleCrop>
  <HeadingPairs>
    <vt:vector size="6" baseType="variant">
      <vt:variant>
        <vt:lpstr>Thème</vt:lpstr>
      </vt:variant>
      <vt:variant>
        <vt:i4>1</vt:i4>
      </vt:variant>
      <vt:variant>
        <vt:lpstr>Serveurs OLE incorporés</vt:lpstr>
      </vt:variant>
      <vt:variant>
        <vt:i4>4</vt:i4>
      </vt:variant>
      <vt:variant>
        <vt:lpstr>Titres des diapositives</vt:lpstr>
      </vt:variant>
      <vt:variant>
        <vt:i4>91</vt:i4>
      </vt:variant>
    </vt:vector>
  </HeadingPairs>
  <TitlesOfParts>
    <vt:vector size="96" baseType="lpstr">
      <vt:lpstr>Modèle Télécom Bretagne</vt:lpstr>
      <vt:lpstr>Visio</vt:lpstr>
      <vt:lpstr>Équation</vt:lpstr>
      <vt:lpstr>Packager Shell Object</vt:lpstr>
      <vt:lpstr>Acrobat Document</vt:lpstr>
      <vt:lpstr>Diapositive 1</vt:lpstr>
      <vt:lpstr>Diapositive 2</vt:lpstr>
      <vt:lpstr>Diapositive 3</vt:lpstr>
      <vt:lpstr>Diapositive 4</vt:lpstr>
      <vt:lpstr>Diapositive 5</vt:lpstr>
      <vt:lpstr>Outline</vt:lpstr>
      <vt:lpstr>Outline</vt:lpstr>
      <vt:lpstr>Diapositive 8</vt:lpstr>
      <vt:lpstr>Diapositive 9</vt:lpstr>
      <vt:lpstr>Diapositive 10</vt:lpstr>
      <vt:lpstr>Conclusion</vt:lpstr>
      <vt:lpstr>Conclusion</vt:lpstr>
      <vt:lpstr>Future work</vt:lpstr>
      <vt:lpstr>Publications</vt:lpstr>
      <vt:lpstr>Thank you for your attention!</vt:lpstr>
      <vt:lpstr>Diapositive 16</vt:lpstr>
      <vt:lpstr>Business Process Variability</vt:lpstr>
      <vt:lpstr>Configurable Process Models</vt:lpstr>
      <vt:lpstr>Configurable Process Models: lifecycle</vt:lpstr>
      <vt:lpstr>1. Configurable Process Design</vt:lpstr>
      <vt:lpstr>1. Configurable Process Design</vt:lpstr>
      <vt:lpstr>1. Configurable Process Design</vt:lpstr>
      <vt:lpstr>2. Business Process Configuration</vt:lpstr>
      <vt:lpstr>2. Business Process Configuration</vt:lpstr>
      <vt:lpstr>2. Business Process Configuration</vt:lpstr>
      <vt:lpstr>Thesis Research Problem</vt:lpstr>
      <vt:lpstr>Thesis Research Problem</vt:lpstr>
      <vt:lpstr>Thesis Principles</vt:lpstr>
      <vt:lpstr>Helicopter View</vt:lpstr>
      <vt:lpstr>Outline</vt:lpstr>
      <vt:lpstr>Outline</vt:lpstr>
      <vt:lpstr>Configurable process design</vt:lpstr>
      <vt:lpstr>Synthesis</vt:lpstr>
      <vt:lpstr>Business process configuration</vt:lpstr>
      <vt:lpstr>Synthesis</vt:lpstr>
      <vt:lpstr>Conclusion</vt:lpstr>
      <vt:lpstr>Outline</vt:lpstr>
      <vt:lpstr>Motivation</vt:lpstr>
      <vt:lpstr>Helicopter view</vt:lpstr>
      <vt:lpstr>Neighborhood Context Graph</vt:lpstr>
      <vt:lpstr>Deriving configurable fragments</vt:lpstr>
      <vt:lpstr>Merging algorithm</vt:lpstr>
      <vt:lpstr>Conclusion</vt:lpstr>
      <vt:lpstr>Outline</vt:lpstr>
      <vt:lpstr>Motivation</vt:lpstr>
      <vt:lpstr>Helicopter view</vt:lpstr>
      <vt:lpstr>Approach</vt:lpstr>
      <vt:lpstr>Approach</vt:lpstr>
      <vt:lpstr>Configuration Guidance Model</vt:lpstr>
      <vt:lpstr>Configuration guideline</vt:lpstr>
      <vt:lpstr>Extracting configuration guidelines</vt:lpstr>
      <vt:lpstr>Extracting configuration guidelines</vt:lpstr>
      <vt:lpstr>Configuration Guidance Model</vt:lpstr>
      <vt:lpstr>Deriving configuration steps order</vt:lpstr>
      <vt:lpstr>Conclusion</vt:lpstr>
      <vt:lpstr>Outline</vt:lpstr>
      <vt:lpstr>Motivation</vt:lpstr>
      <vt:lpstr>Helicopter view</vt:lpstr>
      <vt:lpstr>Mining configurable fragments</vt:lpstr>
      <vt:lpstr>Mining configuration guidelines</vt:lpstr>
      <vt:lpstr>Outline</vt:lpstr>
      <vt:lpstr>Outline</vt:lpstr>
      <vt:lpstr>Proof of concepts</vt:lpstr>
      <vt:lpstr>Signavio extension</vt:lpstr>
      <vt:lpstr>Outline</vt:lpstr>
      <vt:lpstr>Experiments</vt:lpstr>
      <vt:lpstr>Configurable process design experiments</vt:lpstr>
      <vt:lpstr>Approach feasibility</vt:lpstr>
      <vt:lpstr>Configurable fragments quality</vt:lpstr>
      <vt:lpstr>Process configuration experiments</vt:lpstr>
      <vt:lpstr>Approach feasibility</vt:lpstr>
      <vt:lpstr>Results quality</vt:lpstr>
      <vt:lpstr>Synthesis</vt:lpstr>
      <vt:lpstr>Outline</vt:lpstr>
      <vt:lpstr>Case study for process configuration</vt:lpstr>
      <vt:lpstr>Design &amp; Execution</vt:lpstr>
      <vt:lpstr>Design &amp; Execution</vt:lpstr>
      <vt:lpstr>Design &amp; Execution</vt:lpstr>
      <vt:lpstr>Results</vt:lpstr>
      <vt:lpstr>Outline</vt:lpstr>
      <vt:lpstr>Conclusion</vt:lpstr>
      <vt:lpstr>Conclusion</vt:lpstr>
      <vt:lpstr>Future work</vt:lpstr>
      <vt:lpstr>Publications</vt:lpstr>
      <vt:lpstr>Publications</vt:lpstr>
      <vt:lpstr>Thank you for your attention!</vt:lpstr>
      <vt:lpstr>Merging algorithm</vt:lpstr>
      <vt:lpstr>Merging algorithm</vt:lpstr>
      <vt:lpstr>Mining configuration guidelines</vt:lpstr>
      <vt:lpstr>Mining configuration guidelines</vt:lpstr>
      <vt:lpstr>Accuracy</vt:lpstr>
    </vt:vector>
  </TitlesOfParts>
  <Company>Institut Mines-Télécom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Gilles Charpenel;Implica</dc:creator>
  <cp:lastModifiedBy>nguye_tm</cp:lastModifiedBy>
  <cp:revision>2420</cp:revision>
  <dcterms:created xsi:type="dcterms:W3CDTF">2013-01-04T16:51:24Z</dcterms:created>
  <dcterms:modified xsi:type="dcterms:W3CDTF">2016-12-19T13:28:49Z</dcterms:modified>
</cp:coreProperties>
</file>